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6"/>
  </p:notesMasterIdLst>
  <p:handoutMasterIdLst>
    <p:handoutMasterId r:id="rId47"/>
  </p:handoutMasterIdLst>
  <p:sldIdLst>
    <p:sldId id="524" r:id="rId2"/>
    <p:sldId id="527" r:id="rId3"/>
    <p:sldId id="583" r:id="rId4"/>
    <p:sldId id="592" r:id="rId5"/>
    <p:sldId id="591" r:id="rId6"/>
    <p:sldId id="590" r:id="rId7"/>
    <p:sldId id="584" r:id="rId8"/>
    <p:sldId id="585" r:id="rId9"/>
    <p:sldId id="586" r:id="rId10"/>
    <p:sldId id="575" r:id="rId11"/>
    <p:sldId id="576" r:id="rId12"/>
    <p:sldId id="589" r:id="rId13"/>
    <p:sldId id="573" r:id="rId14"/>
    <p:sldId id="577" r:id="rId15"/>
    <p:sldId id="579" r:id="rId16"/>
    <p:sldId id="580" r:id="rId17"/>
    <p:sldId id="512" r:id="rId18"/>
    <p:sldId id="513" r:id="rId19"/>
    <p:sldId id="514" r:id="rId20"/>
    <p:sldId id="516" r:id="rId21"/>
    <p:sldId id="594" r:id="rId22"/>
    <p:sldId id="578" r:id="rId23"/>
    <p:sldId id="544" r:id="rId24"/>
    <p:sldId id="510" r:id="rId25"/>
    <p:sldId id="545" r:id="rId26"/>
    <p:sldId id="546" r:id="rId27"/>
    <p:sldId id="556" r:id="rId28"/>
    <p:sldId id="518" r:id="rId29"/>
    <p:sldId id="535" r:id="rId30"/>
    <p:sldId id="536" r:id="rId31"/>
    <p:sldId id="517" r:id="rId32"/>
    <p:sldId id="529" r:id="rId33"/>
    <p:sldId id="530" r:id="rId34"/>
    <p:sldId id="588" r:id="rId35"/>
    <p:sldId id="425" r:id="rId36"/>
    <p:sldId id="540" r:id="rId37"/>
    <p:sldId id="528" r:id="rId38"/>
    <p:sldId id="565" r:id="rId39"/>
    <p:sldId id="430" r:id="rId40"/>
    <p:sldId id="581" r:id="rId41"/>
    <p:sldId id="595" r:id="rId42"/>
    <p:sldId id="596" r:id="rId43"/>
    <p:sldId id="597" r:id="rId44"/>
    <p:sldId id="539" r:id="rId45"/>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04">
          <p15:clr>
            <a:srgbClr val="A4A3A4"/>
          </p15:clr>
        </p15:guide>
        <p15:guide id="2" pos="2496">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660066"/>
    <a:srgbClr val="FF9933"/>
    <a:srgbClr val="6600CC"/>
    <a:srgbClr val="0000CC"/>
    <a:srgbClr val="00808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8" autoAdjust="0"/>
    <p:restoredTop sz="88221" autoAdjust="0"/>
  </p:normalViewPr>
  <p:slideViewPr>
    <p:cSldViewPr>
      <p:cViewPr>
        <p:scale>
          <a:sx n="49" d="100"/>
          <a:sy n="49" d="100"/>
        </p:scale>
        <p:origin x="2592" y="1152"/>
      </p:cViewPr>
      <p:guideLst>
        <p:guide orient="horz" pos="1104"/>
        <p:guide pos="2496"/>
      </p:guideLst>
    </p:cSldViewPr>
  </p:slideViewPr>
  <p:outlineViewPr>
    <p:cViewPr>
      <p:scale>
        <a:sx n="33" d="100"/>
        <a:sy n="33" d="100"/>
      </p:scale>
      <p:origin x="0" y="62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478" y="-90"/>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Publications on CBPR</a:t>
            </a:r>
            <a:endParaRPr lang="en-US" sz="2400" dirty="0"/>
          </a:p>
        </c:rich>
      </c:tx>
      <c:overlay val="0"/>
    </c:title>
    <c:autoTitleDeleted val="0"/>
    <c:plotArea>
      <c:layout/>
      <c:lineChart>
        <c:grouping val="standard"/>
        <c:varyColors val="0"/>
        <c:ser>
          <c:idx val="0"/>
          <c:order val="0"/>
          <c:tx>
            <c:strRef>
              <c:f>Sheet1!$B$1</c:f>
              <c:strCache>
                <c:ptCount val="1"/>
                <c:pt idx="0">
                  <c:v>Publications</c:v>
                </c:pt>
              </c:strCache>
            </c:strRef>
          </c:tx>
          <c:spPr>
            <a:ln>
              <a:solidFill>
                <a:srgbClr val="FFFF00"/>
              </a:solidFill>
            </a:ln>
          </c:spPr>
          <c:marker>
            <c:symbol val="none"/>
          </c:marker>
          <c:cat>
            <c:numRef>
              <c:f>Sheet1!$A$2:$A$25</c:f>
              <c:numCache>
                <c:formatCode>General</c:formatCode>
                <c:ptCount val="24"/>
                <c:pt idx="0">
                  <c:v>1987.0</c:v>
                </c:pt>
                <c:pt idx="1">
                  <c:v>1989.0</c:v>
                </c:pt>
                <c:pt idx="2">
                  <c:v>1990.0</c:v>
                </c:pt>
                <c:pt idx="3">
                  <c:v>1991.0</c:v>
                </c:pt>
                <c:pt idx="4">
                  <c:v>1992.0</c:v>
                </c:pt>
                <c:pt idx="5">
                  <c:v>1993.0</c:v>
                </c:pt>
                <c:pt idx="6">
                  <c:v>1994.0</c:v>
                </c:pt>
                <c:pt idx="7">
                  <c:v>1995.0</c:v>
                </c:pt>
                <c:pt idx="8">
                  <c:v>1996.0</c:v>
                </c:pt>
                <c:pt idx="9">
                  <c:v>1997.0</c:v>
                </c:pt>
                <c:pt idx="10">
                  <c:v>1998.0</c:v>
                </c:pt>
                <c:pt idx="11">
                  <c:v>1999.0</c:v>
                </c:pt>
                <c:pt idx="12">
                  <c:v>2000.0</c:v>
                </c:pt>
                <c:pt idx="13">
                  <c:v>2001.0</c:v>
                </c:pt>
                <c:pt idx="14">
                  <c:v>2002.0</c:v>
                </c:pt>
                <c:pt idx="15">
                  <c:v>2003.0</c:v>
                </c:pt>
                <c:pt idx="16">
                  <c:v>2004.0</c:v>
                </c:pt>
                <c:pt idx="17">
                  <c:v>2005.0</c:v>
                </c:pt>
                <c:pt idx="18">
                  <c:v>2006.0</c:v>
                </c:pt>
                <c:pt idx="19">
                  <c:v>2007.0</c:v>
                </c:pt>
                <c:pt idx="20">
                  <c:v>2008.0</c:v>
                </c:pt>
                <c:pt idx="21">
                  <c:v>2009.0</c:v>
                </c:pt>
                <c:pt idx="22">
                  <c:v>2010.0</c:v>
                </c:pt>
              </c:numCache>
            </c:numRef>
          </c:cat>
          <c:val>
            <c:numRef>
              <c:f>Sheet1!$B$2:$B$25</c:f>
              <c:numCache>
                <c:formatCode>General</c:formatCode>
                <c:ptCount val="24"/>
                <c:pt idx="0">
                  <c:v>1.0</c:v>
                </c:pt>
                <c:pt idx="1">
                  <c:v>1.0</c:v>
                </c:pt>
                <c:pt idx="2">
                  <c:v>1.0</c:v>
                </c:pt>
                <c:pt idx="3">
                  <c:v>1.0</c:v>
                </c:pt>
                <c:pt idx="4">
                  <c:v>2.0</c:v>
                </c:pt>
                <c:pt idx="5">
                  <c:v>3.0</c:v>
                </c:pt>
                <c:pt idx="6">
                  <c:v>1.0</c:v>
                </c:pt>
                <c:pt idx="7">
                  <c:v>1.0</c:v>
                </c:pt>
                <c:pt idx="8">
                  <c:v>9.0</c:v>
                </c:pt>
                <c:pt idx="9">
                  <c:v>11.0</c:v>
                </c:pt>
                <c:pt idx="10">
                  <c:v>10.0</c:v>
                </c:pt>
                <c:pt idx="11">
                  <c:v>15.0</c:v>
                </c:pt>
                <c:pt idx="12">
                  <c:v>9.0</c:v>
                </c:pt>
                <c:pt idx="13">
                  <c:v>33.0</c:v>
                </c:pt>
                <c:pt idx="14">
                  <c:v>39.0</c:v>
                </c:pt>
                <c:pt idx="15">
                  <c:v>57.0</c:v>
                </c:pt>
                <c:pt idx="16">
                  <c:v>69.0</c:v>
                </c:pt>
                <c:pt idx="17">
                  <c:v>82.0</c:v>
                </c:pt>
                <c:pt idx="18">
                  <c:v>144.0</c:v>
                </c:pt>
                <c:pt idx="19">
                  <c:v>153.0</c:v>
                </c:pt>
                <c:pt idx="20">
                  <c:v>188.0</c:v>
                </c:pt>
                <c:pt idx="21">
                  <c:v>281.0</c:v>
                </c:pt>
                <c:pt idx="22">
                  <c:v>399.0</c:v>
                </c:pt>
              </c:numCache>
            </c:numRef>
          </c:val>
          <c:smooth val="0"/>
        </c:ser>
        <c:dLbls>
          <c:showLegendKey val="0"/>
          <c:showVal val="0"/>
          <c:showCatName val="0"/>
          <c:showSerName val="0"/>
          <c:showPercent val="0"/>
          <c:showBubbleSize val="0"/>
        </c:dLbls>
        <c:smooth val="0"/>
        <c:axId val="-2144295664"/>
        <c:axId val="-2144306736"/>
      </c:lineChart>
      <c:catAx>
        <c:axId val="-2144295664"/>
        <c:scaling>
          <c:orientation val="minMax"/>
        </c:scaling>
        <c:delete val="0"/>
        <c:axPos val="b"/>
        <c:numFmt formatCode="General" sourceLinked="1"/>
        <c:majorTickMark val="out"/>
        <c:minorTickMark val="none"/>
        <c:tickLblPos val="nextTo"/>
        <c:crossAx val="-2144306736"/>
        <c:crosses val="autoZero"/>
        <c:auto val="1"/>
        <c:lblAlgn val="ctr"/>
        <c:lblOffset val="100"/>
        <c:noMultiLvlLbl val="0"/>
      </c:catAx>
      <c:valAx>
        <c:axId val="-2144306736"/>
        <c:scaling>
          <c:orientation val="minMax"/>
        </c:scaling>
        <c:delete val="0"/>
        <c:axPos val="l"/>
        <c:majorGridlines/>
        <c:numFmt formatCode="General" sourceLinked="1"/>
        <c:majorTickMark val="out"/>
        <c:minorTickMark val="none"/>
        <c:tickLblPos val="nextTo"/>
        <c:crossAx val="-2144295664"/>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sldNum" sz="quarter" idx="3"/>
          </p:nvPr>
        </p:nvSpPr>
        <p:spPr bwMode="auto">
          <a:xfrm>
            <a:off x="2397125" y="8343900"/>
            <a:ext cx="3643313" cy="454025"/>
          </a:xfrm>
          <a:prstGeom prst="rect">
            <a:avLst/>
          </a:prstGeom>
          <a:noFill/>
          <a:ln w="9525">
            <a:noFill/>
            <a:miter lim="800000"/>
            <a:headEnd/>
            <a:tailEnd/>
          </a:ln>
          <a:effectLst/>
        </p:spPr>
        <p:txBody>
          <a:bodyPr vert="horz" wrap="square" lIns="91075" tIns="45537" rIns="91075" bIns="45537" numCol="1" anchor="b" anchorCtr="0" compatLnSpc="1">
            <a:prstTxWarp prst="textNoShape">
              <a:avLst/>
            </a:prstTxWarp>
          </a:bodyPr>
          <a:lstStyle>
            <a:lvl1pPr algn="r" defTabSz="911082" eaLnBrk="1" hangingPunct="1">
              <a:defRPr sz="1200" i="1">
                <a:latin typeface="Arial Narrow" pitchFamily="34" charset="0"/>
                <a:cs typeface="+mn-cs"/>
              </a:defRPr>
            </a:lvl1pPr>
          </a:lstStyle>
          <a:p>
            <a:pPr>
              <a:defRPr/>
            </a:pPr>
            <a:fld id="{70726918-4A34-44FE-AF27-16ACE0078B24}" type="slidenum">
              <a:rPr lang="en-US"/>
              <a:pPr>
                <a:defRPr/>
              </a:pPr>
              <a:t>‹#›</a:t>
            </a:fld>
            <a:r>
              <a:rPr lang="en-US"/>
              <a:t> of 10</a:t>
            </a:r>
          </a:p>
        </p:txBody>
      </p:sp>
    </p:spTree>
    <p:extLst>
      <p:ext uri="{BB962C8B-B14F-4D97-AF65-F5344CB8AC3E}">
        <p14:creationId xmlns:p14="http://schemas.microsoft.com/office/powerpoint/2010/main" val="352829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0213" cy="452438"/>
          </a:xfrm>
          <a:prstGeom prst="rect">
            <a:avLst/>
          </a:prstGeom>
          <a:noFill/>
          <a:ln w="9525">
            <a:noFill/>
            <a:miter lim="800000"/>
            <a:headEnd/>
            <a:tailEnd/>
          </a:ln>
          <a:effectLst/>
        </p:spPr>
        <p:txBody>
          <a:bodyPr vert="horz" wrap="square" lIns="91075" tIns="45537" rIns="91075" bIns="45537" numCol="1" anchor="t" anchorCtr="0" compatLnSpc="1">
            <a:prstTxWarp prst="textNoShape">
              <a:avLst/>
            </a:prstTxWarp>
          </a:bodyPr>
          <a:lstStyle>
            <a:lvl1pPr defTabSz="911082" eaLnBrk="1" hangingPunct="1">
              <a:defRPr sz="1200">
                <a:latin typeface="Arial" charset="0"/>
                <a:cs typeface="+mn-cs"/>
              </a:defRPr>
            </a:lvl1pPr>
          </a:lstStyle>
          <a:p>
            <a:pPr>
              <a:defRPr/>
            </a:pPr>
            <a:endParaRPr lang="en-US"/>
          </a:p>
        </p:txBody>
      </p:sp>
      <p:sp>
        <p:nvSpPr>
          <p:cNvPr id="27651" name="Rectangle 3"/>
          <p:cNvSpPr>
            <a:spLocks noGrp="1" noChangeArrowheads="1"/>
          </p:cNvSpPr>
          <p:nvPr>
            <p:ph type="dt" idx="1"/>
          </p:nvPr>
        </p:nvSpPr>
        <p:spPr bwMode="auto">
          <a:xfrm>
            <a:off x="3884613" y="0"/>
            <a:ext cx="2970212" cy="452438"/>
          </a:xfrm>
          <a:prstGeom prst="rect">
            <a:avLst/>
          </a:prstGeom>
          <a:noFill/>
          <a:ln w="9525">
            <a:noFill/>
            <a:miter lim="800000"/>
            <a:headEnd/>
            <a:tailEnd/>
          </a:ln>
          <a:effectLst/>
        </p:spPr>
        <p:txBody>
          <a:bodyPr vert="horz" wrap="square" lIns="91075" tIns="45537" rIns="91075" bIns="45537" numCol="1" anchor="t" anchorCtr="0" compatLnSpc="1">
            <a:prstTxWarp prst="textNoShape">
              <a:avLst/>
            </a:prstTxWarp>
          </a:bodyPr>
          <a:lstStyle>
            <a:lvl1pPr algn="r" defTabSz="911082" eaLnBrk="1" hangingPunct="1">
              <a:defRPr sz="1200">
                <a:latin typeface="Arial" charset="0"/>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57288" y="682625"/>
            <a:ext cx="4541837" cy="3405188"/>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14825"/>
            <a:ext cx="5484813" cy="4086225"/>
          </a:xfrm>
          <a:prstGeom prst="rect">
            <a:avLst/>
          </a:prstGeom>
          <a:noFill/>
          <a:ln w="9525">
            <a:noFill/>
            <a:miter lim="800000"/>
            <a:headEnd/>
            <a:tailEnd/>
          </a:ln>
          <a:effectLst/>
        </p:spPr>
        <p:txBody>
          <a:bodyPr vert="horz" wrap="square" lIns="91075" tIns="45537" rIns="91075" bIns="45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29650"/>
            <a:ext cx="2970213" cy="452438"/>
          </a:xfrm>
          <a:prstGeom prst="rect">
            <a:avLst/>
          </a:prstGeom>
          <a:noFill/>
          <a:ln w="9525">
            <a:noFill/>
            <a:miter lim="800000"/>
            <a:headEnd/>
            <a:tailEnd/>
          </a:ln>
          <a:effectLst/>
        </p:spPr>
        <p:txBody>
          <a:bodyPr vert="horz" wrap="square" lIns="91075" tIns="45537" rIns="91075" bIns="45537" numCol="1" anchor="b" anchorCtr="0" compatLnSpc="1">
            <a:prstTxWarp prst="textNoShape">
              <a:avLst/>
            </a:prstTxWarp>
          </a:bodyPr>
          <a:lstStyle>
            <a:lvl1pPr defTabSz="911082" eaLnBrk="1" hangingPunct="1">
              <a:defRPr sz="1200">
                <a:latin typeface="Arial" charset="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4613" y="8629650"/>
            <a:ext cx="2970212" cy="452438"/>
          </a:xfrm>
          <a:prstGeom prst="rect">
            <a:avLst/>
          </a:prstGeom>
          <a:noFill/>
          <a:ln w="9525">
            <a:noFill/>
            <a:miter lim="800000"/>
            <a:headEnd/>
            <a:tailEnd/>
          </a:ln>
          <a:effectLst/>
        </p:spPr>
        <p:txBody>
          <a:bodyPr vert="horz" wrap="square" lIns="91075" tIns="45537" rIns="91075" bIns="45537" numCol="1" anchor="b" anchorCtr="0" compatLnSpc="1">
            <a:prstTxWarp prst="textNoShape">
              <a:avLst/>
            </a:prstTxWarp>
          </a:bodyPr>
          <a:lstStyle>
            <a:lvl1pPr algn="r" defTabSz="911082" eaLnBrk="1" hangingPunct="1">
              <a:defRPr sz="1200">
                <a:latin typeface="Arial" charset="0"/>
                <a:cs typeface="+mn-cs"/>
              </a:defRPr>
            </a:lvl1pPr>
          </a:lstStyle>
          <a:p>
            <a:pPr>
              <a:defRPr/>
            </a:pPr>
            <a:fld id="{09B3A6BA-D571-4F3F-A7C0-B54562DF7B94}" type="slidenum">
              <a:rPr lang="en-US"/>
              <a:pPr>
                <a:defRPr/>
              </a:pPr>
              <a:t>‹#›</a:t>
            </a:fld>
            <a:endParaRPr lang="en-US"/>
          </a:p>
        </p:txBody>
      </p:sp>
    </p:spTree>
    <p:extLst>
      <p:ext uri="{BB962C8B-B14F-4D97-AF65-F5344CB8AC3E}">
        <p14:creationId xmlns:p14="http://schemas.microsoft.com/office/powerpoint/2010/main" val="3195485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arjournals.annualreviews.org/doi/pdf/10.1146/annurev.publhealth.031308.100049"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atlc.org/Resources/Downloads/AJPMGreenetAl2010.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jph.aphapublications.org/doi/abs/10.2105/AJPH.2010.300104" TargetMode="External"/><Relationship Id="rId4" Type="http://schemas.openxmlformats.org/officeDocument/2006/relationships/hyperlink" Target="http://ajph.aphapublications.org/doi/abs/10.2105/AJPH.2011.300490" TargetMode="External"/><Relationship Id="rId5" Type="http://schemas.openxmlformats.org/officeDocument/2006/relationships/hyperlink" Target="http://www.ncbi.nlm.nih.gov/pubmed/?term=22623601" TargetMode="External"/><Relationship Id="rId6" Type="http://schemas.openxmlformats.org/officeDocument/2006/relationships/hyperlink" Target="http://fampra.oxfordjournals.org/content/29/suppl_1/i13.short" TargetMode="External"/><Relationship Id="rId7" Type="http://schemas.openxmlformats.org/officeDocument/2006/relationships/hyperlink" Target="http://fampra.oxfordjournals.org/content/29/suppl_1/i13.full.pdf+html" TargetMode="External"/><Relationship Id="rId8" Type="http://schemas.openxmlformats.org/officeDocument/2006/relationships/hyperlink" Target="http://www.ncbi.nlm.nih.gov/pubmed/22709390"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cbi.nlm.nih.gov/pubmed/22011425" TargetMode="External"/><Relationship Id="rId4" Type="http://schemas.openxmlformats.org/officeDocument/2006/relationships/hyperlink" Target="http://www.sophe.org/Sophe/PDF/Webinars/Applied_Social_and_Behavioral_Science_to_Address_Complex_Health_Problems.pdf"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conometrics" TargetMode="External"/><Relationship Id="rId4" Type="http://schemas.openxmlformats.org/officeDocument/2006/relationships/hyperlink" Target="https://en.wikipedia.org/wiki/Statistics" TargetMode="External"/><Relationship Id="rId5" Type="http://schemas.openxmlformats.org/officeDocument/2006/relationships/hyperlink" Target="https://en.wikipedia.org/wiki/Statistical_model" TargetMode="External"/><Relationship Id="rId6" Type="http://schemas.openxmlformats.org/officeDocument/2006/relationships/hyperlink" Target="https://en.wikipedia.org/wiki/Random_effects_model" TargetMode="External"/><Relationship Id="rId7" Type="http://schemas.openxmlformats.org/officeDocument/2006/relationships/hyperlink" Target="https://en.wikipedia.org/wiki/Mixed_model" TargetMode="External"/><Relationship Id="rId8" Type="http://schemas.openxmlformats.org/officeDocument/2006/relationships/hyperlink" Target="https://en.wikipedia.org/wiki/Biostatistics" TargetMode="External"/><Relationship Id="rId9" Type="http://schemas.openxmlformats.org/officeDocument/2006/relationships/hyperlink" Target="https://en.wikipedia.org/wiki/Latent_variables"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png.publisher.ingentaconnect.com/content/png/ajhb/2001/00000025/00000003/art00002" TargetMode="External"/><Relationship Id="rId4"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ncbi.nlm.nih.gov/entrez/query.fcgi?cmd=Retrieve&amp;db=PubMed&amp;list_uids=11322614&amp;dopt=Abstract" TargetMode="External"/><Relationship Id="rId4" Type="http://schemas.openxmlformats.org/officeDocument/2006/relationships/hyperlink" Target="http://www.atypon-link.com/PNG/doi/pdf/10.5555/ajhb.2001.25.3.165"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phrase in the conference theme: </a:t>
            </a:r>
            <a:r>
              <a:rPr lang="en-US" dirty="0" smtClean="0"/>
              <a:t>“Using the Past to Propel the Future…” implies that we’ve been on the right track to affect</a:t>
            </a:r>
            <a:r>
              <a:rPr lang="en-US" baseline="0" dirty="0" smtClean="0"/>
              <a:t> a better future. I prefer “prologue” to “propel” because it implies an introduction to the future rather than accelerating what we’ve done in the past as if we don’t have some sins to atone for. </a:t>
            </a:r>
            <a:r>
              <a:rPr lang="en-US" dirty="0" smtClean="0"/>
              <a:t>or at least to predict,</a:t>
            </a:r>
            <a:r>
              <a:rPr lang="en-US" baseline="0" dirty="0" smtClean="0"/>
              <a:t> anticipate, and know what to watch out for as the future unfolds before our eyes. </a:t>
            </a:r>
          </a:p>
          <a:p>
            <a:r>
              <a:rPr lang="en-US" sz="1200" kern="1200" dirty="0" smtClean="0">
                <a:solidFill>
                  <a:schemeClr val="tx1"/>
                </a:solidFill>
                <a:effectLst/>
                <a:latin typeface="Arial" charset="0"/>
                <a:ea typeface="+mn-ea"/>
                <a:cs typeface="+mn-cs"/>
              </a:rPr>
              <a:t>Green, L.W., Ottoson, J.M. From efficacy to effectiveness to community and back: Evidence-based practice </a:t>
            </a:r>
            <a:r>
              <a:rPr lang="en-US" sz="1200" kern="1200" dirty="0" err="1" smtClean="0">
                <a:solidFill>
                  <a:schemeClr val="tx1"/>
                </a:solidFill>
                <a:effectLst/>
                <a:latin typeface="Arial" charset="0"/>
                <a:ea typeface="+mn-ea"/>
                <a:cs typeface="+mn-cs"/>
              </a:rPr>
              <a:t>vs</a:t>
            </a:r>
            <a:r>
              <a:rPr lang="en-US" sz="1200" kern="1200" dirty="0" smtClean="0">
                <a:solidFill>
                  <a:schemeClr val="tx1"/>
                </a:solidFill>
                <a:effectLst/>
                <a:latin typeface="Arial" charset="0"/>
                <a:ea typeface="+mn-ea"/>
                <a:cs typeface="+mn-cs"/>
              </a:rPr>
              <a:t> practice-based evidence. In Hiss, R., Green, L, Glasgow R., et al. (</a:t>
            </a:r>
            <a:r>
              <a:rPr lang="en-US" sz="1200" kern="1200" dirty="0" err="1" smtClean="0">
                <a:solidFill>
                  <a:schemeClr val="tx1"/>
                </a:solidFill>
                <a:effectLst/>
                <a:latin typeface="Arial" charset="0"/>
                <a:ea typeface="+mn-ea"/>
                <a:cs typeface="+mn-cs"/>
              </a:rPr>
              <a:t>Eds</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From Clinical Trials to Community: The Science of Translating Diabetes and Obesity Research. </a:t>
            </a:r>
            <a:r>
              <a:rPr lang="en-US" sz="1200" kern="1200" dirty="0" smtClean="0">
                <a:solidFill>
                  <a:schemeClr val="tx1"/>
                </a:solidFill>
                <a:effectLst/>
                <a:latin typeface="Arial" charset="0"/>
                <a:ea typeface="+mn-ea"/>
                <a:cs typeface="+mn-cs"/>
              </a:rPr>
              <a:t>Bethesda: National Institutes of Health, 2004, pp. 15-18. </a:t>
            </a:r>
            <a:endParaRPr lang="en-US" baseline="0" dirty="0" smtClean="0"/>
          </a:p>
          <a:p>
            <a:r>
              <a:rPr lang="en-US" baseline="0" dirty="0" smtClean="0"/>
              <a:t>and</a:t>
            </a:r>
          </a:p>
          <a:p>
            <a:r>
              <a:rPr lang="en-US" sz="1200" kern="1200" dirty="0" smtClean="0">
                <a:solidFill>
                  <a:schemeClr val="tx1"/>
                </a:solidFill>
                <a:effectLst/>
                <a:latin typeface="Arial" charset="0"/>
                <a:ea typeface="+mn-ea"/>
                <a:cs typeface="+mn-cs"/>
              </a:rPr>
              <a:t>Green LW, Ottoson JM, Garcia C, Hiatt R. Diffusion theory and knowledge dissemination, utilization and integration. </a:t>
            </a:r>
            <a:r>
              <a:rPr lang="en-US" sz="1200" i="1" kern="1200" dirty="0" smtClean="0">
                <a:solidFill>
                  <a:schemeClr val="tx1"/>
                </a:solidFill>
                <a:effectLst/>
                <a:latin typeface="Arial" charset="0"/>
                <a:ea typeface="+mn-ea"/>
                <a:cs typeface="+mn-cs"/>
              </a:rPr>
              <a:t>Annual Review of Public Health. </a:t>
            </a:r>
            <a:r>
              <a:rPr lang="en-US" sz="1200" kern="1200" dirty="0" smtClean="0">
                <a:solidFill>
                  <a:schemeClr val="tx1"/>
                </a:solidFill>
                <a:effectLst/>
                <a:latin typeface="Arial" charset="0"/>
                <a:ea typeface="+mn-ea"/>
                <a:cs typeface="+mn-cs"/>
              </a:rPr>
              <a:t>Vol. 30  151-174 (Volume publication date April 2009)  (doi:10.1146/annurev.publhealth.031308.100049). 2009. Full text in HTML or Print PDF: </a:t>
            </a:r>
            <a:r>
              <a:rPr lang="en-US" sz="1200" u="sng" kern="1200" dirty="0" smtClean="0">
                <a:solidFill>
                  <a:schemeClr val="tx1"/>
                </a:solidFill>
                <a:effectLst/>
                <a:latin typeface="Arial" charset="0"/>
                <a:ea typeface="+mn-ea"/>
                <a:cs typeface="+mn-cs"/>
                <a:hlinkClick r:id="rId3"/>
              </a:rPr>
              <a:t>http://arjournals.annualreviews.org/doi/pdf/10.1146/annurev.publhealth.031308.100049</a:t>
            </a:r>
            <a:r>
              <a:rPr lang="en-US" sz="1200" kern="1200" dirty="0" smtClean="0">
                <a:solidFill>
                  <a:schemeClr val="tx1"/>
                </a:solidFill>
                <a:effectLst/>
                <a:latin typeface="Arial" charset="0"/>
                <a:ea typeface="+mn-ea"/>
                <a:cs typeface="+mn-cs"/>
              </a:rPr>
              <a:t>. </a:t>
            </a:r>
          </a:p>
          <a:p>
            <a:endParaRPr lang="en-US" sz="1200" kern="1200" dirty="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several papers on the</a:t>
            </a:r>
            <a:r>
              <a:rPr lang="en-US" sz="1200" kern="1200" baseline="0" dirty="0" smtClean="0">
                <a:solidFill>
                  <a:schemeClr val="tx1"/>
                </a:solidFill>
                <a:effectLst/>
                <a:latin typeface="Arial" charset="0"/>
                <a:ea typeface="+mn-ea"/>
                <a:cs typeface="+mn-cs"/>
              </a:rPr>
              <a:t> issues of practice-based evidence and external validity.  </a:t>
            </a:r>
          </a:p>
          <a:p>
            <a:r>
              <a:rPr lang="en-US" sz="1200" kern="1200" baseline="0" dirty="0" smtClean="0">
                <a:solidFill>
                  <a:schemeClr val="tx1"/>
                </a:solidFill>
                <a:effectLst/>
                <a:latin typeface="Arial" charset="0"/>
                <a:ea typeface="+mn-ea"/>
                <a:cs typeface="+mn-cs"/>
              </a:rPr>
              <a:t>I’m concerned with Santayana's admonition that we are doomed to repeat the historical errors of the past if we don't study them, and perhaps even more, I'm concerned that we don't miss the boat altogether if we’re as oblivious to its schedule as previous species were. </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85C3346-A4A2-4558-93B3-CA33865297B4}" type="slidenum">
              <a:rPr lang="en-US" smtClean="0"/>
              <a:pPr/>
              <a:t>1</a:t>
            </a:fld>
            <a:endParaRPr lang="en-US"/>
          </a:p>
        </p:txBody>
      </p:sp>
    </p:spTree>
    <p:extLst>
      <p:ext uri="{BB962C8B-B14F-4D97-AF65-F5344CB8AC3E}">
        <p14:creationId xmlns:p14="http://schemas.microsoft.com/office/powerpoint/2010/main" val="111834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xfrm>
            <a:off x="1157288" y="682625"/>
            <a:ext cx="4541837" cy="3405188"/>
          </a:xfrm>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Starting with the setting of priorities on what gets solicited in federal RFAs, RFPs and other solicitations for research, and in foundation announcements of research grant programs… So it is truly a systemic problem that limits what gets researched, what gets published, what gets included in the systematic reviews that lead to guidelines, how much the guidelines miss the mark of what practitioners, planners and policymakers need, and therefore what they use and implement of the research that has been disseminated to them.  </a:t>
            </a:r>
            <a:r>
              <a:rPr lang="en-US" dirty="0" smtClean="0"/>
              <a:t>Appreciate the discussion</a:t>
            </a:r>
            <a:r>
              <a:rPr lang="en-US" baseline="0" dirty="0" smtClean="0"/>
              <a:t> Monday morning on how to quantify “impact” on on practice &amp; policy.  </a:t>
            </a:r>
            <a:endParaRPr lang="en-US" dirty="0"/>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1456CD-93E8-784B-96FC-D562F191814C}" type="slidenum">
              <a:rPr lang="en-US" sz="1200"/>
              <a:pPr eaLnBrk="1" hangingPunct="1"/>
              <a:t>11</a:t>
            </a:fld>
            <a:endParaRPr lang="en-US" sz="1200"/>
          </a:p>
        </p:txBody>
      </p:sp>
    </p:spTree>
    <p:extLst>
      <p:ext uri="{BB962C8B-B14F-4D97-AF65-F5344CB8AC3E}">
        <p14:creationId xmlns:p14="http://schemas.microsoft.com/office/powerpoint/2010/main" val="46173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representation of the pipeline gives more detail to the dissemination and implementation end, but it perpetuates the linearity,</a:t>
            </a:r>
            <a:r>
              <a:rPr lang="en-US" baseline="0" dirty="0" smtClean="0"/>
              <a:t> one-way flow fallacy of thinking about and acting upon the engagement perspective.  Here is another way in which our early history in behavioral research </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12</a:t>
            </a:fld>
            <a:endParaRPr lang="en-US"/>
          </a:p>
        </p:txBody>
      </p:sp>
    </p:spTree>
    <p:extLst>
      <p:ext uri="{BB962C8B-B14F-4D97-AF65-F5344CB8AC3E}">
        <p14:creationId xmlns:p14="http://schemas.microsoft.com/office/powerpoint/2010/main" val="26746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*CDC, USDHHS, adapted by Hanson DW, Finch CF, Allegrante JP, Sleet DA. Closing the gap between injury prevention research and community safety promotion practice: Revisiting the public health model. </a:t>
            </a:r>
            <a:r>
              <a:rPr lang="en-US" i="1" dirty="0" smtClean="0"/>
              <a:t>Public Health Reports</a:t>
            </a:r>
            <a:r>
              <a:rPr lang="en-US" dirty="0" smtClean="0"/>
              <a:t>, 2012;127(2), p 147</a:t>
            </a:r>
          </a:p>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13</a:t>
            </a:fld>
            <a:endParaRPr lang="en-US"/>
          </a:p>
        </p:txBody>
      </p:sp>
    </p:spTree>
    <p:extLst>
      <p:ext uri="{BB962C8B-B14F-4D97-AF65-F5344CB8AC3E}">
        <p14:creationId xmlns:p14="http://schemas.microsoft.com/office/powerpoint/2010/main" val="75186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7288" y="682625"/>
            <a:ext cx="4541837" cy="3405188"/>
          </a:xfrm>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Limitations of the RCT</a:t>
            </a:r>
          </a:p>
        </p:txBody>
      </p:sp>
      <p:sp>
        <p:nvSpPr>
          <p:cNvPr id="4" name="Slide Number Placeholder 3"/>
          <p:cNvSpPr>
            <a:spLocks noGrp="1"/>
          </p:cNvSpPr>
          <p:nvPr>
            <p:ph type="sldNum" sz="quarter" idx="5"/>
          </p:nvPr>
        </p:nvSpPr>
        <p:spPr/>
        <p:txBody>
          <a:bodyPr/>
          <a:lstStyle>
            <a:lvl1pPr defTabSz="909638" eaLnBrk="0" hangingPunct="0">
              <a:defRPr>
                <a:solidFill>
                  <a:schemeClr val="tx1"/>
                </a:solidFill>
                <a:latin typeface="Arial" charset="0"/>
                <a:ea typeface="ＭＳ Ｐゴシック" charset="0"/>
                <a:cs typeface="Arial" charset="0"/>
              </a:defRPr>
            </a:lvl1pPr>
            <a:lvl2pPr marL="742950" indent="-285750" defTabSz="909638" eaLnBrk="0" hangingPunct="0">
              <a:defRPr>
                <a:solidFill>
                  <a:schemeClr val="tx1"/>
                </a:solidFill>
                <a:latin typeface="Arial" charset="0"/>
                <a:ea typeface="Arial" charset="0"/>
                <a:cs typeface="Arial" charset="0"/>
              </a:defRPr>
            </a:lvl2pPr>
            <a:lvl3pPr marL="1143000" indent="-228600" defTabSz="909638" eaLnBrk="0" hangingPunct="0">
              <a:defRPr>
                <a:solidFill>
                  <a:schemeClr val="tx1"/>
                </a:solidFill>
                <a:latin typeface="Arial" charset="0"/>
                <a:ea typeface="Arial" charset="0"/>
                <a:cs typeface="Arial" charset="0"/>
              </a:defRPr>
            </a:lvl3pPr>
            <a:lvl4pPr marL="1600200" indent="-228600" defTabSz="909638" eaLnBrk="0" hangingPunct="0">
              <a:defRPr>
                <a:solidFill>
                  <a:schemeClr val="tx1"/>
                </a:solidFill>
                <a:latin typeface="Arial" charset="0"/>
                <a:ea typeface="Arial" charset="0"/>
                <a:cs typeface="Arial" charset="0"/>
              </a:defRPr>
            </a:lvl4pPr>
            <a:lvl5pPr marL="2057400" indent="-228600" defTabSz="909638" eaLnBrk="0" hangingPunct="0">
              <a:defRPr>
                <a:solidFill>
                  <a:schemeClr val="tx1"/>
                </a:solidFill>
                <a:latin typeface="Arial" charset="0"/>
                <a:ea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AFF431-DDB5-7045-B5ED-3DD65F9D20D8}" type="slidenum">
              <a:rPr lang="en-US"/>
              <a:pPr eaLnBrk="1" hangingPunct="1"/>
              <a:t>14</a:t>
            </a:fld>
            <a:endParaRPr lang="en-US"/>
          </a:p>
        </p:txBody>
      </p:sp>
    </p:spTree>
    <p:extLst>
      <p:ext uri="{BB962C8B-B14F-4D97-AF65-F5344CB8AC3E}">
        <p14:creationId xmlns:p14="http://schemas.microsoft.com/office/powerpoint/2010/main" val="181448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15</a:t>
            </a:fld>
            <a:endParaRPr lang="en-US"/>
          </a:p>
        </p:txBody>
      </p:sp>
    </p:spTree>
    <p:extLst>
      <p:ext uri="{BB962C8B-B14F-4D97-AF65-F5344CB8AC3E}">
        <p14:creationId xmlns:p14="http://schemas.microsoft.com/office/powerpoint/2010/main" val="125999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Begley, C. G., &amp; Ellis, L. M. (2012). Raise standards for preclinical cancer research. </a:t>
            </a:r>
            <a:r>
              <a:rPr lang="en-US" sz="1200" b="0" i="1" u="none" strike="noStrike" kern="1200" baseline="0" dirty="0" smtClean="0">
                <a:solidFill>
                  <a:schemeClr val="tx1"/>
                </a:solidFill>
                <a:latin typeface="Arial" charset="0"/>
                <a:ea typeface="+mn-ea"/>
                <a:cs typeface="+mn-cs"/>
              </a:rPr>
              <a:t>Nature</a:t>
            </a:r>
            <a:r>
              <a:rPr lang="en-US" sz="1200" b="0" i="0" u="none" strike="noStrike" kern="1200" baseline="0" dirty="0" smtClean="0">
                <a:solidFill>
                  <a:schemeClr val="tx1"/>
                </a:solidFill>
                <a:latin typeface="Arial" charset="0"/>
                <a:ea typeface="+mn-ea"/>
                <a:cs typeface="+mn-cs"/>
              </a:rPr>
              <a:t>, 483, 531–533.</a:t>
            </a:r>
          </a:p>
          <a:p>
            <a:r>
              <a:rPr lang="en-US" sz="1200" b="0" i="0" u="none" strike="noStrike" kern="1200" baseline="0" dirty="0" err="1" smtClean="0">
                <a:solidFill>
                  <a:schemeClr val="tx1"/>
                </a:solidFill>
                <a:latin typeface="Arial" charset="0"/>
                <a:ea typeface="+mn-ea"/>
                <a:cs typeface="+mn-cs"/>
              </a:rPr>
              <a:t>Giner-Sorolla</a:t>
            </a:r>
            <a:r>
              <a:rPr lang="en-US" sz="1200" b="0" i="0" u="none" strike="noStrike" kern="1200" baseline="0" dirty="0" smtClean="0">
                <a:solidFill>
                  <a:schemeClr val="tx1"/>
                </a:solidFill>
                <a:latin typeface="Arial" charset="0"/>
                <a:ea typeface="+mn-ea"/>
                <a:cs typeface="+mn-cs"/>
              </a:rPr>
              <a:t>, R. (2012). Science or art? How esthetic standards grease the way through the publication bottleneck but undermine</a:t>
            </a:r>
          </a:p>
          <a:p>
            <a:r>
              <a:rPr lang="en-US" sz="1200" b="0" i="0" u="none" strike="noStrike" kern="1200" baseline="0" dirty="0" smtClean="0">
                <a:solidFill>
                  <a:schemeClr val="tx1"/>
                </a:solidFill>
                <a:latin typeface="Arial" charset="0"/>
                <a:ea typeface="+mn-ea"/>
                <a:cs typeface="+mn-cs"/>
              </a:rPr>
              <a:t>science. Unpublished manuscript.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Green LW, Travis JW, McAllister RG, Peterson KW, </a:t>
            </a:r>
            <a:r>
              <a:rPr lang="en-US" sz="1200" kern="1200" dirty="0" err="1" smtClean="0">
                <a:solidFill>
                  <a:schemeClr val="tx1"/>
                </a:solidFill>
                <a:effectLst/>
                <a:latin typeface="Arial" charset="0"/>
                <a:ea typeface="+mn-ea"/>
                <a:cs typeface="+mn-cs"/>
              </a:rPr>
              <a:t>Vardanyan</a:t>
            </a:r>
            <a:r>
              <a:rPr lang="en-US" sz="1200" kern="1200" dirty="0" smtClean="0">
                <a:solidFill>
                  <a:schemeClr val="tx1"/>
                </a:solidFill>
                <a:effectLst/>
                <a:latin typeface="Arial" charset="0"/>
                <a:ea typeface="+mn-ea"/>
                <a:cs typeface="+mn-cs"/>
              </a:rPr>
              <a:t> AN, Craig A. Male circumcision and HIV prevention: Insufficient evidence and neglected external validity. </a:t>
            </a:r>
            <a:r>
              <a:rPr lang="en-US" sz="1200" i="1" kern="1200" dirty="0" smtClean="0">
                <a:solidFill>
                  <a:schemeClr val="tx1"/>
                </a:solidFill>
                <a:effectLst/>
                <a:latin typeface="Arial" charset="0"/>
                <a:ea typeface="+mn-ea"/>
                <a:cs typeface="+mn-cs"/>
              </a:rPr>
              <a:t>Am J </a:t>
            </a:r>
            <a:r>
              <a:rPr lang="en-US" sz="1200" i="1" kern="1200" dirty="0" err="1" smtClean="0">
                <a:solidFill>
                  <a:schemeClr val="tx1"/>
                </a:solidFill>
                <a:effectLst/>
                <a:latin typeface="Arial" charset="0"/>
                <a:ea typeface="+mn-ea"/>
                <a:cs typeface="+mn-cs"/>
              </a:rPr>
              <a:t>Prev</a:t>
            </a:r>
            <a:r>
              <a:rPr lang="en-US" sz="1200" i="1" kern="1200" dirty="0" smtClean="0">
                <a:solidFill>
                  <a:schemeClr val="tx1"/>
                </a:solidFill>
                <a:effectLst/>
                <a:latin typeface="Arial" charset="0"/>
                <a:ea typeface="+mn-ea"/>
                <a:cs typeface="+mn-cs"/>
              </a:rPr>
              <a:t> Med. </a:t>
            </a:r>
            <a:r>
              <a:rPr lang="en-US" sz="1200" kern="1200" dirty="0" smtClean="0">
                <a:solidFill>
                  <a:schemeClr val="tx1"/>
                </a:solidFill>
                <a:effectLst/>
                <a:latin typeface="Arial" charset="0"/>
                <a:ea typeface="+mn-ea"/>
                <a:cs typeface="+mn-cs"/>
              </a:rPr>
              <a:t>Nov 2010;39(5):479-82. </a:t>
            </a:r>
            <a:r>
              <a:rPr lang="en-US" sz="1200" u="sng" kern="1200" dirty="0" smtClean="0">
                <a:solidFill>
                  <a:schemeClr val="tx1"/>
                </a:solidFill>
                <a:effectLst/>
                <a:latin typeface="Arial" charset="0"/>
                <a:ea typeface="+mn-ea"/>
                <a:cs typeface="+mn-cs"/>
                <a:hlinkClick r:id="rId3"/>
              </a:rPr>
              <a:t>Full text online</a:t>
            </a:r>
            <a:r>
              <a:rPr lang="en-US" sz="1200" kern="1200" dirty="0" smtClean="0">
                <a:solidFill>
                  <a:schemeClr val="tx1"/>
                </a:solidFill>
                <a:effectLst/>
                <a:latin typeface="Arial" charset="0"/>
                <a:ea typeface="+mn-ea"/>
                <a:cs typeface="+mn-cs"/>
              </a:rPr>
              <a:t>. </a:t>
            </a:r>
          </a:p>
          <a:p>
            <a:r>
              <a:rPr lang="en-US" sz="1200" b="0" i="0" u="none" strike="noStrike" kern="1200" baseline="0" dirty="0" smtClean="0">
                <a:solidFill>
                  <a:schemeClr val="tx1"/>
                </a:solidFill>
                <a:latin typeface="Arial" charset="0"/>
                <a:ea typeface="+mn-ea"/>
                <a:cs typeface="+mn-cs"/>
              </a:rPr>
              <a:t>Greenwald, A. G. (1975). Consequences of prejudice against the null hypothesis. </a:t>
            </a:r>
            <a:r>
              <a:rPr lang="en-US" sz="1200" b="0" i="1" u="none" strike="noStrike" kern="1200" baseline="0" dirty="0" smtClean="0">
                <a:solidFill>
                  <a:schemeClr val="tx1"/>
                </a:solidFill>
                <a:latin typeface="Arial" charset="0"/>
                <a:ea typeface="+mn-ea"/>
                <a:cs typeface="+mn-cs"/>
              </a:rPr>
              <a:t>Psychological Bulletin</a:t>
            </a:r>
            <a:r>
              <a:rPr lang="en-US" sz="1200" b="0" i="0" u="none" strike="noStrike" kern="1200" baseline="0" dirty="0" smtClean="0">
                <a:solidFill>
                  <a:schemeClr val="tx1"/>
                </a:solidFill>
                <a:latin typeface="Arial" charset="0"/>
                <a:ea typeface="+mn-ea"/>
                <a:cs typeface="+mn-cs"/>
              </a:rPr>
              <a:t>, 82, 1–20.</a:t>
            </a:r>
          </a:p>
          <a:p>
            <a:r>
              <a:rPr lang="en-US" sz="1200" b="0" i="0" u="none" strike="noStrike" kern="1200" baseline="0" dirty="0" smtClean="0">
                <a:solidFill>
                  <a:schemeClr val="tx1"/>
                </a:solidFill>
                <a:latin typeface="Arial" charset="0"/>
                <a:ea typeface="+mn-ea"/>
                <a:cs typeface="+mn-cs"/>
              </a:rPr>
              <a:t>John, L., </a:t>
            </a:r>
            <a:r>
              <a:rPr lang="en-US" sz="1200" b="0" i="0" u="none" strike="noStrike" kern="1200" baseline="0" dirty="0" err="1" smtClean="0">
                <a:solidFill>
                  <a:schemeClr val="tx1"/>
                </a:solidFill>
                <a:latin typeface="Arial" charset="0"/>
                <a:ea typeface="+mn-ea"/>
                <a:cs typeface="+mn-cs"/>
              </a:rPr>
              <a:t>Loewenstein</a:t>
            </a:r>
            <a:r>
              <a:rPr lang="en-US" sz="1200" b="0" i="0" u="none" strike="noStrike" kern="1200" baseline="0" dirty="0" smtClean="0">
                <a:solidFill>
                  <a:schemeClr val="tx1"/>
                </a:solidFill>
                <a:latin typeface="Arial" charset="0"/>
                <a:ea typeface="+mn-ea"/>
                <a:cs typeface="+mn-cs"/>
              </a:rPr>
              <a:t>, G., &amp; </a:t>
            </a:r>
            <a:r>
              <a:rPr lang="en-US" sz="1200" b="0" i="0" u="none" strike="noStrike" kern="1200" baseline="0" dirty="0" err="1" smtClean="0">
                <a:solidFill>
                  <a:schemeClr val="tx1"/>
                </a:solidFill>
                <a:latin typeface="Arial" charset="0"/>
                <a:ea typeface="+mn-ea"/>
                <a:cs typeface="+mn-cs"/>
              </a:rPr>
              <a:t>Prelec</a:t>
            </a:r>
            <a:r>
              <a:rPr lang="en-US" sz="1200" b="0" i="0" u="none" strike="noStrike" kern="1200" baseline="0" dirty="0" smtClean="0">
                <a:solidFill>
                  <a:schemeClr val="tx1"/>
                </a:solidFill>
                <a:latin typeface="Arial" charset="0"/>
                <a:ea typeface="+mn-ea"/>
                <a:cs typeface="+mn-cs"/>
              </a:rPr>
              <a:t>, D. (2012). Measuring the prevalence of questionable research practices with incentives</a:t>
            </a:r>
          </a:p>
          <a:p>
            <a:r>
              <a:rPr lang="en-US" sz="1200" b="0" i="0" u="none" strike="noStrike" kern="1200" baseline="0" dirty="0" smtClean="0">
                <a:solidFill>
                  <a:schemeClr val="tx1"/>
                </a:solidFill>
                <a:latin typeface="Arial" charset="0"/>
                <a:ea typeface="+mn-ea"/>
                <a:cs typeface="+mn-cs"/>
              </a:rPr>
              <a:t>for truth-telling. Psychological Science, 23, 524–532. </a:t>
            </a:r>
            <a:r>
              <a:rPr lang="fr-FR" sz="1200" b="0" i="0" u="none" strike="noStrike" kern="1200" baseline="0" dirty="0" smtClean="0">
                <a:solidFill>
                  <a:schemeClr val="tx1"/>
                </a:solidFill>
                <a:latin typeface="Arial" charset="0"/>
                <a:ea typeface="+mn-ea"/>
                <a:cs typeface="+mn-cs"/>
              </a:rPr>
              <a:t>doi:10.1177/0956797611430953</a:t>
            </a:r>
          </a:p>
          <a:p>
            <a:endParaRPr lang="fr-FR"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Simmons, J. P., Nelson, L. D., &amp; </a:t>
            </a:r>
            <a:r>
              <a:rPr lang="en-US" sz="1200" b="0" i="0" u="none" strike="noStrike" kern="1200" baseline="0" dirty="0" err="1" smtClean="0">
                <a:solidFill>
                  <a:schemeClr val="tx1"/>
                </a:solidFill>
                <a:latin typeface="Arial" charset="0"/>
                <a:ea typeface="+mn-ea"/>
                <a:cs typeface="+mn-cs"/>
              </a:rPr>
              <a:t>Simonsohn</a:t>
            </a:r>
            <a:r>
              <a:rPr lang="en-US" sz="1200" b="0" i="0" u="none" strike="noStrike" kern="1200" baseline="0" dirty="0" smtClean="0">
                <a:solidFill>
                  <a:schemeClr val="tx1"/>
                </a:solidFill>
                <a:latin typeface="Arial" charset="0"/>
                <a:ea typeface="+mn-ea"/>
                <a:cs typeface="+mn-cs"/>
              </a:rPr>
              <a:t>, U. (2011). False-positive psychology: Undisclosed flexibility in data collection</a:t>
            </a:r>
          </a:p>
          <a:p>
            <a:r>
              <a:rPr lang="en-US" sz="1200" b="0" i="0" u="none" strike="noStrike" kern="1200" baseline="0" dirty="0" smtClean="0">
                <a:solidFill>
                  <a:schemeClr val="tx1"/>
                </a:solidFill>
                <a:latin typeface="Arial" charset="0"/>
                <a:ea typeface="+mn-ea"/>
                <a:cs typeface="+mn-cs"/>
              </a:rPr>
              <a:t>and analysis allows presenting anything as significant. Psychological Science, 22, 1359–1366.</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16</a:t>
            </a:fld>
            <a:endParaRPr lang="en-US"/>
          </a:p>
        </p:txBody>
      </p:sp>
    </p:spTree>
    <p:extLst>
      <p:ext uri="{BB962C8B-B14F-4D97-AF65-F5344CB8AC3E}">
        <p14:creationId xmlns:p14="http://schemas.microsoft.com/office/powerpoint/2010/main" val="276159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57288" y="682625"/>
            <a:ext cx="4541837" cy="3405188"/>
          </a:xfrm>
          <a:ln/>
        </p:spPr>
      </p:sp>
      <p:sp>
        <p:nvSpPr>
          <p:cNvPr id="54275" name="Notes Placeholder 2"/>
          <p:cNvSpPr>
            <a:spLocks noGrp="1"/>
          </p:cNvSpPr>
          <p:nvPr>
            <p:ph type="body" idx="1"/>
          </p:nvPr>
        </p:nvSpPr>
        <p:spPr>
          <a:noFill/>
          <a:ln/>
        </p:spPr>
        <p:txBody>
          <a:bodyPr/>
          <a:lstStyle/>
          <a:p>
            <a:r>
              <a:rPr lang="en-US" baseline="0" dirty="0" smtClean="0"/>
              <a:t>Let’s see how some of the concerns I’ve mentioned have played out in recent IOM (now National Academy of Medicine) reports.  </a:t>
            </a:r>
          </a:p>
          <a:p>
            <a:endParaRPr lang="en-US" baseline="0" dirty="0" smtClean="0"/>
          </a:p>
          <a:p>
            <a:r>
              <a:rPr lang="en-US" baseline="0" dirty="0" smtClean="0"/>
              <a:t>* Website for full text to read online, or to download an electronic copy, or to order a print copy:  </a:t>
            </a:r>
            <a:r>
              <a:rPr lang="en-US" baseline="0" dirty="0" err="1" smtClean="0"/>
              <a:t>www.nap.edu</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553133C8-C93E-4062-8A8A-5C656BF97C96}" type="slidenum">
              <a:rPr lang="en-US" smtClean="0"/>
              <a:pPr>
                <a:defRPr/>
              </a:pPr>
              <a:t>17</a:t>
            </a:fld>
            <a:endParaRPr lang="en-US"/>
          </a:p>
        </p:txBody>
      </p:sp>
    </p:spTree>
    <p:extLst>
      <p:ext uri="{BB962C8B-B14F-4D97-AF65-F5344CB8AC3E}">
        <p14:creationId xmlns:p14="http://schemas.microsoft.com/office/powerpoint/2010/main" val="19345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57288" y="682625"/>
            <a:ext cx="4541837" cy="3405188"/>
          </a:xfrm>
          <a:ln/>
        </p:spPr>
      </p:sp>
      <p:sp>
        <p:nvSpPr>
          <p:cNvPr id="55299"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78EF7C1-95F0-4799-A2C4-B5AE5AADEB2D}" type="slidenum">
              <a:rPr lang="en-US" smtClean="0"/>
              <a:pPr>
                <a:defRPr/>
              </a:pPr>
              <a:t>18</a:t>
            </a:fld>
            <a:endParaRPr lang="en-US"/>
          </a:p>
        </p:txBody>
      </p:sp>
    </p:spTree>
    <p:extLst>
      <p:ext uri="{BB962C8B-B14F-4D97-AF65-F5344CB8AC3E}">
        <p14:creationId xmlns:p14="http://schemas.microsoft.com/office/powerpoint/2010/main" val="10199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7288" y="682625"/>
            <a:ext cx="4541837" cy="3405188"/>
          </a:xfrm>
          <a:ln/>
        </p:spPr>
      </p:sp>
      <p:sp>
        <p:nvSpPr>
          <p:cNvPr id="56323" name="Rectangle 3"/>
          <p:cNvSpPr>
            <a:spLocks noGrp="1" noChangeArrowheads="1"/>
          </p:cNvSpPr>
          <p:nvPr>
            <p:ph type="body" idx="1"/>
          </p:nvPr>
        </p:nvSpPr>
        <p:spPr>
          <a:noFill/>
          <a:ln/>
        </p:spPr>
        <p:txBody>
          <a:bodyPr/>
          <a:lstStyle/>
          <a:p>
            <a:r>
              <a:rPr lang="en-US" dirty="0" smtClean="0"/>
              <a:t>With these questions and caveats in mind, the committee developed the L.E.A.D. framework, short for </a:t>
            </a:r>
            <a:r>
              <a:rPr lang="en-US" b="1" dirty="0" smtClean="0"/>
              <a:t>L</a:t>
            </a:r>
            <a:r>
              <a:rPr lang="en-US" dirty="0" smtClean="0"/>
              <a:t>ocate evidence, </a:t>
            </a:r>
            <a:r>
              <a:rPr lang="en-US" b="1" dirty="0" smtClean="0"/>
              <a:t>E</a:t>
            </a:r>
            <a:r>
              <a:rPr lang="en-US" dirty="0" smtClean="0"/>
              <a:t>valuate it, </a:t>
            </a:r>
            <a:r>
              <a:rPr lang="en-US" b="1" dirty="0" smtClean="0"/>
              <a:t>A</a:t>
            </a:r>
            <a:r>
              <a:rPr lang="en-US" dirty="0" smtClean="0"/>
              <a:t>ssemble it, and Inform </a:t>
            </a:r>
            <a:r>
              <a:rPr lang="en-US" b="1" dirty="0" smtClean="0"/>
              <a:t>D</a:t>
            </a:r>
            <a:r>
              <a:rPr lang="en-US" dirty="0" smtClean="0"/>
              <a:t>ecisions. This framework is designed to provide decision makers and researchers with a process for using evidence to inform decision making and for generating additional useful evidence. </a:t>
            </a:r>
          </a:p>
        </p:txBody>
      </p:sp>
    </p:spTree>
    <p:extLst>
      <p:ext uri="{BB962C8B-B14F-4D97-AF65-F5344CB8AC3E}">
        <p14:creationId xmlns:p14="http://schemas.microsoft.com/office/powerpoint/2010/main" val="517241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nothing truly new about these, but they are neglected in comparison with the emphasis on publishing and using as guidance for policy and practice the types of evidence drawn from randomized controlled trials.  </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20</a:t>
            </a:fld>
            <a:endParaRPr lang="en-US"/>
          </a:p>
        </p:txBody>
      </p:sp>
    </p:spTree>
    <p:extLst>
      <p:ext uri="{BB962C8B-B14F-4D97-AF65-F5344CB8AC3E}">
        <p14:creationId xmlns:p14="http://schemas.microsoft.com/office/powerpoint/2010/main" val="25975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“drive” opportunities</a:t>
            </a:r>
            <a:r>
              <a:rPr lang="en-US" sz="1200" kern="1200" baseline="0" dirty="0" smtClean="0">
                <a:solidFill>
                  <a:schemeClr val="tx1"/>
                </a:solidFill>
                <a:effectLst/>
                <a:latin typeface="Arial" charset="0"/>
                <a:ea typeface="+mn-ea"/>
                <a:cs typeface="+mn-cs"/>
              </a:rPr>
              <a:t> I’ll illustrate later. Let’s focus first on the “drift and drag” of our major challenges. The first is the need need to bridge the gap between what has become, academic research products that feed publications, impact factor scores, promotion and tenure, but do little for real-world decisions in practice and policy….How do we get out of the echo chamber in which we talk to ourselves and our kind within a relatively closed system that rewards us mainly for our success in communicating with other academics…how do we avoid having the some aspects of our past propel the future?  </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Katz DL, </a:t>
            </a:r>
            <a:r>
              <a:rPr lang="en-US" sz="1200" kern="1200" dirty="0" err="1" smtClean="0">
                <a:solidFill>
                  <a:schemeClr val="tx1"/>
                </a:solidFill>
                <a:effectLst/>
                <a:latin typeface="Arial" charset="0"/>
                <a:ea typeface="+mn-ea"/>
                <a:cs typeface="+mn-cs"/>
              </a:rPr>
              <a:t>Murimi</a:t>
            </a:r>
            <a:r>
              <a:rPr lang="en-US" sz="1200" kern="1200" dirty="0" smtClean="0">
                <a:solidFill>
                  <a:schemeClr val="tx1"/>
                </a:solidFill>
                <a:effectLst/>
                <a:latin typeface="Arial" charset="0"/>
                <a:ea typeface="+mn-ea"/>
                <a:cs typeface="+mn-cs"/>
              </a:rPr>
              <a:t> M, Gonzalez A, </a:t>
            </a:r>
            <a:r>
              <a:rPr lang="en-US" sz="1200" kern="1200" dirty="0" err="1" smtClean="0">
                <a:solidFill>
                  <a:schemeClr val="tx1"/>
                </a:solidFill>
                <a:effectLst/>
                <a:latin typeface="Arial" charset="0"/>
                <a:ea typeface="+mn-ea"/>
                <a:cs typeface="+mn-cs"/>
              </a:rPr>
              <a:t>Nijike</a:t>
            </a:r>
            <a:r>
              <a:rPr lang="en-US" sz="1200" kern="1200" dirty="0" smtClean="0">
                <a:solidFill>
                  <a:schemeClr val="tx1"/>
                </a:solidFill>
                <a:effectLst/>
                <a:latin typeface="Arial" charset="0"/>
                <a:ea typeface="+mn-ea"/>
                <a:cs typeface="+mn-cs"/>
              </a:rPr>
              <a:t> V, Green LW. From Controlled Trial to Community Adoption: The Multisite Translational Community Trial. </a:t>
            </a:r>
            <a:r>
              <a:rPr lang="en-US" sz="1200" i="1" kern="1200" dirty="0" smtClean="0">
                <a:solidFill>
                  <a:schemeClr val="tx1"/>
                </a:solidFill>
                <a:effectLst/>
                <a:latin typeface="Arial" charset="0"/>
                <a:ea typeface="+mn-ea"/>
                <a:cs typeface="+mn-cs"/>
              </a:rPr>
              <a:t>Am J. Public Health</a:t>
            </a:r>
            <a:r>
              <a:rPr lang="en-US" sz="1200" kern="1200" dirty="0" smtClean="0">
                <a:solidFill>
                  <a:schemeClr val="tx1"/>
                </a:solidFill>
                <a:effectLst/>
                <a:latin typeface="Arial" charset="0"/>
                <a:ea typeface="+mn-ea"/>
                <a:cs typeface="+mn-cs"/>
              </a:rPr>
              <a:t>. Aug. 2011; 101(8): e17-e27  [</a:t>
            </a:r>
            <a:r>
              <a:rPr lang="en-US" sz="1200" u="sng" kern="1200" dirty="0" smtClean="0">
                <a:solidFill>
                  <a:schemeClr val="tx1"/>
                </a:solidFill>
                <a:effectLst/>
                <a:latin typeface="Arial" charset="0"/>
                <a:ea typeface="+mn-ea"/>
                <a:cs typeface="+mn-cs"/>
                <a:hlinkClick r:id="rId3"/>
              </a:rPr>
              <a:t>Abstract</a:t>
            </a:r>
            <a:r>
              <a:rPr lang="en-US" sz="1200" kern="1200" dirty="0" smtClean="0">
                <a:solidFill>
                  <a:schemeClr val="tx1"/>
                </a:solidFill>
                <a:effectLst/>
                <a:latin typeface="Arial" charset="0"/>
                <a:ea typeface="+mn-ea"/>
                <a:cs typeface="+mn-cs"/>
              </a:rPr>
              <a:t>]. See letter to editor - Katz DL, Green LW, </a:t>
            </a:r>
            <a:r>
              <a:rPr lang="en-US" sz="1200" kern="1200" dirty="0" err="1" smtClean="0">
                <a:solidFill>
                  <a:schemeClr val="tx1"/>
                </a:solidFill>
                <a:effectLst/>
                <a:latin typeface="Arial" charset="0"/>
                <a:ea typeface="+mn-ea"/>
                <a:cs typeface="+mn-cs"/>
              </a:rPr>
              <a:t>Murimi</a:t>
            </a:r>
            <a:r>
              <a:rPr lang="en-US" sz="1200" kern="1200" dirty="0" smtClean="0">
                <a:solidFill>
                  <a:schemeClr val="tx1"/>
                </a:solidFill>
                <a:effectLst/>
                <a:latin typeface="Arial" charset="0"/>
                <a:ea typeface="+mn-ea"/>
                <a:cs typeface="+mn-cs"/>
              </a:rPr>
              <a:t> M, Gonzalez A, </a:t>
            </a:r>
            <a:r>
              <a:rPr lang="en-US" sz="1200" kern="1200" dirty="0" err="1" smtClean="0">
                <a:solidFill>
                  <a:schemeClr val="tx1"/>
                </a:solidFill>
                <a:effectLst/>
                <a:latin typeface="Arial" charset="0"/>
                <a:ea typeface="+mn-ea"/>
                <a:cs typeface="+mn-cs"/>
              </a:rPr>
              <a:t>Njike</a:t>
            </a:r>
            <a:r>
              <a:rPr lang="en-US" sz="1200" kern="1200" dirty="0" smtClean="0">
                <a:solidFill>
                  <a:schemeClr val="tx1"/>
                </a:solidFill>
                <a:effectLst/>
                <a:latin typeface="Arial" charset="0"/>
                <a:ea typeface="+mn-ea"/>
                <a:cs typeface="+mn-cs"/>
              </a:rPr>
              <a:t> V (2012). The Multisite Translational Community Trial and Community-Based Participatory Research: A Failure to Communicate? </a:t>
            </a:r>
            <a:r>
              <a:rPr lang="en-US" sz="1200" i="1" kern="1200" dirty="0" smtClean="0">
                <a:solidFill>
                  <a:schemeClr val="tx1"/>
                </a:solidFill>
                <a:effectLst/>
                <a:latin typeface="Arial" charset="0"/>
                <a:ea typeface="+mn-ea"/>
                <a:cs typeface="+mn-cs"/>
              </a:rPr>
              <a:t>Am J. Public Health</a:t>
            </a:r>
            <a:r>
              <a:rPr lang="en-US" sz="1200" kern="1200" dirty="0" smtClean="0">
                <a:solidFill>
                  <a:schemeClr val="tx1"/>
                </a:solidFill>
                <a:effectLst/>
                <a:latin typeface="Arial" charset="0"/>
                <a:ea typeface="+mn-ea"/>
                <a:cs typeface="+mn-cs"/>
              </a:rPr>
              <a:t>. April 2012: 102(4): 581-582. [</a:t>
            </a:r>
            <a:r>
              <a:rPr lang="en-US" sz="1200" u="sng" kern="1200" dirty="0" smtClean="0">
                <a:solidFill>
                  <a:schemeClr val="tx1"/>
                </a:solidFill>
                <a:effectLst/>
                <a:latin typeface="Arial" charset="0"/>
                <a:ea typeface="+mn-ea"/>
                <a:cs typeface="+mn-cs"/>
                <a:hlinkClick r:id="rId4"/>
              </a:rPr>
              <a:t>Link to obtain full text of article</a:t>
            </a:r>
            <a:r>
              <a:rPr lang="en-US" sz="1200" kern="1200" dirty="0" smtClean="0">
                <a:solidFill>
                  <a:schemeClr val="tx1"/>
                </a:solidFill>
                <a:effectLst/>
                <a:latin typeface="Arial" charset="0"/>
                <a:ea typeface="+mn-ea"/>
                <a:cs typeface="+mn-cs"/>
              </a:rPr>
              <a:t>]; author reply 582-583.</a:t>
            </a:r>
          </a:p>
          <a:p>
            <a:r>
              <a:rPr lang="en-US" sz="1200" kern="1200" dirty="0" smtClean="0">
                <a:solidFill>
                  <a:schemeClr val="tx1"/>
                </a:solidFill>
                <a:effectLst/>
                <a:latin typeface="Arial" charset="0"/>
                <a:ea typeface="+mn-ea"/>
                <a:cs typeface="+mn-cs"/>
              </a:rPr>
              <a:t>Yano EM, Green LW, </a:t>
            </a:r>
            <a:r>
              <a:rPr lang="en-US" sz="1200" kern="1200" dirty="0" err="1" smtClean="0">
                <a:solidFill>
                  <a:schemeClr val="tx1"/>
                </a:solidFill>
                <a:effectLst/>
                <a:latin typeface="Arial" charset="0"/>
                <a:ea typeface="+mn-ea"/>
                <a:cs typeface="+mn-cs"/>
              </a:rPr>
              <a:t>Glanz</a:t>
            </a:r>
            <a:r>
              <a:rPr lang="en-US" sz="1200" kern="1200" dirty="0" smtClean="0">
                <a:solidFill>
                  <a:schemeClr val="tx1"/>
                </a:solidFill>
                <a:effectLst/>
                <a:latin typeface="Arial" charset="0"/>
                <a:ea typeface="+mn-ea"/>
                <a:cs typeface="+mn-cs"/>
              </a:rPr>
              <a:t> K, </a:t>
            </a:r>
            <a:r>
              <a:rPr lang="en-US" sz="1200" kern="1200" dirty="0" err="1" smtClean="0">
                <a:solidFill>
                  <a:schemeClr val="tx1"/>
                </a:solidFill>
                <a:effectLst/>
                <a:latin typeface="Arial" charset="0"/>
                <a:ea typeface="+mn-ea"/>
                <a:cs typeface="+mn-cs"/>
              </a:rPr>
              <a:t>Ayanian</a:t>
            </a:r>
            <a:r>
              <a:rPr lang="en-US" sz="1200" kern="1200" dirty="0" smtClean="0">
                <a:solidFill>
                  <a:schemeClr val="tx1"/>
                </a:solidFill>
                <a:effectLst/>
                <a:latin typeface="Arial" charset="0"/>
                <a:ea typeface="+mn-ea"/>
                <a:cs typeface="+mn-cs"/>
              </a:rPr>
              <a:t> JZ, </a:t>
            </a:r>
            <a:r>
              <a:rPr lang="en-US" sz="1200" kern="1200" dirty="0" err="1" smtClean="0">
                <a:solidFill>
                  <a:schemeClr val="tx1"/>
                </a:solidFill>
                <a:effectLst/>
                <a:latin typeface="Arial" charset="0"/>
                <a:ea typeface="+mn-ea"/>
                <a:cs typeface="+mn-cs"/>
              </a:rPr>
              <a:t>Mittman</a:t>
            </a:r>
            <a:r>
              <a:rPr lang="en-US" sz="1200" kern="1200" dirty="0" smtClean="0">
                <a:solidFill>
                  <a:schemeClr val="tx1"/>
                </a:solidFill>
                <a:effectLst/>
                <a:latin typeface="Arial" charset="0"/>
                <a:ea typeface="+mn-ea"/>
                <a:cs typeface="+mn-cs"/>
              </a:rPr>
              <a:t> BS, </a:t>
            </a:r>
            <a:r>
              <a:rPr lang="en-US" sz="1200" kern="1200" dirty="0" err="1" smtClean="0">
                <a:solidFill>
                  <a:schemeClr val="tx1"/>
                </a:solidFill>
                <a:effectLst/>
                <a:latin typeface="Arial" charset="0"/>
                <a:ea typeface="+mn-ea"/>
                <a:cs typeface="+mn-cs"/>
              </a:rPr>
              <a:t>Chollette</a:t>
            </a:r>
            <a:r>
              <a:rPr lang="en-US" sz="1200" kern="1200" dirty="0" smtClean="0">
                <a:solidFill>
                  <a:schemeClr val="tx1"/>
                </a:solidFill>
                <a:effectLst/>
                <a:latin typeface="Arial" charset="0"/>
                <a:ea typeface="+mn-ea"/>
                <a:cs typeface="+mn-cs"/>
              </a:rPr>
              <a:t> V, Rubenstein LV. Implementation and spread of interventions into the multilevel context of routine practice and policy: implications for the cancer care continuum. </a:t>
            </a:r>
            <a:r>
              <a:rPr lang="en-US" sz="1200" i="1" kern="1200" dirty="0" smtClean="0">
                <a:solidFill>
                  <a:schemeClr val="tx1"/>
                </a:solidFill>
                <a:effectLst/>
                <a:latin typeface="Arial" charset="0"/>
                <a:ea typeface="+mn-ea"/>
                <a:cs typeface="+mn-cs"/>
              </a:rPr>
              <a:t>Journal of the National Cancer Institute Monograph</a:t>
            </a:r>
            <a:r>
              <a:rPr lang="en-US" sz="1200" kern="1200" dirty="0" smtClean="0">
                <a:solidFill>
                  <a:schemeClr val="tx1"/>
                </a:solidFill>
                <a:effectLst/>
                <a:latin typeface="Arial" charset="0"/>
                <a:ea typeface="+mn-ea"/>
                <a:cs typeface="+mn-cs"/>
              </a:rPr>
              <a:t> 2012 (May); 44:86-99. [</a:t>
            </a:r>
            <a:r>
              <a:rPr lang="en-US" sz="1200" u="sng" kern="1200" dirty="0" smtClean="0">
                <a:solidFill>
                  <a:schemeClr val="tx1"/>
                </a:solidFill>
                <a:effectLst/>
                <a:latin typeface="Arial" charset="0"/>
                <a:ea typeface="+mn-ea"/>
                <a:cs typeface="+mn-cs"/>
                <a:hlinkClick r:id="rId5"/>
              </a:rPr>
              <a:t>Abstract</a:t>
            </a:r>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Green LW, Brancati FL, Albright A., &amp; Primary Prevention of Diabetes Working Group. </a:t>
            </a:r>
            <a:r>
              <a:rPr lang="en-US" sz="1200" b="1" kern="1200" dirty="0" smtClean="0">
                <a:solidFill>
                  <a:schemeClr val="tx1"/>
                </a:solidFill>
                <a:effectLst/>
                <a:latin typeface="Arial" charset="0"/>
                <a:ea typeface="+mn-ea"/>
                <a:cs typeface="+mn-cs"/>
              </a:rPr>
              <a:t>Primary prevention of type 2 diabetes: integrative public health and primary care opportunities, challenges and strategies</a:t>
            </a:r>
            <a:r>
              <a:rPr lang="en-US" sz="1200" i="1" kern="1200" dirty="0" smtClean="0">
                <a:solidFill>
                  <a:schemeClr val="tx1"/>
                </a:solidFill>
                <a:effectLst/>
                <a:latin typeface="Arial" charset="0"/>
                <a:ea typeface="+mn-ea"/>
                <a:cs typeface="+mn-cs"/>
              </a:rPr>
              <a:t>. Family Practice. </a:t>
            </a:r>
            <a:r>
              <a:rPr lang="en-US" sz="1200" kern="1200" dirty="0" smtClean="0">
                <a:solidFill>
                  <a:schemeClr val="tx1"/>
                </a:solidFill>
                <a:effectLst/>
                <a:latin typeface="Arial" charset="0"/>
                <a:ea typeface="+mn-ea"/>
                <a:cs typeface="+mn-cs"/>
              </a:rPr>
              <a:t>2012 (Apr); 29 </a:t>
            </a:r>
            <a:r>
              <a:rPr lang="en-US" sz="1200" kern="1200" dirty="0" err="1" smtClean="0">
                <a:solidFill>
                  <a:schemeClr val="tx1"/>
                </a:solidFill>
                <a:effectLst/>
                <a:latin typeface="Arial" charset="0"/>
                <a:ea typeface="+mn-ea"/>
                <a:cs typeface="+mn-cs"/>
              </a:rPr>
              <a:t>Suppl</a:t>
            </a:r>
            <a:r>
              <a:rPr lang="en-US" sz="1200" kern="1200" dirty="0" smtClean="0">
                <a:solidFill>
                  <a:schemeClr val="tx1"/>
                </a:solidFill>
                <a:effectLst/>
                <a:latin typeface="Arial" charset="0"/>
                <a:ea typeface="+mn-ea"/>
                <a:cs typeface="+mn-cs"/>
              </a:rPr>
              <a:t> 1:i13-23. [</a:t>
            </a:r>
            <a:r>
              <a:rPr lang="en-US" sz="1200" u="sng" kern="1200" dirty="0" smtClean="0">
                <a:solidFill>
                  <a:schemeClr val="tx1"/>
                </a:solidFill>
                <a:effectLst/>
                <a:latin typeface="Arial" charset="0"/>
                <a:ea typeface="+mn-ea"/>
                <a:cs typeface="+mn-cs"/>
                <a:hlinkClick r:id="rId6"/>
              </a:rPr>
              <a:t>Abstract</a:t>
            </a:r>
            <a:r>
              <a:rPr lang="en-US" sz="1200" kern="1200" dirty="0" smtClean="0">
                <a:solidFill>
                  <a:schemeClr val="tx1"/>
                </a:solidFill>
                <a:effectLst/>
                <a:latin typeface="Arial" charset="0"/>
                <a:ea typeface="+mn-ea"/>
                <a:cs typeface="+mn-cs"/>
              </a:rPr>
              <a:t>] [</a:t>
            </a:r>
            <a:r>
              <a:rPr lang="en-US" sz="1200" u="sng" kern="1200" dirty="0" smtClean="0">
                <a:solidFill>
                  <a:schemeClr val="tx1"/>
                </a:solidFill>
                <a:effectLst/>
                <a:latin typeface="Arial" charset="0"/>
                <a:ea typeface="+mn-ea"/>
                <a:cs typeface="+mn-cs"/>
                <a:hlinkClick r:id="rId7"/>
              </a:rPr>
              <a:t>Free Full Text</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Jagosh J, </a:t>
            </a:r>
            <a:r>
              <a:rPr lang="en-US" sz="1200" u="none" strike="noStrike" kern="1200" dirty="0" smtClean="0">
                <a:solidFill>
                  <a:schemeClr val="tx1"/>
                </a:solidFill>
                <a:effectLst/>
                <a:latin typeface="Arial" charset="0"/>
                <a:ea typeface="+mn-ea"/>
                <a:cs typeface="+mn-cs"/>
              </a:rPr>
              <a:t>Macaulay AC, Pluye P, </a:t>
            </a:r>
            <a:r>
              <a:rPr lang="en-US" sz="1200" u="none" strike="noStrike" kern="1200" dirty="0" err="1" smtClean="0">
                <a:solidFill>
                  <a:schemeClr val="tx1"/>
                </a:solidFill>
                <a:effectLst/>
                <a:latin typeface="Arial" charset="0"/>
                <a:ea typeface="+mn-ea"/>
                <a:cs typeface="+mn-cs"/>
              </a:rPr>
              <a:t>Salsberg</a:t>
            </a:r>
            <a:r>
              <a:rPr lang="en-US" sz="1200" u="none" strike="noStrike" kern="1200" dirty="0" smtClean="0">
                <a:solidFill>
                  <a:schemeClr val="tx1"/>
                </a:solidFill>
                <a:effectLst/>
                <a:latin typeface="Arial" charset="0"/>
                <a:ea typeface="+mn-ea"/>
                <a:cs typeface="+mn-cs"/>
              </a:rPr>
              <a:t> J, Bush PL, Henderson J, </a:t>
            </a:r>
            <a:r>
              <a:rPr lang="en-US" sz="1200" u="none" strike="noStrike" kern="1200" dirty="0" err="1" smtClean="0">
                <a:solidFill>
                  <a:schemeClr val="tx1"/>
                </a:solidFill>
                <a:effectLst/>
                <a:latin typeface="Arial" charset="0"/>
                <a:ea typeface="+mn-ea"/>
                <a:cs typeface="+mn-cs"/>
              </a:rPr>
              <a:t>Sirett</a:t>
            </a:r>
            <a:r>
              <a:rPr lang="en-US" sz="1200" u="none" strike="noStrike" kern="1200" dirty="0" smtClean="0">
                <a:solidFill>
                  <a:schemeClr val="tx1"/>
                </a:solidFill>
                <a:effectLst/>
                <a:latin typeface="Arial" charset="0"/>
                <a:ea typeface="+mn-ea"/>
                <a:cs typeface="+mn-cs"/>
              </a:rPr>
              <a:t> E, Wong G, Cargo M, Herbert CP, </a:t>
            </a:r>
            <a:r>
              <a:rPr lang="en-US" sz="1200" u="none" strike="noStrike" kern="1200" dirty="0" err="1" smtClean="0">
                <a:solidFill>
                  <a:schemeClr val="tx1"/>
                </a:solidFill>
                <a:effectLst/>
                <a:latin typeface="Arial" charset="0"/>
                <a:ea typeface="+mn-ea"/>
                <a:cs typeface="+mn-cs"/>
              </a:rPr>
              <a:t>Seifer</a:t>
            </a:r>
            <a:r>
              <a:rPr lang="en-US" sz="1200" u="none" strike="noStrike" kern="1200" dirty="0" smtClean="0">
                <a:solidFill>
                  <a:schemeClr val="tx1"/>
                </a:solidFill>
                <a:effectLst/>
                <a:latin typeface="Arial" charset="0"/>
                <a:ea typeface="+mn-ea"/>
                <a:cs typeface="+mn-cs"/>
              </a:rPr>
              <a:t> SD, Green LW, and </a:t>
            </a:r>
            <a:r>
              <a:rPr lang="en-US" sz="1200" u="none" strike="noStrike" kern="1200" dirty="0" err="1" smtClean="0">
                <a:solidFill>
                  <a:schemeClr val="tx1"/>
                </a:solidFill>
                <a:effectLst/>
                <a:latin typeface="Arial" charset="0"/>
                <a:ea typeface="+mn-ea"/>
                <a:cs typeface="+mn-cs"/>
              </a:rPr>
              <a:t>Greenhalgh</a:t>
            </a:r>
            <a:r>
              <a:rPr lang="en-US" sz="1200" u="none" strike="noStrike" kern="1200" dirty="0" smtClean="0">
                <a:solidFill>
                  <a:schemeClr val="tx1"/>
                </a:solidFill>
                <a:effectLst/>
                <a:latin typeface="Arial" charset="0"/>
                <a:ea typeface="+mn-ea"/>
                <a:cs typeface="+mn-cs"/>
              </a:rPr>
              <a:t> T.</a:t>
            </a:r>
            <a:r>
              <a:rPr lang="en-US" sz="1200" i="1" u="none" strike="noStrike" kern="1200" dirty="0" smtClean="0">
                <a:solidFill>
                  <a:schemeClr val="tx1"/>
                </a:solidFill>
                <a:effectLst/>
                <a:latin typeface="Arial" charset="0"/>
                <a:ea typeface="+mn-ea"/>
                <a:cs typeface="+mn-cs"/>
              </a:rPr>
              <a:t> </a:t>
            </a:r>
            <a:r>
              <a:rPr lang="en-US" sz="1200" u="none" strike="noStrike" kern="1200" dirty="0" smtClean="0">
                <a:solidFill>
                  <a:schemeClr val="tx1"/>
                </a:solidFill>
                <a:effectLst/>
                <a:latin typeface="Arial" charset="0"/>
                <a:ea typeface="+mn-ea"/>
                <a:cs typeface="+mn-cs"/>
              </a:rPr>
              <a:t>Uncovering the Benefits of Participatory Research: Implications of a Realist Review for Health Research and Practice.</a:t>
            </a:r>
            <a:r>
              <a:rPr lang="en-US" sz="1200" u="sng"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Milbank Quar. </a:t>
            </a:r>
            <a:r>
              <a:rPr lang="en-US" sz="1200" kern="1200" dirty="0" smtClean="0">
                <a:solidFill>
                  <a:schemeClr val="tx1"/>
                </a:solidFill>
                <a:effectLst/>
                <a:latin typeface="Arial" charset="0"/>
                <a:ea typeface="+mn-ea"/>
                <a:cs typeface="+mn-cs"/>
              </a:rPr>
              <a:t>Jun 2012; 90(2): 311-346. </a:t>
            </a:r>
            <a:r>
              <a:rPr lang="en-US" sz="1200" kern="1200" dirty="0" err="1" smtClean="0">
                <a:solidFill>
                  <a:schemeClr val="tx1"/>
                </a:solidFill>
                <a:effectLst/>
                <a:latin typeface="Arial" charset="0"/>
                <a:ea typeface="+mn-ea"/>
                <a:cs typeface="+mn-cs"/>
              </a:rPr>
              <a:t>doi</a:t>
            </a:r>
            <a:r>
              <a:rPr lang="en-US" sz="1200" kern="1200" dirty="0" smtClean="0">
                <a:solidFill>
                  <a:schemeClr val="tx1"/>
                </a:solidFill>
                <a:effectLst/>
                <a:latin typeface="Arial" charset="0"/>
                <a:ea typeface="+mn-ea"/>
                <a:cs typeface="+mn-cs"/>
              </a:rPr>
              <a:t>: 10.1111/j.1468-0009.2012.00665.x. PMID: 22709390. [</a:t>
            </a:r>
            <a:r>
              <a:rPr lang="en-US" sz="1200" u="sng" kern="1200" dirty="0" smtClean="0">
                <a:solidFill>
                  <a:schemeClr val="tx1"/>
                </a:solidFill>
                <a:effectLst/>
                <a:latin typeface="Arial" charset="0"/>
                <a:ea typeface="+mn-ea"/>
                <a:cs typeface="+mn-cs"/>
                <a:hlinkClick r:id="rId8"/>
              </a:rPr>
              <a:t>Abstract</a:t>
            </a:r>
            <a:r>
              <a:rPr lang="en-US" sz="1200" kern="1200" dirty="0" smtClean="0">
                <a:solidFill>
                  <a:schemeClr val="tx1"/>
                </a:solidFill>
                <a:effectLst/>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2</a:t>
            </a:fld>
            <a:endParaRPr lang="en-US"/>
          </a:p>
        </p:txBody>
      </p:sp>
    </p:spTree>
    <p:extLst>
      <p:ext uri="{BB962C8B-B14F-4D97-AF65-F5344CB8AC3E}">
        <p14:creationId xmlns:p14="http://schemas.microsoft.com/office/powerpoint/2010/main" val="3729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r>
              <a:rPr lang="en-US" dirty="0" smtClean="0"/>
              <a:t>Practice-based research, either “action research” or “participatory” </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22</a:t>
            </a:fld>
            <a:endParaRPr lang="en-US"/>
          </a:p>
        </p:txBody>
      </p:sp>
    </p:spTree>
    <p:extLst>
      <p:ext uri="{BB962C8B-B14F-4D97-AF65-F5344CB8AC3E}">
        <p14:creationId xmlns:p14="http://schemas.microsoft.com/office/powerpoint/2010/main" val="195228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r>
              <a:rPr lang="en-US" dirty="0" smtClean="0"/>
              <a:t>The first is the one that most justifies the investment in CBPR approaches. The second presents its limitation or trade-off. The third paradox</a:t>
            </a:r>
            <a:r>
              <a:rPr lang="en-US" baseline="0" dirty="0" smtClean="0"/>
              <a:t> presents the homophily-</a:t>
            </a:r>
            <a:r>
              <a:rPr lang="en-US" baseline="0" dirty="0" err="1" smtClean="0"/>
              <a:t>heterophily</a:t>
            </a:r>
            <a:r>
              <a:rPr lang="en-US" baseline="0" dirty="0" smtClean="0"/>
              <a:t> dilemma in trying to integrate the project into the community, the community into the project, and the community health worker caught in the middle…</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23</a:t>
            </a:fld>
            <a:endParaRPr lang="en-US"/>
          </a:p>
        </p:txBody>
      </p:sp>
    </p:spTree>
    <p:extLst>
      <p:ext uri="{BB962C8B-B14F-4D97-AF65-F5344CB8AC3E}">
        <p14:creationId xmlns:p14="http://schemas.microsoft.com/office/powerpoint/2010/main" val="674243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5C3346-A4A2-4558-93B3-CA33865297B4}" type="slidenum">
              <a:rPr lang="en-US" smtClean="0"/>
              <a:pPr/>
              <a:t>24</a:t>
            </a:fld>
            <a:endParaRPr lang="en-US"/>
          </a:p>
        </p:txBody>
      </p:sp>
    </p:spTree>
    <p:extLst>
      <p:ext uri="{BB962C8B-B14F-4D97-AF65-F5344CB8AC3E}">
        <p14:creationId xmlns:p14="http://schemas.microsoft.com/office/powerpoint/2010/main" val="123690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5C3346-A4A2-4558-93B3-CA33865297B4}" type="slidenum">
              <a:rPr lang="en-US" smtClean="0"/>
              <a:pPr/>
              <a:t>25</a:t>
            </a:fld>
            <a:endParaRPr lang="en-US"/>
          </a:p>
        </p:txBody>
      </p:sp>
    </p:spTree>
    <p:extLst>
      <p:ext uri="{BB962C8B-B14F-4D97-AF65-F5344CB8AC3E}">
        <p14:creationId xmlns:p14="http://schemas.microsoft.com/office/powerpoint/2010/main" val="65057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5C3346-A4A2-4558-93B3-CA33865297B4}" type="slidenum">
              <a:rPr lang="en-US" smtClean="0"/>
              <a:pPr/>
              <a:t>26</a:t>
            </a:fld>
            <a:endParaRPr lang="en-US"/>
          </a:p>
        </p:txBody>
      </p:sp>
    </p:spTree>
    <p:extLst>
      <p:ext uri="{BB962C8B-B14F-4D97-AF65-F5344CB8AC3E}">
        <p14:creationId xmlns:p14="http://schemas.microsoft.com/office/powerpoint/2010/main" val="137667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dirty="0" err="1" smtClean="0"/>
              <a:t>Livingood</a:t>
            </a:r>
            <a:r>
              <a:rPr lang="en-US" dirty="0" smtClean="0"/>
              <a:t> W, Allegrante J, </a:t>
            </a:r>
            <a:r>
              <a:rPr lang="en-US" dirty="0" err="1" smtClean="0"/>
              <a:t>Airhihenbuwa</a:t>
            </a:r>
            <a:r>
              <a:rPr lang="en-US" baseline="0" dirty="0" smtClean="0"/>
              <a:t> C, et al. 2012, </a:t>
            </a:r>
            <a:r>
              <a:rPr lang="en-US" sz="1200" kern="1200" dirty="0" smtClean="0">
                <a:solidFill>
                  <a:schemeClr val="tx1"/>
                </a:solidFill>
                <a:effectLst/>
                <a:latin typeface="Arial" charset="0"/>
                <a:ea typeface="+mn-ea"/>
                <a:cs typeface="+mn-cs"/>
              </a:rPr>
              <a:t>Applied social and behavioral science to address complex health problems.  </a:t>
            </a:r>
            <a:r>
              <a:rPr lang="en-US" sz="1200" i="1" kern="1200" dirty="0" err="1" smtClean="0">
                <a:solidFill>
                  <a:schemeClr val="tx1"/>
                </a:solidFill>
                <a:effectLst/>
                <a:latin typeface="Arial" charset="0"/>
                <a:ea typeface="+mn-ea"/>
                <a:cs typeface="+mn-cs"/>
              </a:rPr>
              <a:t>Amer</a:t>
            </a:r>
            <a:r>
              <a:rPr lang="en-US" sz="1200" i="1" kern="1200" dirty="0" smtClean="0">
                <a:solidFill>
                  <a:schemeClr val="tx1"/>
                </a:solidFill>
                <a:effectLst/>
                <a:latin typeface="Arial" charset="0"/>
                <a:ea typeface="+mn-ea"/>
                <a:cs typeface="+mn-cs"/>
              </a:rPr>
              <a:t> J </a:t>
            </a:r>
            <a:r>
              <a:rPr lang="en-US" sz="1200" i="1" kern="1200" dirty="0" err="1" smtClean="0">
                <a:solidFill>
                  <a:schemeClr val="tx1"/>
                </a:solidFill>
                <a:effectLst/>
                <a:latin typeface="Arial" charset="0"/>
                <a:ea typeface="+mn-ea"/>
                <a:cs typeface="+mn-cs"/>
              </a:rPr>
              <a:t>Prev</a:t>
            </a:r>
            <a:r>
              <a:rPr lang="en-US" sz="1200" i="1" kern="1200" dirty="0" smtClean="0">
                <a:solidFill>
                  <a:schemeClr val="tx1"/>
                </a:solidFill>
                <a:effectLst/>
                <a:latin typeface="Arial" charset="0"/>
                <a:ea typeface="+mn-ea"/>
                <a:cs typeface="+mn-cs"/>
              </a:rPr>
              <a:t> Med. </a:t>
            </a:r>
            <a:r>
              <a:rPr lang="en-US" sz="1200" kern="1200" dirty="0" smtClean="0">
                <a:solidFill>
                  <a:schemeClr val="tx1"/>
                </a:solidFill>
                <a:effectLst/>
                <a:latin typeface="Arial" charset="0"/>
                <a:ea typeface="+mn-ea"/>
                <a:cs typeface="+mn-cs"/>
              </a:rPr>
              <a:t>2011;41(5):525-31. [</a:t>
            </a:r>
            <a:r>
              <a:rPr lang="en-US" sz="1200" u="sng" kern="1200" dirty="0" smtClean="0">
                <a:solidFill>
                  <a:schemeClr val="tx1"/>
                </a:solidFill>
                <a:effectLst/>
                <a:latin typeface="Arial" charset="0"/>
                <a:ea typeface="+mn-ea"/>
                <a:cs typeface="+mn-cs"/>
                <a:hlinkClick r:id="rId3"/>
              </a:rPr>
              <a:t>Abstract</a:t>
            </a:r>
            <a:r>
              <a:rPr lang="en-US" sz="1200" kern="1200" dirty="0" smtClean="0">
                <a:solidFill>
                  <a:schemeClr val="tx1"/>
                </a:solidFill>
                <a:effectLst/>
                <a:latin typeface="Arial" charset="0"/>
                <a:ea typeface="+mn-ea"/>
                <a:cs typeface="+mn-cs"/>
              </a:rPr>
              <a:t>] [</a:t>
            </a:r>
            <a:r>
              <a:rPr lang="en-US" sz="1200" u="sng" kern="1200" dirty="0" smtClean="0">
                <a:solidFill>
                  <a:schemeClr val="tx1"/>
                </a:solidFill>
                <a:effectLst/>
                <a:latin typeface="Arial" charset="0"/>
                <a:ea typeface="+mn-ea"/>
                <a:cs typeface="+mn-cs"/>
                <a:hlinkClick r:id="rId4"/>
              </a:rPr>
              <a:t>Free Full Text</a:t>
            </a:r>
            <a:r>
              <a:rPr lang="en-US" sz="120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485C3346-A4A2-4558-93B3-CA33865297B4}" type="slidenum">
              <a:rPr lang="en-US" smtClean="0"/>
              <a:pPr/>
              <a:t>27</a:t>
            </a:fld>
            <a:endParaRPr lang="en-US"/>
          </a:p>
        </p:txBody>
      </p:sp>
    </p:spTree>
    <p:extLst>
      <p:ext uri="{BB962C8B-B14F-4D97-AF65-F5344CB8AC3E}">
        <p14:creationId xmlns:p14="http://schemas.microsoft.com/office/powerpoint/2010/main" val="1869245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defTabSz="909638">
              <a:defRPr/>
            </a:pPr>
            <a:fld id="{B7C56460-447C-4E68-91CF-2F90A80931E5}" type="slidenum">
              <a:rPr lang="en-US" smtClean="0">
                <a:latin typeface="Arial" pitchFamily="34" charset="0"/>
              </a:rPr>
              <a:pPr defTabSz="909638">
                <a:defRPr/>
              </a:pPr>
              <a:t>28</a:t>
            </a:fld>
            <a:endParaRPr lang="en-US" smtClean="0">
              <a:latin typeface="Arial" pitchFamily="34" charset="0"/>
            </a:endParaRPr>
          </a:p>
        </p:txBody>
      </p:sp>
      <p:sp>
        <p:nvSpPr>
          <p:cNvPr id="103427" name="Rectangle 2"/>
          <p:cNvSpPr>
            <a:spLocks noGrp="1" noRot="1" noChangeAspect="1" noChangeArrowheads="1" noTextEdit="1"/>
          </p:cNvSpPr>
          <p:nvPr>
            <p:ph type="sldImg"/>
          </p:nvPr>
        </p:nvSpPr>
        <p:spPr>
          <a:xfrm>
            <a:off x="1157288" y="679450"/>
            <a:ext cx="4543425" cy="3406775"/>
          </a:xfrm>
          <a:ln w="12700" cap="flat">
            <a:solidFill>
              <a:schemeClr val="tx1"/>
            </a:solidFill>
          </a:ln>
        </p:spPr>
      </p:sp>
      <p:sp>
        <p:nvSpPr>
          <p:cNvPr id="103428" name="Rectangle 3"/>
          <p:cNvSpPr>
            <a:spLocks noGrp="1" noChangeArrowheads="1"/>
          </p:cNvSpPr>
          <p:nvPr>
            <p:ph type="body" idx="1"/>
          </p:nvPr>
        </p:nvSpPr>
        <p:spPr>
          <a:xfrm>
            <a:off x="230188" y="4314825"/>
            <a:ext cx="6626225" cy="4089400"/>
          </a:xfrm>
          <a:noFill/>
          <a:ln/>
        </p:spPr>
        <p:txBody>
          <a:bodyPr lIns="91642" tIns="45822" rIns="91642" bIns="45822"/>
          <a:lstStyle/>
          <a:p>
            <a:pPr defTabSz="881063" eaLnBrk="1" hangingPunct="1"/>
            <a:r>
              <a:rPr lang="en-US" sz="2300" dirty="0" smtClean="0"/>
              <a:t>We come then to the recognition that to be more patient-centered or community-based…we need to see health through the eyes of the patient or community, and that brings us to the methodological lenses through which we view and measure health. And the first among those is what we are measuring as outcomes, what we take as important end-points. Our professional lens tends to give us sharp acuity on what we call objective indicators of health.  </a:t>
            </a:r>
          </a:p>
        </p:txBody>
      </p:sp>
    </p:spTree>
    <p:extLst>
      <p:ext uri="{BB962C8B-B14F-4D97-AF65-F5344CB8AC3E}">
        <p14:creationId xmlns:p14="http://schemas.microsoft.com/office/powerpoint/2010/main" val="866644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E1AA83-B6EE-4BE3-88A6-AE34AE93B6F5}" type="slidenum">
              <a:rPr lang="en-US"/>
              <a:pPr/>
              <a:t>29</a:t>
            </a:fld>
            <a:endParaRPr lang="en-US"/>
          </a:p>
        </p:txBody>
      </p:sp>
      <p:sp>
        <p:nvSpPr>
          <p:cNvPr id="413698" name="Rectangle 2"/>
          <p:cNvSpPr>
            <a:spLocks noGrp="1" noRot="1" noChangeAspect="1" noChangeArrowheads="1" noTextEdit="1"/>
          </p:cNvSpPr>
          <p:nvPr>
            <p:ph type="sldImg"/>
          </p:nvPr>
        </p:nvSpPr>
        <p:spPr>
          <a:xfrm>
            <a:off x="1157288" y="681038"/>
            <a:ext cx="4541837" cy="3406775"/>
          </a:xfrm>
          <a:ln/>
        </p:spPr>
      </p:sp>
      <p:sp>
        <p:nvSpPr>
          <p:cNvPr id="413699" name="Rectangle 3"/>
          <p:cNvSpPr>
            <a:spLocks noGrp="1" noChangeArrowheads="1"/>
          </p:cNvSpPr>
          <p:nvPr>
            <p:ph type="body" idx="1"/>
          </p:nvPr>
        </p:nvSpPr>
        <p:spPr>
          <a:xfrm>
            <a:off x="0" y="4314746"/>
            <a:ext cx="6856413" cy="4768929"/>
          </a:xfrm>
        </p:spPr>
        <p:txBody>
          <a:bodyPr/>
          <a:lstStyle/>
          <a:p>
            <a:r>
              <a:rPr lang="en-US" sz="2400"/>
              <a:t>If community-based approaches are to address what people consider important among their priorities, and are to mobilize indigenous resources to provide for home-grown solutions and for sustainability of programs, then we have to consider three world views bearing on the setting of priorities and getting agreement on the sphere of action. We tried to do this with the Precede-Proceed Model with sequential planning phases. This model taps public perceptions or social diagnosis through…using focus groups, nominal group process, questionnaires...</a:t>
            </a:r>
          </a:p>
        </p:txBody>
      </p:sp>
    </p:spTree>
    <p:extLst>
      <p:ext uri="{BB962C8B-B14F-4D97-AF65-F5344CB8AC3E}">
        <p14:creationId xmlns:p14="http://schemas.microsoft.com/office/powerpoint/2010/main" val="146484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A06DF77-3A20-4A84-9DA1-DEF6D91FF500}" type="slidenum">
              <a:rPr lang="en-US"/>
              <a:pPr/>
              <a:t>30</a:t>
            </a:fld>
            <a:endParaRPr lang="en-US"/>
          </a:p>
        </p:txBody>
      </p:sp>
      <p:sp>
        <p:nvSpPr>
          <p:cNvPr id="415746" name="Rectangle 2"/>
          <p:cNvSpPr>
            <a:spLocks noGrp="1" noRot="1" noChangeAspect="1" noChangeArrowheads="1" noTextEdit="1"/>
          </p:cNvSpPr>
          <p:nvPr>
            <p:ph type="sldImg"/>
          </p:nvPr>
        </p:nvSpPr>
        <p:spPr>
          <a:xfrm>
            <a:off x="1157288" y="681038"/>
            <a:ext cx="4541837" cy="3406775"/>
          </a:xfrm>
          <a:ln/>
        </p:spPr>
      </p:sp>
      <p:sp>
        <p:nvSpPr>
          <p:cNvPr id="415747" name="Rectangle 3"/>
          <p:cNvSpPr>
            <a:spLocks noGrp="1" noChangeArrowheads="1"/>
          </p:cNvSpPr>
          <p:nvPr>
            <p:ph type="body" idx="1"/>
          </p:nvPr>
        </p:nvSpPr>
        <p:spPr>
          <a:xfrm>
            <a:off x="913561" y="4314747"/>
            <a:ext cx="5029292" cy="4087654"/>
          </a:xfrm>
        </p:spPr>
        <p:txBody>
          <a:bodyPr/>
          <a:lstStyle/>
          <a:p>
            <a:endParaRPr lang="en-US"/>
          </a:p>
        </p:txBody>
      </p:sp>
    </p:spTree>
    <p:extLst>
      <p:ext uri="{BB962C8B-B14F-4D97-AF65-F5344CB8AC3E}">
        <p14:creationId xmlns:p14="http://schemas.microsoft.com/office/powerpoint/2010/main" val="832762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r>
              <a:rPr lang="en-US" dirty="0" smtClean="0"/>
              <a:t>The last with mixed</a:t>
            </a:r>
            <a:r>
              <a:rPr lang="en-US" baseline="0" dirty="0" smtClean="0"/>
              <a:t> methods.</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31</a:t>
            </a:fld>
            <a:endParaRPr lang="en-US"/>
          </a:p>
        </p:txBody>
      </p:sp>
    </p:spTree>
    <p:extLst>
      <p:ext uri="{BB962C8B-B14F-4D97-AF65-F5344CB8AC3E}">
        <p14:creationId xmlns:p14="http://schemas.microsoft.com/office/powerpoint/2010/main" val="109474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are the causes of this rift,</a:t>
            </a:r>
            <a:r>
              <a:rPr lang="en-US" baseline="0" dirty="0" smtClean="0"/>
              <a:t> and the consequent drift and drag of our evidence not reaching, or reaching but not convincing practitioners and policy makers of their applicability to their situations. The rift is sometimes characterized as a “gap”…in one IOM (NAM) report, a “chasm” between research and practice, or between “evidence” and its implementation in practice or policy. The evidence we produce is received with skepticism by practitioners, because they doubt its applicability to their circumstances, their populations, and their first-hand knowledge and professional judgment of the individual or local variations among these circumstances and population segments. </a:t>
            </a:r>
          </a:p>
          <a:p>
            <a:r>
              <a:rPr lang="en-US" baseline="0" dirty="0" smtClean="0"/>
              <a:t>	I’ll come back to the issue of professional judgment for adaptation of evidence vs. “fidelity” in the implementation evidence-based practices.</a:t>
            </a:r>
          </a:p>
          <a:p>
            <a:r>
              <a:rPr lang="en-US" baseline="0" dirty="0" smtClean="0"/>
              <a:t>1. </a:t>
            </a:r>
            <a:r>
              <a:rPr lang="en-US" u="sng" baseline="0" dirty="0" smtClean="0"/>
              <a:t>Misplaced precision </a:t>
            </a:r>
            <a:r>
              <a:rPr lang="en-US" baseline="0" dirty="0" smtClean="0"/>
              <a:t>in testing theoretical models is my criticism of health behavior researchers in professional schools…who start with a theory and look for a problem on which to test it, rather than starting with a problem in medicine, nursing, or public health and using theory to help solve it. The generalization problem is our scientific duty to find generalizable principles, but we err when we underestimate or ignore the tremendous variability of diverse settings and populations. That leads, in turn, to confusing statistical significance with practical significance. </a:t>
            </a:r>
          </a:p>
          <a:p>
            <a:r>
              <a:rPr lang="en-US" baseline="0" dirty="0" smtClean="0"/>
              <a:t>______</a:t>
            </a:r>
          </a:p>
          <a:p>
            <a:r>
              <a:rPr lang="en-US" sz="1200" kern="1200" dirty="0" smtClean="0">
                <a:solidFill>
                  <a:schemeClr val="tx1"/>
                </a:solidFill>
                <a:latin typeface="Arial" charset="0"/>
                <a:ea typeface="+mn-ea"/>
                <a:cs typeface="+mn-cs"/>
                <a:hlinkClick r:id="rId3"/>
              </a:rPr>
              <a:t>*In</a:t>
            </a:r>
            <a:r>
              <a:rPr lang="en-US" sz="1200" kern="1200" baseline="0" dirty="0" smtClean="0">
                <a:solidFill>
                  <a:schemeClr val="tx1"/>
                </a:solidFill>
                <a:latin typeface="Arial" charset="0"/>
                <a:ea typeface="+mn-ea"/>
                <a:cs typeface="+mn-cs"/>
                <a:hlinkClick r:id="rId3"/>
              </a:rPr>
              <a:t> </a:t>
            </a:r>
            <a:r>
              <a:rPr lang="en-US" sz="1200" kern="1200" dirty="0" smtClean="0">
                <a:solidFill>
                  <a:schemeClr val="tx1"/>
                </a:solidFill>
                <a:latin typeface="Arial" charset="0"/>
                <a:ea typeface="+mn-ea"/>
                <a:cs typeface="+mn-cs"/>
                <a:hlinkClick r:id="rId3"/>
              </a:rPr>
              <a:t>econometrics and </a:t>
            </a:r>
            <a:r>
              <a:rPr lang="en-US" sz="1200" kern="1200" dirty="0" smtClean="0">
                <a:solidFill>
                  <a:schemeClr val="tx1"/>
                </a:solidFill>
                <a:latin typeface="Arial" charset="0"/>
                <a:ea typeface="+mn-ea"/>
                <a:cs typeface="+mn-cs"/>
                <a:hlinkClick r:id="rId4"/>
              </a:rPr>
              <a:t>statistics, a </a:t>
            </a:r>
            <a:r>
              <a:rPr lang="en-US" sz="1200" b="1" kern="1200" dirty="0" smtClean="0">
                <a:solidFill>
                  <a:schemeClr val="tx1"/>
                </a:solidFill>
                <a:latin typeface="Arial" charset="0"/>
                <a:ea typeface="+mn-ea"/>
                <a:cs typeface="+mn-cs"/>
                <a:hlinkClick r:id="rId4"/>
              </a:rPr>
              <a:t>fixed effects model</a:t>
            </a:r>
            <a:r>
              <a:rPr lang="en-US" sz="1200" b="0" kern="1200" dirty="0" smtClean="0">
                <a:solidFill>
                  <a:schemeClr val="tx1"/>
                </a:solidFill>
                <a:latin typeface="Arial" charset="0"/>
                <a:ea typeface="+mn-ea"/>
                <a:cs typeface="+mn-cs"/>
                <a:hlinkClick r:id="rId4"/>
              </a:rPr>
              <a:t> is a </a:t>
            </a:r>
            <a:r>
              <a:rPr lang="en-US" sz="1200" b="0" kern="1200" dirty="0" smtClean="0">
                <a:solidFill>
                  <a:schemeClr val="tx1"/>
                </a:solidFill>
                <a:latin typeface="Arial" charset="0"/>
                <a:ea typeface="+mn-ea"/>
                <a:cs typeface="+mn-cs"/>
                <a:hlinkClick r:id="rId5"/>
              </a:rPr>
              <a:t>statistical model that represents the observed quantities in terms of explanatory variables that are treated as if the quantities were non-random. This is in contrast to </a:t>
            </a:r>
            <a:r>
              <a:rPr lang="en-US" sz="1200" b="0" kern="1200" dirty="0" smtClean="0">
                <a:solidFill>
                  <a:schemeClr val="tx1"/>
                </a:solidFill>
                <a:latin typeface="Arial" charset="0"/>
                <a:ea typeface="+mn-ea"/>
                <a:cs typeface="+mn-cs"/>
                <a:hlinkClick r:id="rId6"/>
              </a:rPr>
              <a:t>random effects models and </a:t>
            </a:r>
            <a:r>
              <a:rPr lang="en-US" sz="1200" b="0" kern="1200" dirty="0" smtClean="0">
                <a:solidFill>
                  <a:schemeClr val="tx1"/>
                </a:solidFill>
                <a:latin typeface="Arial" charset="0"/>
                <a:ea typeface="+mn-ea"/>
                <a:cs typeface="+mn-cs"/>
                <a:hlinkClick r:id="rId7"/>
              </a:rPr>
              <a:t>mixed models in which either all or some of the explanatory variables are treated as if they arise from random causes. Contrast this to the </a:t>
            </a:r>
            <a:r>
              <a:rPr lang="en-US" sz="1200" b="0" kern="1200" dirty="0" smtClean="0">
                <a:solidFill>
                  <a:schemeClr val="tx1"/>
                </a:solidFill>
                <a:latin typeface="Arial" charset="0"/>
                <a:ea typeface="+mn-ea"/>
                <a:cs typeface="+mn-cs"/>
                <a:hlinkClick r:id="rId8"/>
              </a:rPr>
              <a:t>biostatistics definitions,</a:t>
            </a:r>
            <a:r>
              <a:rPr lang="en-US" sz="1200" b="0" kern="1200" baseline="30000" dirty="0" smtClean="0">
                <a:solidFill>
                  <a:schemeClr val="tx1"/>
                </a:solidFill>
                <a:latin typeface="Arial" charset="0"/>
                <a:ea typeface="+mn-ea"/>
                <a:cs typeface="+mn-cs"/>
                <a:hlinkClick r:id="rId8"/>
              </a:rPr>
              <a:t>[1][2][3][4]</a:t>
            </a:r>
            <a:r>
              <a:rPr lang="en-US" sz="1200" b="0" kern="1200" baseline="0" dirty="0" smtClean="0">
                <a:solidFill>
                  <a:schemeClr val="tx1"/>
                </a:solidFill>
                <a:latin typeface="Arial" charset="0"/>
                <a:ea typeface="+mn-ea"/>
                <a:cs typeface="+mn-cs"/>
                <a:hlinkClick r:id="rId8"/>
              </a:rPr>
              <a:t> as biostatisticians use "fixed" and "random" effects to respectively refer to the population-average and subject-specific effects (and where the latter are generally assumed to be unknown, </a:t>
            </a:r>
            <a:r>
              <a:rPr lang="en-US" sz="1200" b="0" kern="1200" baseline="0" dirty="0" smtClean="0">
                <a:solidFill>
                  <a:schemeClr val="tx1"/>
                </a:solidFill>
                <a:latin typeface="Arial" charset="0"/>
                <a:ea typeface="+mn-ea"/>
                <a:cs typeface="+mn-cs"/>
                <a:hlinkClick r:id="rId9"/>
              </a:rPr>
              <a:t>latent variables).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3</a:t>
            </a:fld>
            <a:endParaRPr lang="en-US"/>
          </a:p>
        </p:txBody>
      </p:sp>
    </p:spTree>
    <p:extLst>
      <p:ext uri="{BB962C8B-B14F-4D97-AF65-F5344CB8AC3E}">
        <p14:creationId xmlns:p14="http://schemas.microsoft.com/office/powerpoint/2010/main" val="409841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040AAAF-CBF5-4EC1-BCD5-510192F5840F}" type="slidenum">
              <a:rPr lang="en-US" smtClean="0">
                <a:latin typeface="Arial" charset="0"/>
              </a:rPr>
              <a:pPr/>
              <a:t>32</a:t>
            </a:fld>
            <a:endParaRPr lang="en-US" smtClean="0">
              <a:latin typeface="Arial" charset="0"/>
            </a:endParaRPr>
          </a:p>
        </p:txBody>
      </p:sp>
      <p:sp>
        <p:nvSpPr>
          <p:cNvPr id="111619" name="Rectangle 2"/>
          <p:cNvSpPr>
            <a:spLocks noGrp="1" noRot="1" noChangeAspect="1" noChangeArrowheads="1" noTextEdit="1"/>
          </p:cNvSpPr>
          <p:nvPr>
            <p:ph type="sldImg"/>
          </p:nvPr>
        </p:nvSpPr>
        <p:spPr>
          <a:xfrm>
            <a:off x="1157288" y="682625"/>
            <a:ext cx="4541837" cy="3405188"/>
          </a:xfrm>
          <a:ln/>
        </p:spPr>
      </p:sp>
      <p:sp>
        <p:nvSpPr>
          <p:cNvPr id="111620" name="Rectangle 3"/>
          <p:cNvSpPr>
            <a:spLocks noGrp="1" noChangeArrowheads="1"/>
          </p:cNvSpPr>
          <p:nvPr>
            <p:ph type="body" idx="1"/>
          </p:nvPr>
        </p:nvSpPr>
        <p:spPr>
          <a:xfrm>
            <a:off x="0" y="4163351"/>
            <a:ext cx="6856413" cy="4768929"/>
          </a:xfrm>
          <a:noFill/>
          <a:ln/>
        </p:spPr>
        <p:txBody>
          <a:bodyPr/>
          <a:lstStyle/>
          <a:p>
            <a:pPr eaLnBrk="1" hangingPunct="1"/>
            <a:r>
              <a:rPr lang="en-US" sz="2400" dirty="0" smtClean="0"/>
              <a:t>Fig. 5-1, p. 193. When we speak of evidence-based practice in population health, unlike the evidence that might be sufficient in medical practice, we need to be clear about what best practices means. It does not mean that if you insert magic bullet A into your community program guns you can count on outcome B for a whole population. For medicine, the biological organism is very uniform across the human species.</a:t>
            </a:r>
          </a:p>
          <a:p>
            <a:pPr eaLnBrk="1" hangingPunct="1"/>
            <a:r>
              <a:rPr lang="en-US" sz="2400" dirty="0" smtClean="0"/>
              <a:t>We are dealing with human behavior…whole populations…culture, social forces, norms, traditions, values…We have to bring several types of evidence to bear, and at each of several levels of analysis…But not all the evidence is positive. </a:t>
            </a:r>
          </a:p>
          <a:p>
            <a:pPr eaLnBrk="1" hangingPunct="1"/>
            <a:r>
              <a:rPr lang="en-US" sz="2400" dirty="0" smtClean="0"/>
              <a:t>	This slide builds on the cycle shown in earlier chapters, adding the types of evidence brought to bear in each phase. </a:t>
            </a:r>
          </a:p>
        </p:txBody>
      </p:sp>
    </p:spTree>
    <p:extLst>
      <p:ext uri="{BB962C8B-B14F-4D97-AF65-F5344CB8AC3E}">
        <p14:creationId xmlns:p14="http://schemas.microsoft.com/office/powerpoint/2010/main" val="1907651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r>
              <a:rPr lang="en-US" dirty="0" smtClean="0"/>
              <a:t>Jim </a:t>
            </a:r>
            <a:r>
              <a:rPr lang="en-US" dirty="0" err="1" smtClean="0"/>
              <a:t>Sallis</a:t>
            </a:r>
            <a:r>
              <a:rPr lang="en-US" baseline="0" dirty="0" smtClean="0"/>
              <a:t> on Monday morning</a:t>
            </a:r>
            <a:r>
              <a:rPr lang="en-US" dirty="0" smtClean="0"/>
              <a:t> gave us some compelling reasons related to physical activity to strengthen</a:t>
            </a:r>
            <a:r>
              <a:rPr lang="en-US" baseline="0" dirty="0" smtClean="0"/>
              <a:t> our surveillance systems related to physical activity…He specifically referred to the BRFS, but could have noted also the National Health Interview Survey, the YBRFS. </a:t>
            </a:r>
          </a:p>
          <a:p>
            <a:r>
              <a:rPr lang="en-US" baseline="0" dirty="0" smtClean="0"/>
              <a:t>Cf. recent IOM report on Evaluating Obesity </a:t>
            </a:r>
            <a:r>
              <a:rPr lang="en-US" baseline="0" smtClean="0"/>
              <a:t>Prevention Programs.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33</a:t>
            </a:fld>
            <a:endParaRPr lang="en-US"/>
          </a:p>
        </p:txBody>
      </p:sp>
    </p:spTree>
    <p:extLst>
      <p:ext uri="{BB962C8B-B14F-4D97-AF65-F5344CB8AC3E}">
        <p14:creationId xmlns:p14="http://schemas.microsoft.com/office/powerpoint/2010/main" val="2120957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defTabSz="909638">
              <a:defRPr/>
            </a:pPr>
            <a:fld id="{7D52F012-5C60-40C3-B927-730512D36C3D}" type="slidenum">
              <a:rPr lang="en-US" smtClean="0">
                <a:latin typeface="Arial" pitchFamily="34" charset="0"/>
              </a:rPr>
              <a:pPr defTabSz="909638">
                <a:defRPr/>
              </a:pPr>
              <a:t>35</a:t>
            </a:fld>
            <a:endParaRPr lang="en-US" smtClean="0">
              <a:latin typeface="Arial" pitchFamily="34" charset="0"/>
            </a:endParaRPr>
          </a:p>
        </p:txBody>
      </p:sp>
      <p:sp>
        <p:nvSpPr>
          <p:cNvPr id="110595" name="Rectangle 2"/>
          <p:cNvSpPr>
            <a:spLocks noGrp="1" noRot="1" noChangeAspect="1" noChangeArrowheads="1" noTextEdit="1"/>
          </p:cNvSpPr>
          <p:nvPr>
            <p:ph type="sldImg"/>
          </p:nvPr>
        </p:nvSpPr>
        <p:spPr>
          <a:xfrm>
            <a:off x="1158875" y="682625"/>
            <a:ext cx="4538663" cy="3403600"/>
          </a:xfrm>
          <a:ln/>
        </p:spPr>
      </p:sp>
      <p:sp>
        <p:nvSpPr>
          <p:cNvPr id="110596" name="Rectangle 3"/>
          <p:cNvSpPr>
            <a:spLocks noGrp="1" noChangeArrowheads="1"/>
          </p:cNvSpPr>
          <p:nvPr>
            <p:ph type="body" idx="1"/>
          </p:nvPr>
        </p:nvSpPr>
        <p:spPr>
          <a:xfrm>
            <a:off x="912813" y="4316413"/>
            <a:ext cx="5030787" cy="4087812"/>
          </a:xfrm>
          <a:noFill/>
          <a:ln/>
        </p:spPr>
        <p:txBody>
          <a:bodyPr/>
          <a:lstStyle/>
          <a:p>
            <a:pPr eaLnBrk="1" hangingPunct="1"/>
            <a:r>
              <a:rPr lang="en-US" smtClean="0"/>
              <a:t>Mediators: variables (“mechanisms”) through which the intervention influences the outcome, i.e., immediate and intermediate effects which, in turn, affect the outcome. E.g., behavior, environment.</a:t>
            </a:r>
          </a:p>
          <a:p>
            <a:pPr eaLnBrk="1" hangingPunct="1"/>
            <a:r>
              <a:rPr lang="en-US" smtClean="0"/>
              <a:t>Moderators: those variables that alter the effect of the intervention on the mediator variables, or the mediator variables on the outcome variables. E.g., age, sex, SES, cultural values, previous experience, i.e., things over which the intervention has little or no influence, but which it must take into account to be successful in having its intended effect. </a:t>
            </a:r>
          </a:p>
        </p:txBody>
      </p:sp>
    </p:spTree>
    <p:extLst>
      <p:ext uri="{BB962C8B-B14F-4D97-AF65-F5344CB8AC3E}">
        <p14:creationId xmlns:p14="http://schemas.microsoft.com/office/powerpoint/2010/main" val="852553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fontScale="92500" lnSpcReduction="20000"/>
          </a:bodyPr>
          <a:lstStyle/>
          <a:p>
            <a:r>
              <a:rPr lang="en-US" sz="1200" b="1" i="0" u="none" strike="noStrike" kern="1200" baseline="0" dirty="0" smtClean="0">
                <a:solidFill>
                  <a:schemeClr val="tx1"/>
                </a:solidFill>
                <a:latin typeface="Arial" charset="0"/>
                <a:ea typeface="+mn-ea"/>
                <a:cs typeface="+mn-cs"/>
              </a:rPr>
              <a:t>This was the theme of my Research Laureate address at the first meeting of this organization in Santa Fe in 1999:</a:t>
            </a:r>
          </a:p>
          <a:p>
            <a:r>
              <a:rPr lang="en-GB" sz="1200" kern="1200" dirty="0" smtClean="0">
                <a:solidFill>
                  <a:schemeClr val="tx1"/>
                </a:solidFill>
                <a:effectLst/>
                <a:latin typeface="Arial" charset="0"/>
                <a:ea typeface="+mn-ea"/>
                <a:cs typeface="+mn-cs"/>
              </a:rPr>
              <a:t>Green, L.W. From research to “best practices” in other settings and populations (Research Laureate address at the American Academy of Health Behavior). </a:t>
            </a:r>
            <a:r>
              <a:rPr lang="en-GB" sz="1200" i="1" kern="1200" dirty="0" smtClean="0">
                <a:solidFill>
                  <a:schemeClr val="tx1"/>
                </a:solidFill>
                <a:effectLst/>
                <a:latin typeface="Arial" charset="0"/>
                <a:ea typeface="+mn-ea"/>
                <a:cs typeface="+mn-cs"/>
              </a:rPr>
              <a:t>American Journal of Health Behavior</a:t>
            </a:r>
            <a:r>
              <a:rPr lang="en-GB" sz="1200" kern="1200" dirty="0" smtClean="0">
                <a:solidFill>
                  <a:schemeClr val="tx1"/>
                </a:solidFill>
                <a:effectLst/>
                <a:latin typeface="Arial" charset="0"/>
                <a:ea typeface="+mn-ea"/>
                <a:cs typeface="+mn-cs"/>
              </a:rPr>
              <a:t> 25(3):165-178, April-May 2001. [</a:t>
            </a:r>
            <a:r>
              <a:rPr lang="en-GB" sz="1200" u="sng" kern="1200" dirty="0" smtClean="0">
                <a:solidFill>
                  <a:schemeClr val="tx1"/>
                </a:solidFill>
                <a:effectLst/>
                <a:latin typeface="Arial" charset="0"/>
                <a:ea typeface="+mn-ea"/>
                <a:cs typeface="+mn-cs"/>
                <a:hlinkClick r:id="rId3"/>
              </a:rPr>
              <a:t>Abstract</a:t>
            </a:r>
            <a:r>
              <a:rPr lang="en-GB" sz="1200" kern="1200" dirty="0" smtClean="0">
                <a:solidFill>
                  <a:schemeClr val="tx1"/>
                </a:solidFill>
                <a:effectLst/>
                <a:latin typeface="Arial" charset="0"/>
                <a:ea typeface="+mn-ea"/>
                <a:cs typeface="+mn-cs"/>
              </a:rPr>
              <a:t>] [</a:t>
            </a:r>
            <a:r>
              <a:rPr lang="en-GB" sz="1200" u="sng" kern="1200" dirty="0" smtClean="0">
                <a:solidFill>
                  <a:schemeClr val="tx1"/>
                </a:solidFill>
                <a:effectLst/>
                <a:latin typeface="Arial" charset="0"/>
                <a:ea typeface="+mn-ea"/>
                <a:cs typeface="+mn-cs"/>
                <a:hlinkClick r:id="rId4" invalidUrl="http://www.aahb.org/PDFs/PDFs RL Papers/01GreenPaper.pdf"/>
              </a:rPr>
              <a:t>Free Full Text</a:t>
            </a:r>
            <a:r>
              <a:rPr lang="en-GB" sz="1200" kern="1200" dirty="0" smtClean="0">
                <a:solidFill>
                  <a:schemeClr val="tx1"/>
                </a:solidFill>
                <a:effectLst/>
                <a:latin typeface="Arial" charset="0"/>
                <a:ea typeface="+mn-ea"/>
                <a:cs typeface="+mn-cs"/>
              </a:rPr>
              <a:t>]</a:t>
            </a:r>
            <a:r>
              <a:rPr lang="en-US" dirty="0" smtClean="0">
                <a:effectLst/>
              </a:rPr>
              <a:t> </a:t>
            </a:r>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See a recent meta-analysis of community engagement in public health: </a:t>
            </a:r>
          </a:p>
          <a:p>
            <a:r>
              <a:rPr lang="en-US" sz="1200" b="1" i="0" u="none" strike="noStrike" kern="1200" baseline="0" dirty="0" smtClean="0">
                <a:solidFill>
                  <a:schemeClr val="tx1"/>
                </a:solidFill>
                <a:latin typeface="Arial" charset="0"/>
                <a:ea typeface="+mn-ea"/>
                <a:cs typeface="+mn-cs"/>
              </a:rPr>
              <a:t>O’Mara-Eves </a:t>
            </a:r>
            <a:r>
              <a:rPr lang="en-US" sz="1200" b="0" i="0" u="none" strike="noStrike" kern="1200" baseline="0" dirty="0" smtClean="0">
                <a:solidFill>
                  <a:schemeClr val="tx1"/>
                </a:solidFill>
                <a:latin typeface="Arial" charset="0"/>
                <a:ea typeface="+mn-ea"/>
                <a:cs typeface="+mn-cs"/>
              </a:rPr>
              <a:t>et al. The effectiveness of community engagement in public health interventions for disadvantaged groups: A meta-analysis. BMC PUBLIC HEALTH · DECEMBER 2015 BMC Public Health </a:t>
            </a:r>
            <a:r>
              <a:rPr lang="en-US" sz="1200" b="1" i="0" u="none" strike="noStrike" kern="1200" baseline="0" dirty="0" smtClean="0">
                <a:solidFill>
                  <a:schemeClr val="tx1"/>
                </a:solidFill>
                <a:latin typeface="Arial" charset="0"/>
                <a:ea typeface="+mn-ea"/>
                <a:cs typeface="+mn-cs"/>
              </a:rPr>
              <a:t>(2015) 15:129. DOI 10.1186/s12889-015-1352-y</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“Results: Of the 9,467 primary studies scanned, we identified 131 for inclusion in the meta-analysis. The overall</a:t>
            </a:r>
          </a:p>
          <a:p>
            <a:r>
              <a:rPr lang="en-US" sz="1200" b="0" i="0" u="none" strike="noStrike" kern="1200" baseline="0" dirty="0" smtClean="0">
                <a:solidFill>
                  <a:schemeClr val="tx1"/>
                </a:solidFill>
                <a:latin typeface="Arial" charset="0"/>
                <a:ea typeface="+mn-ea"/>
                <a:cs typeface="+mn-cs"/>
              </a:rPr>
              <a:t>effect size for health </a:t>
            </a:r>
            <a:r>
              <a:rPr lang="en-US" sz="1200" b="0" i="0" u="none" strike="noStrike" kern="1200" baseline="0" dirty="0" err="1" smtClean="0">
                <a:solidFill>
                  <a:schemeClr val="tx1"/>
                </a:solidFill>
                <a:latin typeface="Arial" charset="0"/>
                <a:ea typeface="+mn-ea"/>
                <a:cs typeface="+mn-cs"/>
              </a:rPr>
              <a:t>behaviour</a:t>
            </a:r>
            <a:r>
              <a:rPr lang="en-US" sz="1200" b="0" i="0" u="none" strike="noStrike" kern="1200" baseline="0" dirty="0" smtClean="0">
                <a:solidFill>
                  <a:schemeClr val="tx1"/>
                </a:solidFill>
                <a:latin typeface="Arial" charset="0"/>
                <a:ea typeface="+mn-ea"/>
                <a:cs typeface="+mn-cs"/>
              </a:rPr>
              <a:t> outcomes is d = .33 (95% CI .26, .40). The interventions were also effective in</a:t>
            </a:r>
          </a:p>
          <a:p>
            <a:r>
              <a:rPr lang="en-US" sz="1200" b="0" i="0" u="none" strike="noStrike" kern="1200" baseline="0" dirty="0" smtClean="0">
                <a:solidFill>
                  <a:schemeClr val="tx1"/>
                </a:solidFill>
                <a:latin typeface="Arial" charset="0"/>
                <a:ea typeface="+mn-ea"/>
                <a:cs typeface="+mn-cs"/>
              </a:rPr>
              <a:t>increasing health consequences (d = .16, 95% CI .06, .27); health </a:t>
            </a:r>
            <a:r>
              <a:rPr lang="en-US" sz="1200" b="0" i="0" u="none" strike="noStrike" kern="1200" baseline="0" dirty="0" err="1" smtClean="0">
                <a:solidFill>
                  <a:schemeClr val="tx1"/>
                </a:solidFill>
                <a:latin typeface="Arial" charset="0"/>
                <a:ea typeface="+mn-ea"/>
                <a:cs typeface="+mn-cs"/>
              </a:rPr>
              <a:t>behaviour</a:t>
            </a:r>
            <a:r>
              <a:rPr lang="en-US" sz="1200" b="0" i="0" u="none" strike="noStrike" kern="1200" baseline="0" dirty="0" smtClean="0">
                <a:solidFill>
                  <a:schemeClr val="tx1"/>
                </a:solidFill>
                <a:latin typeface="Arial" charset="0"/>
                <a:ea typeface="+mn-ea"/>
                <a:cs typeface="+mn-cs"/>
              </a:rPr>
              <a:t> self-efficacy (d = .41, 95% CI .16, .65)</a:t>
            </a:r>
          </a:p>
          <a:p>
            <a:r>
              <a:rPr lang="en-US" sz="1200" b="0" i="0" u="none" strike="noStrike" kern="1200" baseline="0" dirty="0" smtClean="0">
                <a:solidFill>
                  <a:schemeClr val="tx1"/>
                </a:solidFill>
                <a:latin typeface="Arial" charset="0"/>
                <a:ea typeface="+mn-ea"/>
                <a:cs typeface="+mn-cs"/>
              </a:rPr>
              <a:t>and perceived social support (d = .41, 95% CI .23, .65). Although the type of community engagement was not a</a:t>
            </a:r>
          </a:p>
          <a:p>
            <a:r>
              <a:rPr lang="en-US" sz="1200" b="0" i="0" u="none" strike="noStrike" kern="1200" baseline="0" dirty="0" smtClean="0">
                <a:solidFill>
                  <a:schemeClr val="tx1"/>
                </a:solidFill>
                <a:latin typeface="Arial" charset="0"/>
                <a:ea typeface="+mn-ea"/>
                <a:cs typeface="+mn-cs"/>
              </a:rPr>
              <a:t>significant moderator of effect, we identified some trends across studies.</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Conclusions</a:t>
            </a:r>
            <a:r>
              <a:rPr lang="en-US" sz="1200" b="0" i="0" u="none" strike="noStrike" kern="1200" baseline="0" dirty="0" smtClean="0">
                <a:solidFill>
                  <a:schemeClr val="tx1"/>
                </a:solidFill>
                <a:latin typeface="Arial" charset="0"/>
                <a:ea typeface="+mn-ea"/>
                <a:cs typeface="+mn-cs"/>
              </a:rPr>
              <a:t>: There is solid evidence that community engagement interventions have a positive impact on a</a:t>
            </a:r>
          </a:p>
          <a:p>
            <a:r>
              <a:rPr lang="en-US" sz="1200" b="0" i="0" u="none" strike="noStrike" kern="1200" baseline="0" dirty="0" smtClean="0">
                <a:solidFill>
                  <a:schemeClr val="tx1"/>
                </a:solidFill>
                <a:latin typeface="Arial" charset="0"/>
                <a:ea typeface="+mn-ea"/>
                <a:cs typeface="+mn-cs"/>
              </a:rPr>
              <a:t>range of health outcomes across various conditions. There is insufficient </a:t>
            </a:r>
            <a:r>
              <a:rPr lang="en-US" sz="1200" b="0" i="0" u="none" strike="noStrike" kern="1200" baseline="0" dirty="0" err="1" smtClean="0">
                <a:solidFill>
                  <a:schemeClr val="tx1"/>
                </a:solidFill>
                <a:latin typeface="Arial" charset="0"/>
                <a:ea typeface="+mn-ea"/>
                <a:cs typeface="+mn-cs"/>
              </a:rPr>
              <a:t>evi”dence</a:t>
            </a:r>
            <a:r>
              <a:rPr lang="en-US" sz="1200" b="0" i="0" u="none" strike="noStrike" kern="1200" baseline="0" dirty="0" smtClean="0">
                <a:solidFill>
                  <a:schemeClr val="tx1"/>
                </a:solidFill>
                <a:latin typeface="Arial" charset="0"/>
                <a:ea typeface="+mn-ea"/>
                <a:cs typeface="+mn-cs"/>
              </a:rPr>
              <a:t> to determine whether one</a:t>
            </a:r>
          </a:p>
          <a:p>
            <a:r>
              <a:rPr lang="en-US" sz="1200" b="0" i="0" u="none" strike="noStrike" kern="1200" baseline="0" dirty="0" smtClean="0">
                <a:solidFill>
                  <a:schemeClr val="tx1"/>
                </a:solidFill>
                <a:latin typeface="Arial" charset="0"/>
                <a:ea typeface="+mn-ea"/>
                <a:cs typeface="+mn-cs"/>
              </a:rPr>
              <a:t>particular model of community engagement is more effective than any other.”</a:t>
            </a:r>
            <a:endParaRPr lang="en-US" dirty="0"/>
          </a:p>
        </p:txBody>
      </p:sp>
      <p:sp>
        <p:nvSpPr>
          <p:cNvPr id="4" name="Slide Number Placeholder 3"/>
          <p:cNvSpPr>
            <a:spLocks noGrp="1"/>
          </p:cNvSpPr>
          <p:nvPr>
            <p:ph type="sldNum" sz="quarter" idx="10"/>
          </p:nvPr>
        </p:nvSpPr>
        <p:spPr/>
        <p:txBody>
          <a:bodyPr/>
          <a:lstStyle/>
          <a:p>
            <a:fld id="{6795FE99-68DE-464D-B7F0-B91514D7EC9D}" type="slidenum">
              <a:rPr lang="en-US" smtClean="0"/>
              <a:pPr/>
              <a:t>36</a:t>
            </a:fld>
            <a:endParaRPr lang="en-US"/>
          </a:p>
        </p:txBody>
      </p:sp>
    </p:spTree>
    <p:extLst>
      <p:ext uri="{BB962C8B-B14F-4D97-AF65-F5344CB8AC3E}">
        <p14:creationId xmlns:p14="http://schemas.microsoft.com/office/powerpoint/2010/main" val="856201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37</a:t>
            </a:fld>
            <a:endParaRPr lang="en-US"/>
          </a:p>
        </p:txBody>
      </p:sp>
    </p:spTree>
    <p:extLst>
      <p:ext uri="{BB962C8B-B14F-4D97-AF65-F5344CB8AC3E}">
        <p14:creationId xmlns:p14="http://schemas.microsoft.com/office/powerpoint/2010/main" val="2044747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2625"/>
            <a:ext cx="4541837" cy="34051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38</a:t>
            </a:fld>
            <a:endParaRPr lang="en-US"/>
          </a:p>
        </p:txBody>
      </p:sp>
    </p:spTree>
    <p:extLst>
      <p:ext uri="{BB962C8B-B14F-4D97-AF65-F5344CB8AC3E}">
        <p14:creationId xmlns:p14="http://schemas.microsoft.com/office/powerpoint/2010/main" val="203181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defTabSz="909638">
              <a:defRPr/>
            </a:pPr>
            <a:fld id="{26208114-A1C7-4F30-8CB3-A2B643A7392E}" type="slidenum">
              <a:rPr lang="en-US" smtClean="0">
                <a:latin typeface="Arial" pitchFamily="34" charset="0"/>
              </a:rPr>
              <a:pPr defTabSz="909638">
                <a:defRPr/>
              </a:pPr>
              <a:t>39</a:t>
            </a:fld>
            <a:endParaRPr lang="en-US" smtClean="0">
              <a:latin typeface="Arial" pitchFamily="34" charset="0"/>
            </a:endParaRPr>
          </a:p>
        </p:txBody>
      </p:sp>
      <p:sp>
        <p:nvSpPr>
          <p:cNvPr id="111619" name="Rectangle 2"/>
          <p:cNvSpPr>
            <a:spLocks noGrp="1" noRot="1" noChangeAspect="1" noChangeArrowheads="1" noTextEdit="1"/>
          </p:cNvSpPr>
          <p:nvPr>
            <p:ph type="sldImg"/>
          </p:nvPr>
        </p:nvSpPr>
        <p:spPr>
          <a:xfrm>
            <a:off x="1157288" y="682625"/>
            <a:ext cx="4541837" cy="3405188"/>
          </a:xfrm>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1266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43</a:t>
            </a:fld>
            <a:endParaRPr lang="en-US"/>
          </a:p>
        </p:txBody>
      </p:sp>
    </p:spTree>
    <p:extLst>
      <p:ext uri="{BB962C8B-B14F-4D97-AF65-F5344CB8AC3E}">
        <p14:creationId xmlns:p14="http://schemas.microsoft.com/office/powerpoint/2010/main" val="354415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7288" y="682625"/>
            <a:ext cx="4541837" cy="3405188"/>
          </a:xfrm>
          <a:ln/>
        </p:spPr>
      </p:sp>
      <p:sp>
        <p:nvSpPr>
          <p:cNvPr id="68611" name="Notes Placeholder 2"/>
          <p:cNvSpPr>
            <a:spLocks noGrp="1"/>
          </p:cNvSpPr>
          <p:nvPr>
            <p:ph type="body" idx="1"/>
          </p:nvPr>
        </p:nvSpPr>
        <p:spPr>
          <a:noFill/>
          <a:ln/>
        </p:spPr>
        <p:txBody>
          <a:bodyPr/>
          <a:lstStyle/>
          <a:p>
            <a:r>
              <a:rPr lang="en-US" dirty="0" smtClean="0">
                <a:latin typeface="Arial" pitchFamily="34" charset="0"/>
              </a:rPr>
              <a:t>*</a:t>
            </a:r>
            <a:r>
              <a:rPr lang="en-GB" sz="1200" kern="1200" dirty="0" smtClean="0">
                <a:solidFill>
                  <a:schemeClr val="tx1"/>
                </a:solidFill>
                <a:effectLst/>
                <a:latin typeface="Arial" charset="0"/>
                <a:ea typeface="+mn-ea"/>
                <a:cs typeface="+mn-cs"/>
              </a:rPr>
              <a:t>Green, L.W. </a:t>
            </a:r>
            <a:r>
              <a:rPr lang="en-GB" sz="1200" u="none" strike="noStrike" kern="1200" dirty="0" smtClean="0">
                <a:solidFill>
                  <a:schemeClr val="tx1"/>
                </a:solidFill>
                <a:effectLst/>
                <a:latin typeface="Arial" charset="0"/>
                <a:ea typeface="+mn-ea"/>
                <a:cs typeface="+mn-cs"/>
                <a:hlinkClick r:id="rId3"/>
              </a:rPr>
              <a:t>From research to “best practices” in other settings and populations</a:t>
            </a:r>
            <a:r>
              <a:rPr lang="en-GB" sz="1200" kern="1200" dirty="0" smtClean="0">
                <a:solidFill>
                  <a:schemeClr val="tx1"/>
                </a:solidFill>
                <a:effectLst/>
                <a:latin typeface="Arial" charset="0"/>
                <a:ea typeface="+mn-ea"/>
                <a:cs typeface="+mn-cs"/>
              </a:rPr>
              <a:t> (Research Laureate address at the American Academy of Health Behavior; </a:t>
            </a:r>
            <a:r>
              <a:rPr lang="en-GB" sz="1200" u="sng" kern="1200" dirty="0" smtClean="0">
                <a:solidFill>
                  <a:schemeClr val="tx1"/>
                </a:solidFill>
                <a:effectLst/>
                <a:latin typeface="Arial" charset="0"/>
                <a:ea typeface="+mn-ea"/>
                <a:cs typeface="+mn-cs"/>
                <a:hlinkClick r:id="rId4"/>
              </a:rPr>
              <a:t>full-text online</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American Journal of Health Behavior</a:t>
            </a:r>
            <a:r>
              <a:rPr lang="en-GB" sz="1200" kern="1200" dirty="0" smtClean="0">
                <a:solidFill>
                  <a:schemeClr val="tx1"/>
                </a:solidFill>
                <a:effectLst/>
                <a:latin typeface="Arial" charset="0"/>
                <a:ea typeface="+mn-ea"/>
                <a:cs typeface="+mn-cs"/>
              </a:rPr>
              <a:t> 25:165-178, April-May 2001. </a:t>
            </a:r>
          </a:p>
          <a:p>
            <a:r>
              <a:rPr lang="en-US" sz="1200" kern="1200" dirty="0" smtClean="0">
                <a:solidFill>
                  <a:schemeClr val="tx1"/>
                </a:solidFill>
                <a:effectLst/>
                <a:latin typeface="Arial" charset="0"/>
                <a:ea typeface="+mn-ea"/>
                <a:cs typeface="+mn-cs"/>
              </a:rPr>
              <a:t>	and</a:t>
            </a:r>
          </a:p>
          <a:p>
            <a:r>
              <a:rPr lang="en-US" sz="1200" kern="1200" dirty="0" smtClean="0">
                <a:solidFill>
                  <a:schemeClr val="tx1"/>
                </a:solidFill>
                <a:effectLst/>
                <a:latin typeface="Arial" charset="0"/>
                <a:ea typeface="+mn-ea"/>
                <a:cs typeface="+mn-cs"/>
              </a:rPr>
              <a:t>Green, L.W.  Public health asks of systems science: To advance our evidence-based practice, can you help us get more practice-based evidence? </a:t>
            </a:r>
            <a:r>
              <a:rPr lang="en-US" sz="1200" i="1" kern="1200" dirty="0" smtClean="0">
                <a:solidFill>
                  <a:schemeClr val="tx1"/>
                </a:solidFill>
                <a:effectLst/>
                <a:latin typeface="Arial" charset="0"/>
                <a:ea typeface="+mn-ea"/>
                <a:cs typeface="+mn-cs"/>
              </a:rPr>
              <a:t>American Journal of Public Health </a:t>
            </a:r>
            <a:r>
              <a:rPr lang="en-US" sz="1200" kern="1200" dirty="0" smtClean="0">
                <a:solidFill>
                  <a:schemeClr val="tx1"/>
                </a:solidFill>
                <a:effectLst/>
                <a:latin typeface="Arial" charset="0"/>
                <a:ea typeface="+mn-ea"/>
                <a:cs typeface="+mn-cs"/>
              </a:rPr>
              <a:t>96(3): 406-409, Mar. 2006.</a:t>
            </a:r>
            <a:r>
              <a:rPr lang="en-US" dirty="0" smtClean="0">
                <a:effectLst/>
              </a:rPr>
              <a:t> </a:t>
            </a:r>
            <a:endParaRPr lang="en-US" dirty="0" smtClean="0">
              <a:latin typeface="Arial" pitchFamily="34" charset="0"/>
            </a:endParaRPr>
          </a:p>
        </p:txBody>
      </p:sp>
      <p:sp>
        <p:nvSpPr>
          <p:cNvPr id="65540" name="Slide Number Placeholder 3"/>
          <p:cNvSpPr>
            <a:spLocks noGrp="1"/>
          </p:cNvSpPr>
          <p:nvPr>
            <p:ph type="sldNum" sz="quarter" idx="5"/>
          </p:nvPr>
        </p:nvSpPr>
        <p:spPr/>
        <p:txBody>
          <a:bodyPr/>
          <a:lstStyle/>
          <a:p>
            <a:pPr defTabSz="909534">
              <a:defRPr/>
            </a:pPr>
            <a:fld id="{BA2A3EF5-0A88-48B8-B957-938F1B5B0A4A}" type="slidenum">
              <a:rPr lang="en-US" smtClean="0">
                <a:latin typeface="Arial" pitchFamily="34" charset="0"/>
              </a:rPr>
              <a:pPr defTabSz="909534">
                <a:defRPr/>
              </a:pPr>
              <a:t>44</a:t>
            </a:fld>
            <a:endParaRPr lang="en-US" dirty="0" smtClean="0">
              <a:latin typeface="Arial" pitchFamily="34" charset="0"/>
            </a:endParaRPr>
          </a:p>
        </p:txBody>
      </p:sp>
    </p:spTree>
    <p:extLst>
      <p:ext uri="{BB962C8B-B14F-4D97-AF65-F5344CB8AC3E}">
        <p14:creationId xmlns:p14="http://schemas.microsoft.com/office/powerpoint/2010/main" val="29022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series of IOM reports on the Future of Public Health and Schools of Public</a:t>
            </a:r>
            <a:r>
              <a:rPr lang="en-US" baseline="0" dirty="0" smtClean="0"/>
              <a:t> Health</a:t>
            </a:r>
            <a:endParaRPr lang="en-US" dirty="0" smtClean="0"/>
          </a:p>
          <a:p>
            <a:r>
              <a:rPr lang="en-US" dirty="0" smtClean="0"/>
              <a:t>2. The IOM reports on evaluation of CDC</a:t>
            </a:r>
            <a:r>
              <a:rPr lang="en-US" baseline="0" dirty="0" smtClean="0"/>
              <a:t> Prevention Research Centers </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5</a:t>
            </a:fld>
            <a:endParaRPr lang="en-US"/>
          </a:p>
        </p:txBody>
      </p:sp>
    </p:spTree>
    <p:extLst>
      <p:ext uri="{BB962C8B-B14F-4D97-AF65-F5344CB8AC3E}">
        <p14:creationId xmlns:p14="http://schemas.microsoft.com/office/powerpoint/2010/main" val="18593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year’s AAHB conference celebrates the 60</a:t>
            </a:r>
            <a:r>
              <a:rPr lang="en-US" baseline="30000" dirty="0" smtClean="0"/>
              <a:t>th</a:t>
            </a:r>
            <a:r>
              <a:rPr lang="en-US" dirty="0" smtClean="0"/>
              <a:t> anniversary of the Health Belief Model, let us consider how it has played out in the history of health behavior research. The second belief from the original research, contrary</a:t>
            </a:r>
            <a:r>
              <a:rPr lang="en-US" baseline="0" dirty="0" smtClean="0"/>
              <a:t> to common applications of the model, was “belief that one can have the problem without knowing it—the “asymptomatic belief”  </a:t>
            </a:r>
            <a:endParaRPr lang="en-US" dirty="0" smtClean="0"/>
          </a:p>
          <a:p>
            <a:r>
              <a:rPr lang="en-US" dirty="0" smtClean="0"/>
              <a:t>Lessons from this history</a:t>
            </a:r>
          </a:p>
          <a:p>
            <a:r>
              <a:rPr lang="en-US" dirty="0" smtClean="0"/>
              <a:t>	1. In using</a:t>
            </a:r>
            <a:r>
              <a:rPr lang="en-US" baseline="0" dirty="0" smtClean="0"/>
              <a:t> theories, retrace the historical origins and reasons why the theory or model was changed.</a:t>
            </a:r>
          </a:p>
          <a:p>
            <a:r>
              <a:rPr lang="en-US" baseline="0" dirty="0" smtClean="0"/>
              <a:t>	2. If it was adapted, what were the circumstances and population characteristics that called for change…</a:t>
            </a:r>
          </a:p>
          <a:p>
            <a:r>
              <a:rPr lang="en-US" baseline="0" dirty="0" smtClean="0"/>
              <a:t>	3. Don’t wait for NIH to disseminate or implement your NIH-funded research… </a:t>
            </a:r>
          </a:p>
          <a:p>
            <a:endParaRPr lang="en-US" baseline="0" dirty="0" smtClean="0"/>
          </a:p>
          <a:p>
            <a:r>
              <a:rPr lang="en-US" sz="1200" kern="1200" dirty="0" smtClean="0">
                <a:solidFill>
                  <a:schemeClr val="tx1"/>
                </a:solidFill>
                <a:latin typeface="Arial" charset="0"/>
                <a:ea typeface="+mn-ea"/>
                <a:cs typeface="+mn-cs"/>
              </a:rPr>
              <a:t>Abstract of Harrison J, Mullen PD, Green LW. (1992). A meta-analysis of studies of Health Belief Model with adults. </a:t>
            </a:r>
            <a:r>
              <a:rPr lang="en-US" sz="1200" i="1" kern="1200" dirty="0" smtClean="0">
                <a:solidFill>
                  <a:schemeClr val="tx1"/>
                </a:solidFill>
                <a:latin typeface="Arial" charset="0"/>
                <a:ea typeface="+mn-ea"/>
                <a:cs typeface="+mn-cs"/>
              </a:rPr>
              <a:t>Health</a:t>
            </a:r>
            <a:r>
              <a:rPr lang="en-US" sz="1200" i="1" kern="1200" baseline="0" dirty="0" smtClean="0">
                <a:solidFill>
                  <a:schemeClr val="tx1"/>
                </a:solidFill>
                <a:latin typeface="Arial" charset="0"/>
                <a:ea typeface="+mn-ea"/>
                <a:cs typeface="+mn-cs"/>
              </a:rPr>
              <a:t> Educ. Res.  </a:t>
            </a:r>
            <a:r>
              <a:rPr lang="en-US" sz="1200" i="0" kern="1200" baseline="0" dirty="0" smtClean="0">
                <a:solidFill>
                  <a:schemeClr val="tx1"/>
                </a:solidFill>
                <a:latin typeface="Arial" charset="0"/>
                <a:ea typeface="+mn-ea"/>
                <a:cs typeface="+mn-cs"/>
              </a:rPr>
              <a:t>7(1):107-116.</a:t>
            </a:r>
            <a:r>
              <a:rPr lang="en-US" sz="1200" i="1"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Health Belief Model (HBM) relates a socio-psychological theory of decision making to individual health-related behaviors. We conducted a meta-analysis of the relationships between four HBM dimensions (Susceptibility, Severity, Benefits and Costs) and health behavior on 16 studies that measured all four of the dimensions, measured a behavioral dependent variable and included some measures of reliability, minimal criteria for establishing the validity of the dimensions. Mean effect sizes were computed for all the studies, subgroupings representing studies of screening, risk reduction and adherence to medical regimen, and prospective and retrospective study designs. Of 24 mean effect sizes, 22 were found to be positive and statistically significant. The actual variance accounted for ranged from 0.001 to 0.09. Homogeneity was rejected for 15 of the 22, however, suggesting that the same underlying construct was not measured. Retrospective studies were found to have significantly large effect sizes for benefits and costs and smaller effect sizes for severity when compared to prospective studies. The weak effect sizes and lack of homogeneity indicate that it is premature to draw conclusions about the predictive validity of the HBM as operationalized in these studies. Our finding of only 16 studies meeting minimal criteria for valid representation of the HBM dimensions indicates that future studies should focus more on such issues.</a:t>
            </a:r>
            <a:endParaRPr lang="en-US" dirty="0"/>
          </a:p>
        </p:txBody>
      </p:sp>
      <p:sp>
        <p:nvSpPr>
          <p:cNvPr id="4" name="Slide Number Placeholder 3"/>
          <p:cNvSpPr>
            <a:spLocks noGrp="1"/>
          </p:cNvSpPr>
          <p:nvPr>
            <p:ph type="sldNum" sz="quarter" idx="10"/>
          </p:nvPr>
        </p:nvSpPr>
        <p:spPr/>
        <p:txBody>
          <a:bodyPr/>
          <a:lstStyle/>
          <a:p>
            <a:pPr>
              <a:defRPr/>
            </a:pPr>
            <a:fld id="{09B3A6BA-D571-4F3F-A7C0-B54562DF7B94}" type="slidenum">
              <a:rPr lang="en-US" smtClean="0"/>
              <a:pPr>
                <a:defRPr/>
              </a:pPr>
              <a:t>6</a:t>
            </a:fld>
            <a:endParaRPr lang="en-US"/>
          </a:p>
        </p:txBody>
      </p:sp>
    </p:spTree>
    <p:extLst>
      <p:ext uri="{BB962C8B-B14F-4D97-AF65-F5344CB8AC3E}">
        <p14:creationId xmlns:p14="http://schemas.microsoft.com/office/powerpoint/2010/main" val="15159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 Cochrane. Effectiveness and Efficiency: Random Reflections on Health Services. 3</a:t>
            </a:r>
            <a:r>
              <a:rPr lang="en-US" baseline="30000" dirty="0" smtClean="0"/>
              <a:t>nd</a:t>
            </a:r>
            <a:r>
              <a:rPr lang="en-US" baseline="0" dirty="0" smtClean="0"/>
              <a:t> edition. London: The Royal Society of Medicine Press, 1999. Originally published by Nuffield Provincial Hospitals Trust, 1972, Reprinted with a new introduction, 1999. </a:t>
            </a:r>
            <a:endParaRPr lang="en-US" dirty="0" smtClean="0"/>
          </a:p>
          <a:p>
            <a:endParaRPr lang="en-US" dirty="0" smtClean="0"/>
          </a:p>
          <a:p>
            <a:r>
              <a:rPr lang="en-US" dirty="0" smtClean="0"/>
              <a:t>David </a:t>
            </a:r>
            <a:r>
              <a:rPr lang="en-US" dirty="0" err="1" smtClean="0"/>
              <a:t>Sackett</a:t>
            </a:r>
            <a:r>
              <a:rPr lang="en-US" dirty="0" smtClean="0"/>
              <a:t>, et al. Evidence</a:t>
            </a:r>
            <a:r>
              <a:rPr lang="en-US" baseline="0" dirty="0" smtClean="0"/>
              <a:t> based medicine: what it is and what it isn’t. BMJ 312:71, 13 Jan., 1996.</a:t>
            </a:r>
          </a:p>
          <a:p>
            <a:endParaRPr lang="en-US" dirty="0">
              <a:latin typeface="+mn-lt"/>
            </a:endParaRPr>
          </a:p>
          <a:p>
            <a:r>
              <a:rPr lang="en-US" dirty="0">
                <a:latin typeface="+mn-lt"/>
              </a:rPr>
              <a:t>Grahame-Smith  D. Evidence based medicine: Socratic disent.BMJ1995;310:1126-7.</a:t>
            </a:r>
            <a:br>
              <a:rPr lang="en-US" dirty="0">
                <a:latin typeface="+mn-lt"/>
              </a:rPr>
            </a:br>
            <a:r>
              <a:rPr lang="en-US" dirty="0">
                <a:latin typeface="+mn-lt"/>
              </a:rPr>
              <a:t> </a:t>
            </a:r>
          </a:p>
          <a:p>
            <a:r>
              <a:rPr lang="en-US" dirty="0">
                <a:latin typeface="+mn-lt"/>
              </a:rPr>
              <a:t>Evidence based medicine; in its place[editorial]. Lancet1995;346:785. </a:t>
            </a:r>
          </a:p>
          <a:p>
            <a:endParaRPr lang="en-US" dirty="0">
              <a:latin typeface="+mn-lt"/>
            </a:endParaRPr>
          </a:p>
          <a:p>
            <a:r>
              <a:rPr lang="en-US" dirty="0">
                <a:latin typeface="+mn-lt"/>
              </a:rPr>
              <a:t>Correspondence. Evidence based medicine.Lancet1995;346:1171-2.</a:t>
            </a:r>
            <a:br>
              <a:rPr lang="en-US" dirty="0">
                <a:latin typeface="+mn-lt"/>
              </a:rPr>
            </a:br>
            <a:endParaRPr lang="en-US" dirty="0">
              <a:latin typeface="+mn-lt"/>
            </a:endParaRPr>
          </a:p>
          <a:p>
            <a:r>
              <a:rPr lang="en-US" dirty="0" err="1">
                <a:latin typeface="+mn-lt"/>
              </a:rPr>
              <a:t>Weatherall</a:t>
            </a:r>
            <a:r>
              <a:rPr lang="en-US" dirty="0">
                <a:latin typeface="+mn-lt"/>
              </a:rPr>
              <a:t> DJ: The inhumanity of medicine. BMJ1994;309;1671-2.</a:t>
            </a:r>
            <a:br>
              <a:rPr lang="en-US" dirty="0">
                <a:latin typeface="+mn-lt"/>
              </a:rPr>
            </a:br>
            <a:endParaRPr lang="en-US" dirty="0">
              <a:latin typeface="+mn-lt"/>
            </a:endParaRPr>
          </a:p>
          <a:p>
            <a:r>
              <a:rPr lang="en-US" dirty="0">
                <a:latin typeface="+mn-lt"/>
              </a:rPr>
              <a:t>House of Commons Health Committee. Priority setting in the NHS: purchasing. First report </a:t>
            </a:r>
            <a:r>
              <a:rPr lang="en-US" dirty="0" err="1">
                <a:latin typeface="+mn-lt"/>
              </a:rPr>
              <a:t>sesions</a:t>
            </a:r>
            <a:r>
              <a:rPr lang="en-US" dirty="0">
                <a:latin typeface="+mn-lt"/>
              </a:rPr>
              <a:t> </a:t>
            </a:r>
          </a:p>
          <a:p>
            <a:r>
              <a:rPr lang="en-US" dirty="0">
                <a:latin typeface="+mn-lt"/>
              </a:rPr>
              <a:t>1994-95. London: HMSO, 1995. (HC 134-1.)</a:t>
            </a:r>
            <a:br>
              <a:rPr lang="en-US" dirty="0">
                <a:latin typeface="+mn-lt"/>
              </a:rPr>
            </a:br>
            <a:endParaRPr lang="en-US" dirty="0">
              <a:latin typeface="+mn-lt"/>
            </a:endParaRPr>
          </a:p>
          <a:p>
            <a:r>
              <a:rPr lang="en-US" dirty="0">
                <a:latin typeface="+mn-lt"/>
              </a:rPr>
              <a:t>Davidoff F,, Haynes B, </a:t>
            </a:r>
            <a:r>
              <a:rPr lang="en-US" dirty="0" err="1">
                <a:latin typeface="+mn-lt"/>
              </a:rPr>
              <a:t>Sackett</a:t>
            </a:r>
            <a:r>
              <a:rPr lang="en-US" dirty="0">
                <a:latin typeface="+mn-lt"/>
              </a:rPr>
              <a:t> D, Smith R. Evidence based medicine: a new journal to help doctors </a:t>
            </a:r>
            <a:endParaRPr lang="en-US" dirty="0" smtClean="0"/>
          </a:p>
          <a:p>
            <a:r>
              <a:rPr lang="en-US" dirty="0">
                <a:latin typeface="+mn-lt"/>
              </a:rPr>
              <a:t>Identify the information they need. </a:t>
            </a:r>
            <a:r>
              <a:rPr lang="en-US" i="1" dirty="0">
                <a:latin typeface="+mn-lt"/>
              </a:rPr>
              <a:t>BMJ</a:t>
            </a:r>
            <a:r>
              <a:rPr lang="en-US" dirty="0">
                <a:latin typeface="+mn-lt"/>
              </a:rPr>
              <a:t>1995;310:1085-6.</a:t>
            </a:r>
            <a:br>
              <a:rPr lang="en-US" dirty="0">
                <a:latin typeface="+mn-lt"/>
              </a:rPr>
            </a:br>
            <a:endParaRPr lang="en-US" dirty="0">
              <a:latin typeface="+mn-lt"/>
            </a:endParaRPr>
          </a:p>
          <a:p>
            <a:r>
              <a:rPr lang="en-US" dirty="0" err="1">
                <a:latin typeface="+mn-lt"/>
              </a:rPr>
              <a:t>Sackett</a:t>
            </a:r>
            <a:r>
              <a:rPr lang="en-US" dirty="0">
                <a:latin typeface="+mn-lt"/>
              </a:rPr>
              <a:t> DL. Surveys of self-reported reading times of consultants in Oxford, Birmingham, Milton- </a:t>
            </a:r>
            <a:endParaRPr lang="en-US" dirty="0" smtClean="0"/>
          </a:p>
          <a:p>
            <a:r>
              <a:rPr lang="en-US" dirty="0">
                <a:latin typeface="+mn-lt"/>
              </a:rPr>
              <a:t>Keynes, Bristol, Leicester, and Glasgow. In: Rosenberg WMC, Richardson WS, Haynes RB, </a:t>
            </a:r>
            <a:r>
              <a:rPr lang="en-US" dirty="0" err="1">
                <a:latin typeface="+mn-lt"/>
              </a:rPr>
              <a:t>Sackett</a:t>
            </a:r>
            <a:r>
              <a:rPr lang="en-US" dirty="0">
                <a:latin typeface="+mn-lt"/>
              </a:rPr>
              <a:t> DL. Evidence-based medicine. </a:t>
            </a:r>
            <a:r>
              <a:rPr lang="en-US" dirty="0" err="1">
                <a:latin typeface="+mn-lt"/>
              </a:rPr>
              <a:t>London:Churchill</a:t>
            </a:r>
            <a:r>
              <a:rPr lang="en-US" dirty="0">
                <a:latin typeface="+mn-lt"/>
              </a:rPr>
              <a:t> Livingstone (1999). </a:t>
            </a:r>
          </a:p>
          <a:p>
            <a:endParaRPr lang="en-US" dirty="0">
              <a:latin typeface="+mn-lt"/>
            </a:endParaRPr>
          </a:p>
          <a:p>
            <a:r>
              <a:rPr lang="en-US" dirty="0" err="1">
                <a:latin typeface="+mn-lt"/>
              </a:rPr>
              <a:t>ElisJ</a:t>
            </a:r>
            <a:r>
              <a:rPr lang="en-US" dirty="0">
                <a:latin typeface="+mn-lt"/>
              </a:rPr>
              <a:t>, </a:t>
            </a:r>
            <a:r>
              <a:rPr lang="en-US" dirty="0" err="1">
                <a:latin typeface="+mn-lt"/>
              </a:rPr>
              <a:t>MulliganI,RoweJ,SackettDL</a:t>
            </a:r>
            <a:r>
              <a:rPr lang="en-US" dirty="0">
                <a:latin typeface="+mn-lt"/>
              </a:rPr>
              <a:t>. Inpatient general medicine is </a:t>
            </a:r>
            <a:r>
              <a:rPr lang="en-US" dirty="0" err="1">
                <a:latin typeface="+mn-lt"/>
              </a:rPr>
              <a:t>evidencebased.Lancet</a:t>
            </a:r>
            <a:r>
              <a:rPr lang="en-US" dirty="0">
                <a:latin typeface="+mn-lt"/>
              </a:rPr>
              <a:t> </a:t>
            </a:r>
            <a:endParaRPr lang="en-US" dirty="0" smtClean="0"/>
          </a:p>
          <a:p>
            <a:r>
              <a:rPr lang="en-US" dirty="0">
                <a:latin typeface="+mn-lt"/>
              </a:rPr>
              <a:t>1995;346:407-10.</a:t>
            </a:r>
            <a:br>
              <a:rPr lang="en-US" dirty="0">
                <a:latin typeface="+mn-lt"/>
              </a:rPr>
            </a:br>
            <a:endParaRPr lang="en-US" dirty="0">
              <a:latin typeface="+mn-lt"/>
            </a:endParaRPr>
          </a:p>
          <a:p>
            <a:r>
              <a:rPr lang="en-US" dirty="0">
                <a:latin typeface="+mn-lt"/>
              </a:rPr>
              <a:t>Bennett RJ, </a:t>
            </a:r>
            <a:r>
              <a:rPr lang="en-US" dirty="0" err="1">
                <a:latin typeface="+mn-lt"/>
              </a:rPr>
              <a:t>Sackret</a:t>
            </a:r>
            <a:r>
              <a:rPr lang="en-US" dirty="0">
                <a:latin typeface="+mn-lt"/>
              </a:rPr>
              <a:t> DL, Haynes RB, Neufeld VR. A controlled trial of teaching critical appraisal </a:t>
            </a:r>
            <a:endParaRPr lang="en-US" dirty="0" smtClean="0"/>
          </a:p>
          <a:p>
            <a:r>
              <a:rPr lang="en-US" dirty="0">
                <a:latin typeface="+mn-lt"/>
              </a:rPr>
              <a:t>Of the clinical literature to medical students. JAMA1987;257:2451-4.</a:t>
            </a:r>
            <a:br>
              <a:rPr lang="en-US" dirty="0">
                <a:latin typeface="+mn-lt"/>
              </a:rPr>
            </a:br>
            <a:endParaRPr lang="en-US" dirty="0">
              <a:latin typeface="+mn-lt"/>
            </a:endParaRPr>
          </a:p>
          <a:p>
            <a:pPr defTabSz="900410" eaLnBrk="1" fontAlgn="auto" hangingPunct="1">
              <a:spcBef>
                <a:spcPts val="0"/>
              </a:spcBef>
              <a:spcAft>
                <a:spcPts val="0"/>
              </a:spcAft>
            </a:pPr>
            <a:r>
              <a:rPr lang="en-US" dirty="0">
                <a:latin typeface="+mn-lt"/>
              </a:rPr>
              <a:t>Green, L.W.  Educational strategies to improve compliance with preventive and therapeutic regimens:  The recent evidence. Chapter 10 in Haynes, R.B., Taylor, D.W., </a:t>
            </a:r>
            <a:r>
              <a:rPr lang="en-US" dirty="0" err="1">
                <a:latin typeface="+mn-lt"/>
              </a:rPr>
              <a:t>Sackett</a:t>
            </a:r>
            <a:r>
              <a:rPr lang="en-US" dirty="0">
                <a:latin typeface="+mn-lt"/>
              </a:rPr>
              <a:t>, D.M. (eds.), </a:t>
            </a:r>
            <a:r>
              <a:rPr lang="en-US" i="1" dirty="0">
                <a:latin typeface="+mn-lt"/>
              </a:rPr>
              <a:t>Compliance in Health Care</a:t>
            </a:r>
            <a:r>
              <a:rPr lang="en-US" dirty="0">
                <a:latin typeface="+mn-lt"/>
              </a:rPr>
              <a:t>.  Baltimore:  Johns Hopkins University Press, 1979, pp. 157-173.</a:t>
            </a:r>
          </a:p>
          <a:p>
            <a:endParaRPr lang="en-US" dirty="0">
              <a:latin typeface="+mn-lt"/>
            </a:endParaRPr>
          </a:p>
          <a:p>
            <a:endParaRPr lang="en-US" dirty="0" smtClean="0"/>
          </a:p>
          <a:p>
            <a:r>
              <a:rPr lang="en-US" baseline="0" dirty="0" smtClean="0"/>
              <a:t> https://</a:t>
            </a:r>
            <a:r>
              <a:rPr lang="en-US" baseline="0" dirty="0" err="1" smtClean="0"/>
              <a:t>upload.wikimedia.org</a:t>
            </a:r>
            <a:r>
              <a:rPr lang="en-US" baseline="0" dirty="0" smtClean="0"/>
              <a:t>/</a:t>
            </a:r>
            <a:r>
              <a:rPr lang="en-US" baseline="0" dirty="0" err="1" smtClean="0"/>
              <a:t>wikipedia</a:t>
            </a:r>
            <a:r>
              <a:rPr lang="en-US" baseline="0" dirty="0" smtClean="0"/>
              <a:t>/commons/4/46/R._A._</a:t>
            </a:r>
            <a:r>
              <a:rPr lang="en-US" baseline="0" dirty="0" err="1" smtClean="0"/>
              <a:t>Fischer.jpg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964BFBA-528C-4C2E-9083-7B5D2ED154DE}" type="slidenum">
              <a:rPr lang="en-US" smtClean="0"/>
              <a:t>7</a:t>
            </a:fld>
            <a:endParaRPr lang="en-US"/>
          </a:p>
        </p:txBody>
      </p:sp>
    </p:spTree>
    <p:extLst>
      <p:ext uri="{BB962C8B-B14F-4D97-AF65-F5344CB8AC3E}">
        <p14:creationId xmlns:p14="http://schemas.microsoft.com/office/powerpoint/2010/main" val="295443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previous slide for Sacket and Haynes references.</a:t>
            </a:r>
          </a:p>
          <a:p>
            <a:endParaRPr lang="en-US" dirty="0" smtClean="0"/>
          </a:p>
          <a:p>
            <a:r>
              <a:rPr lang="en-US" dirty="0" smtClean="0">
                <a:latin typeface="+mn-lt"/>
              </a:rPr>
              <a:t>Guyatt G. </a:t>
            </a:r>
            <a:r>
              <a:rPr lang="en-US" dirty="0">
                <a:latin typeface="+mn-lt"/>
              </a:rPr>
              <a:t>2011a. GRADE guidelines: 4. Rating the quality of evidence - study imitations (risk of bias)</a:t>
            </a:r>
          </a:p>
          <a:p>
            <a:r>
              <a:rPr lang="en-US" dirty="0" smtClean="0">
                <a:latin typeface="+mn-lt"/>
              </a:rPr>
              <a:t>Guyatt G. </a:t>
            </a:r>
            <a:r>
              <a:rPr lang="en-US" dirty="0">
                <a:latin typeface="+mn-lt"/>
              </a:rPr>
              <a:t>2011b. Introduction - GRADE evidence profiles and summary of findings tables </a:t>
            </a:r>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sng" kern="1200" dirty="0" smtClean="0">
                <a:solidFill>
                  <a:schemeClr val="tx1"/>
                </a:solidFill>
                <a:latin typeface="Arial" charset="0"/>
                <a:ea typeface="+mn-ea"/>
                <a:cs typeface="+mn-cs"/>
                <a:hlinkClick r:id="rId3" invalidUrl="http://www.ncbi.nlm.nih.gov/pubmed/?term=Kumar A[Author]&amp;cauthor=true&amp;cauthor_uid=26845745"/>
              </a:rPr>
              <a:t>Kumar A1, </a:t>
            </a:r>
            <a:r>
              <a:rPr lang="en-US" sz="1200" b="0" u="sng" kern="1200" dirty="0" smtClean="0">
                <a:solidFill>
                  <a:schemeClr val="tx1"/>
                </a:solidFill>
                <a:latin typeface="Arial" charset="0"/>
                <a:ea typeface="+mn-ea"/>
                <a:cs typeface="+mn-cs"/>
                <a:hlinkClick r:id="rId4" invalidUrl="http://www.ncbi.nlm.nih.gov/pubmed/?term=Miladinovic B[Author]&amp;cauthor=true&amp;cauthor_uid=26845745"/>
              </a:rPr>
              <a:t>Miladinovic B2, </a:t>
            </a:r>
            <a:r>
              <a:rPr lang="en-US" sz="1200" b="0" u="sng" kern="1200" dirty="0" smtClean="0">
                <a:solidFill>
                  <a:schemeClr val="tx1"/>
                </a:solidFill>
                <a:latin typeface="Arial" charset="0"/>
                <a:ea typeface="+mn-ea"/>
                <a:cs typeface="+mn-cs"/>
                <a:hlinkClick r:id="rId5" invalidUrl="http://www.ncbi.nlm.nih.gov/pubmed/?term=Guyatt GH[Author]&amp;cauthor=true&amp;cauthor_uid=26845745"/>
              </a:rPr>
              <a:t>Guyatt GH3, </a:t>
            </a:r>
            <a:r>
              <a:rPr lang="en-US" sz="1200" b="0" u="sng" kern="1200" dirty="0" smtClean="0">
                <a:solidFill>
                  <a:schemeClr val="tx1"/>
                </a:solidFill>
                <a:latin typeface="Arial" charset="0"/>
                <a:ea typeface="+mn-ea"/>
                <a:cs typeface="+mn-cs"/>
                <a:hlinkClick r:id="rId6" invalidUrl="http://www.ncbi.nlm.nih.gov/pubmed/?term=Sch%C3%BCnemann HJ[Author]&amp;cauthor=true&amp;cauthor_uid=26845745"/>
              </a:rPr>
              <a:t>Schünemann HJ3, </a:t>
            </a:r>
            <a:r>
              <a:rPr lang="en-US" sz="1200" b="0" u="sng" kern="1200" dirty="0" smtClean="0">
                <a:solidFill>
                  <a:schemeClr val="tx1"/>
                </a:solidFill>
                <a:latin typeface="Arial" charset="0"/>
                <a:ea typeface="+mn-ea"/>
                <a:cs typeface="+mn-cs"/>
                <a:hlinkClick r:id="rId7" invalidUrl="http://www.ncbi.nlm.nih.gov/pubmed/?term=Djulbegovic B[Author]&amp;cauthor=true&amp;cauthor_uid=26845745"/>
              </a:rPr>
              <a:t>Djulbegovic B4.</a:t>
            </a:r>
            <a:r>
              <a:rPr lang="en-US" sz="1200" b="0" u="sng" kern="1200" dirty="0" smtClean="0">
                <a:solidFill>
                  <a:schemeClr val="tx1"/>
                </a:solidFill>
                <a:latin typeface="Arial" charset="0"/>
                <a:ea typeface="+mn-ea"/>
                <a:cs typeface="+mn-cs"/>
              </a:rPr>
              <a:t> </a:t>
            </a:r>
            <a:r>
              <a:rPr lang="en-US" sz="1200" b="1" u="sng" kern="1200" dirty="0" smtClean="0">
                <a:solidFill>
                  <a:schemeClr val="tx1"/>
                </a:solidFill>
                <a:latin typeface="Arial" charset="0"/>
                <a:ea typeface="+mn-ea"/>
                <a:cs typeface="+mn-cs"/>
              </a:rPr>
              <a:t>GRADE guidelines system is reproducible when instructions are clearly operationalized even among the guidelines panel members with limited experience with GRADE.</a:t>
            </a:r>
            <a:r>
              <a:rPr lang="en-US" sz="1200" b="1" u="sng" kern="1200" baseline="0" dirty="0" smtClean="0">
                <a:solidFill>
                  <a:schemeClr val="tx1"/>
                </a:solidFill>
                <a:latin typeface="Arial" charset="0"/>
                <a:ea typeface="+mn-ea"/>
                <a:cs typeface="+mn-cs"/>
              </a:rPr>
              <a:t> </a:t>
            </a:r>
            <a:r>
              <a:rPr lang="en-US" sz="1200" u="sng" kern="1200" dirty="0" smtClean="0">
                <a:solidFill>
                  <a:schemeClr val="tx1"/>
                </a:solidFill>
                <a:latin typeface="Arial" charset="0"/>
                <a:ea typeface="+mn-ea"/>
                <a:cs typeface="+mn-cs"/>
              </a:rPr>
              <a:t>J </a:t>
            </a:r>
            <a:r>
              <a:rPr lang="en-US" sz="1200" u="sng" kern="1200" dirty="0" err="1" smtClean="0">
                <a:solidFill>
                  <a:schemeClr val="tx1"/>
                </a:solidFill>
                <a:latin typeface="Arial" charset="0"/>
                <a:ea typeface="+mn-ea"/>
                <a:cs typeface="+mn-cs"/>
              </a:rPr>
              <a:t>Clin</a:t>
            </a:r>
            <a:r>
              <a:rPr lang="en-US" sz="1200" u="sng" kern="1200" dirty="0" smtClean="0">
                <a:solidFill>
                  <a:schemeClr val="tx1"/>
                </a:solidFill>
                <a:latin typeface="Arial" charset="0"/>
                <a:ea typeface="+mn-ea"/>
                <a:cs typeface="+mn-cs"/>
              </a:rPr>
              <a:t> </a:t>
            </a:r>
            <a:r>
              <a:rPr lang="en-US" sz="1200" u="sng" kern="1200" dirty="0" err="1" smtClean="0">
                <a:solidFill>
                  <a:schemeClr val="tx1"/>
                </a:solidFill>
                <a:latin typeface="Arial" charset="0"/>
                <a:ea typeface="+mn-ea"/>
                <a:cs typeface="+mn-cs"/>
              </a:rPr>
              <a:t>Epidemiol</a:t>
            </a:r>
            <a:r>
              <a:rPr lang="en-US" sz="1200" u="sng" kern="1200" dirty="0" smtClean="0">
                <a:solidFill>
                  <a:schemeClr val="tx1"/>
                </a:solidFill>
                <a:latin typeface="Arial" charset="0"/>
                <a:ea typeface="+mn-ea"/>
                <a:cs typeface="+mn-cs"/>
              </a:rPr>
              <a:t>. 2016 Feb 2. </a:t>
            </a:r>
            <a:r>
              <a:rPr lang="en-US" sz="1200" u="sng" kern="1200" dirty="0" err="1" smtClean="0">
                <a:solidFill>
                  <a:schemeClr val="tx1"/>
                </a:solidFill>
                <a:latin typeface="Arial" charset="0"/>
                <a:ea typeface="+mn-ea"/>
                <a:cs typeface="+mn-cs"/>
              </a:rPr>
              <a:t>pii</a:t>
            </a:r>
            <a:r>
              <a:rPr lang="en-US" sz="1200" u="sng" kern="1200" dirty="0" smtClean="0">
                <a:solidFill>
                  <a:schemeClr val="tx1"/>
                </a:solidFill>
                <a:latin typeface="Arial" charset="0"/>
                <a:ea typeface="+mn-ea"/>
                <a:cs typeface="+mn-cs"/>
              </a:rPr>
              <a:t>: S0895-4356(16)00089-5. </a:t>
            </a:r>
            <a:r>
              <a:rPr lang="en-US" sz="1200" u="sng" kern="1200" dirty="0" err="1" smtClean="0">
                <a:solidFill>
                  <a:schemeClr val="tx1"/>
                </a:solidFill>
                <a:latin typeface="Arial" charset="0"/>
                <a:ea typeface="+mn-ea"/>
                <a:cs typeface="+mn-cs"/>
              </a:rPr>
              <a:t>doi</a:t>
            </a:r>
            <a:r>
              <a:rPr lang="en-US" sz="1200" u="sng" kern="1200" dirty="0" smtClean="0">
                <a:solidFill>
                  <a:schemeClr val="tx1"/>
                </a:solidFill>
                <a:latin typeface="Arial" charset="0"/>
                <a:ea typeface="+mn-ea"/>
                <a:cs typeface="+mn-cs"/>
              </a:rPr>
              <a:t>: 10.1016/j.jclinepi.2015.11.020. [</a:t>
            </a:r>
            <a:r>
              <a:rPr lang="en-US" sz="1200" u="sng" kern="1200" dirty="0" err="1" smtClean="0">
                <a:solidFill>
                  <a:schemeClr val="tx1"/>
                </a:solidFill>
                <a:latin typeface="Arial" charset="0"/>
                <a:ea typeface="+mn-ea"/>
                <a:cs typeface="+mn-cs"/>
              </a:rPr>
              <a:t>Epub</a:t>
            </a:r>
            <a:r>
              <a:rPr lang="en-US" sz="1200" u="sng" kern="1200" dirty="0" smtClean="0">
                <a:solidFill>
                  <a:schemeClr val="tx1"/>
                </a:solidFill>
                <a:latin typeface="Arial" charset="0"/>
                <a:ea typeface="+mn-ea"/>
                <a:cs typeface="+mn-cs"/>
              </a:rPr>
              <a:t> ahead of print]</a:t>
            </a:r>
          </a:p>
          <a:p>
            <a:pPr marL="0" lvl="1" defTabSz="900410" eaLnBrk="1" fontAlgn="auto" hangingPunct="1">
              <a:spcBef>
                <a:spcPts val="0"/>
              </a:spcBef>
              <a:spcAft>
                <a:spcPts val="0"/>
              </a:spcAft>
              <a:defRPr/>
            </a:pPr>
            <a:endParaRPr lang="en-US" sz="1400" b="1" u="sng" dirty="0">
              <a:latin typeface="+mn-lt"/>
            </a:endParaRP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964BFBA-528C-4C2E-9083-7B5D2ED154DE}" type="slidenum">
              <a:rPr lang="en-US" smtClean="0"/>
              <a:t>8</a:t>
            </a:fld>
            <a:endParaRPr lang="en-US"/>
          </a:p>
        </p:txBody>
      </p:sp>
    </p:spTree>
    <p:extLst>
      <p:ext uri="{BB962C8B-B14F-4D97-AF65-F5344CB8AC3E}">
        <p14:creationId xmlns:p14="http://schemas.microsoft.com/office/powerpoint/2010/main" val="8105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Preventive Services Task Force (staffed by CDC) is complementary</a:t>
            </a:r>
            <a:r>
              <a:rPr lang="en-US" baseline="0" dirty="0" smtClean="0"/>
              <a:t> to the US </a:t>
            </a:r>
            <a:r>
              <a:rPr lang="en-US" baseline="0" dirty="0" err="1" smtClean="0"/>
              <a:t>Prev</a:t>
            </a:r>
            <a:r>
              <a:rPr lang="en-US" baseline="0" dirty="0" smtClean="0"/>
              <a:t> Services Task Force (staffed by AHRQ) in expanding the scope of interventions systematically reviewed and recommendations made on effectiveness of interventions. Chart from the 2015 Community Preventive Services Task Force </a:t>
            </a:r>
            <a:r>
              <a:rPr lang="en-US" i="1" baseline="0" dirty="0" smtClean="0"/>
              <a:t>Annual Report to Congress: and to Agencies Related to the Work of the Task Force. </a:t>
            </a:r>
            <a:r>
              <a:rPr lang="en-US" i="0" baseline="0" dirty="0" smtClean="0"/>
              <a:t>See </a:t>
            </a:r>
            <a:r>
              <a:rPr lang="en-US" i="0" baseline="0" dirty="0" err="1" smtClean="0"/>
              <a:t>www.thecommunityguide.org</a:t>
            </a:r>
            <a:r>
              <a:rPr lang="en-US" i="0" baseline="0" dirty="0" smtClean="0"/>
              <a:t> website maintained by CDC. </a:t>
            </a:r>
            <a:endParaRPr lang="en-US" dirty="0"/>
          </a:p>
        </p:txBody>
      </p:sp>
      <p:sp>
        <p:nvSpPr>
          <p:cNvPr id="4" name="Slide Number Placeholder 3"/>
          <p:cNvSpPr>
            <a:spLocks noGrp="1"/>
          </p:cNvSpPr>
          <p:nvPr>
            <p:ph type="sldNum" sz="quarter" idx="10"/>
          </p:nvPr>
        </p:nvSpPr>
        <p:spPr/>
        <p:txBody>
          <a:bodyPr/>
          <a:lstStyle/>
          <a:p>
            <a:fld id="{B5AA5CF9-88EA-4883-B7A7-48E45670BAAF}" type="slidenum">
              <a:rPr lang="en-US" smtClean="0"/>
              <a:pPr/>
              <a:t>9</a:t>
            </a:fld>
            <a:endParaRPr lang="en-US" dirty="0"/>
          </a:p>
        </p:txBody>
      </p:sp>
    </p:spTree>
    <p:extLst>
      <p:ext uri="{BB962C8B-B14F-4D97-AF65-F5344CB8AC3E}">
        <p14:creationId xmlns:p14="http://schemas.microsoft.com/office/powerpoint/2010/main" val="156051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629650"/>
            <a:ext cx="2970212"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5" tIns="45537" rIns="91075" bIns="45537" anchor="b"/>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FBD54DF-E3E5-1044-9ED5-22B4C6B09F9F}" type="slidenum">
              <a:rPr lang="en-US" sz="1200"/>
              <a:pPr algn="r" eaLnBrk="1" hangingPunct="1"/>
              <a:t>10</a:t>
            </a:fld>
            <a:endParaRPr lang="en-US" sz="1200"/>
          </a:p>
        </p:txBody>
      </p:sp>
      <p:sp>
        <p:nvSpPr>
          <p:cNvPr id="24578" name="Rectangle 2"/>
          <p:cNvSpPr>
            <a:spLocks noGrp="1" noRot="1" noChangeAspect="1" noChangeArrowheads="1" noTextEdit="1"/>
          </p:cNvSpPr>
          <p:nvPr>
            <p:ph type="sldImg"/>
          </p:nvPr>
        </p:nvSpPr>
        <p:spPr>
          <a:xfrm>
            <a:off x="1158875" y="682625"/>
            <a:ext cx="4538663" cy="3403600"/>
          </a:xfrm>
          <a:ln/>
        </p:spPr>
      </p:sp>
      <p:sp>
        <p:nvSpPr>
          <p:cNvPr id="24579" name="Rectangle 3"/>
          <p:cNvSpPr>
            <a:spLocks noGrp="1" noChangeArrowheads="1"/>
          </p:cNvSpPr>
          <p:nvPr>
            <p:ph type="body" idx="1"/>
          </p:nvPr>
        </p:nvSpPr>
        <p:spPr>
          <a:xfrm>
            <a:off x="914400" y="4314825"/>
            <a:ext cx="5027613" cy="40878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950" tIns="44975" rIns="89950" bIns="44975"/>
          <a:lstStyle/>
          <a:p>
            <a:r>
              <a:rPr lang="en-US" dirty="0" smtClean="0"/>
              <a:t>*Article </a:t>
            </a:r>
            <a:r>
              <a:rPr lang="en-US" dirty="0"/>
              <a:t>by Andrew </a:t>
            </a:r>
            <a:r>
              <a:rPr lang="en-US" dirty="0" err="1"/>
              <a:t>Balas</a:t>
            </a:r>
            <a:r>
              <a:rPr lang="en-US" dirty="0"/>
              <a:t> (</a:t>
            </a:r>
            <a:r>
              <a:rPr lang="en-US" dirty="0" err="1"/>
              <a:t>Balas</a:t>
            </a:r>
            <a:r>
              <a:rPr lang="en-US" dirty="0"/>
              <a:t> EA, Boren SA. Managing Clinical Knowledge for Health Care Improvement. Yearbook of Medical Informatics 2000: Patient-centered Systems. Stuttgart, Germany: </a:t>
            </a:r>
            <a:r>
              <a:rPr lang="en-US" dirty="0" err="1"/>
              <a:t>Schattauer</a:t>
            </a:r>
            <a:r>
              <a:rPr lang="en-US" dirty="0"/>
              <a:t>, 2000:65–70) set in motion a movement for consumers as co-producers of health care quality through consumer informatics.  </a:t>
            </a:r>
          </a:p>
          <a:p>
            <a:endParaRPr lang="en-US" dirty="0"/>
          </a:p>
        </p:txBody>
      </p:sp>
    </p:spTree>
    <p:extLst>
      <p:ext uri="{BB962C8B-B14F-4D97-AF65-F5344CB8AC3E}">
        <p14:creationId xmlns:p14="http://schemas.microsoft.com/office/powerpoint/2010/main" val="193706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2"/>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grpSp>
      <p:grpSp>
        <p:nvGrpSpPr>
          <p:cNvPr id="13" name="Group 16"/>
          <p:cNvGrpSpPr>
            <a:grpSpLocks/>
          </p:cNvGrpSpPr>
          <p:nvPr userDrawn="1"/>
        </p:nvGrpSpPr>
        <p:grpSpPr bwMode="auto">
          <a:xfrm>
            <a:off x="0" y="533400"/>
            <a:ext cx="9144000" cy="5638800"/>
            <a:chOff x="0" y="384"/>
            <a:chExt cx="5760" cy="3552"/>
          </a:xfrm>
        </p:grpSpPr>
        <p:sp>
          <p:nvSpPr>
            <p:cNvPr id="14" name="Rectangle 17"/>
            <p:cNvSpPr>
              <a:spLocks noChangeArrowheads="1"/>
            </p:cNvSpPr>
            <p:nvPr userDrawn="1"/>
          </p:nvSpPr>
          <p:spPr bwMode="auto">
            <a:xfrm>
              <a:off x="0" y="1968"/>
              <a:ext cx="5760" cy="1968"/>
            </a:xfrm>
            <a:prstGeom prst="rect">
              <a:avLst/>
            </a:prstGeom>
            <a:gradFill rotWithShape="1">
              <a:gsLst>
                <a:gs pos="0">
                  <a:srgbClr val="000099"/>
                </a:gs>
                <a:gs pos="100000">
                  <a:schemeClr val="tx1"/>
                </a:gs>
              </a:gsLst>
              <a:lin ang="5400000" scaled="1"/>
            </a:gradFill>
            <a:ln w="9525">
              <a:noFill/>
              <a:miter lim="800000"/>
              <a:headEnd/>
              <a:tailEnd/>
            </a:ln>
            <a:effectLst/>
          </p:spPr>
          <p:txBody>
            <a:bodyPr wrap="none" anchor="ctr"/>
            <a:lstStyle/>
            <a:p>
              <a:pPr eaLnBrk="0" hangingPunct="0">
                <a:defRPr/>
              </a:pPr>
              <a:endParaRPr lang="en-US">
                <a:cs typeface="+mn-cs"/>
              </a:endParaRPr>
            </a:p>
          </p:txBody>
        </p:sp>
        <p:sp>
          <p:nvSpPr>
            <p:cNvPr id="15" name="Rectangle 18"/>
            <p:cNvSpPr>
              <a:spLocks noChangeArrowheads="1"/>
            </p:cNvSpPr>
            <p:nvPr userDrawn="1"/>
          </p:nvSpPr>
          <p:spPr bwMode="auto">
            <a:xfrm>
              <a:off x="0" y="384"/>
              <a:ext cx="5760" cy="1776"/>
            </a:xfrm>
            <a:prstGeom prst="rect">
              <a:avLst/>
            </a:prstGeom>
            <a:gradFill rotWithShape="1">
              <a:gsLst>
                <a:gs pos="0">
                  <a:schemeClr val="tx1"/>
                </a:gs>
                <a:gs pos="100000">
                  <a:srgbClr val="000099"/>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grpSp>
        <p:nvGrpSpPr>
          <p:cNvPr id="16" name="Group 19"/>
          <p:cNvGrpSpPr>
            <a:grpSpLocks noChangeAspect="1"/>
          </p:cNvGrpSpPr>
          <p:nvPr userDrawn="1"/>
        </p:nvGrpSpPr>
        <p:grpSpPr bwMode="auto">
          <a:xfrm>
            <a:off x="1800227" y="6400800"/>
            <a:ext cx="5514975" cy="228600"/>
            <a:chOff x="1143" y="4128"/>
            <a:chExt cx="3474" cy="144"/>
          </a:xfrm>
        </p:grpSpPr>
        <p:sp>
          <p:nvSpPr>
            <p:cNvPr id="17" name="AutoShape 20"/>
            <p:cNvSpPr>
              <a:spLocks noChangeAspect="1" noChangeArrowheads="1" noTextEdit="1"/>
            </p:cNvSpPr>
            <p:nvPr/>
          </p:nvSpPr>
          <p:spPr bwMode="auto">
            <a:xfrm>
              <a:off x="1143" y="4128"/>
              <a:ext cx="3474" cy="144"/>
            </a:xfrm>
            <a:prstGeom prst="rect">
              <a:avLst/>
            </a:prstGeom>
            <a:noFill/>
            <a:ln w="9525">
              <a:noFill/>
              <a:miter lim="800000"/>
              <a:headEnd/>
              <a:tailEnd/>
            </a:ln>
          </p:spPr>
          <p:txBody>
            <a:bodyPr/>
            <a:lstStyle/>
            <a:p>
              <a:pPr eaLnBrk="0" hangingPunct="0">
                <a:defRPr/>
              </a:pPr>
              <a:endParaRPr lang="en-US">
                <a:cs typeface="+mn-cs"/>
              </a:endParaRPr>
            </a:p>
          </p:txBody>
        </p:sp>
        <p:sp>
          <p:nvSpPr>
            <p:cNvPr id="18" name="Freeform 21"/>
            <p:cNvSpPr>
              <a:spLocks/>
            </p:cNvSpPr>
            <p:nvPr/>
          </p:nvSpPr>
          <p:spPr bwMode="auto">
            <a:xfrm>
              <a:off x="1143" y="4152"/>
              <a:ext cx="126" cy="114"/>
            </a:xfrm>
            <a:custGeom>
              <a:avLst/>
              <a:gdLst/>
              <a:ahLst/>
              <a:cxnLst>
                <a:cxn ang="0">
                  <a:pos x="3" y="11"/>
                </a:cxn>
                <a:cxn ang="0">
                  <a:pos x="3" y="11"/>
                </a:cxn>
                <a:cxn ang="0">
                  <a:pos x="3" y="12"/>
                </a:cxn>
                <a:cxn ang="0">
                  <a:pos x="11" y="15"/>
                </a:cxn>
                <a:cxn ang="0">
                  <a:pos x="16" y="12"/>
                </a:cxn>
                <a:cxn ang="0">
                  <a:pos x="1" y="6"/>
                </a:cxn>
                <a:cxn ang="0">
                  <a:pos x="10" y="0"/>
                </a:cxn>
                <a:cxn ang="0">
                  <a:pos x="19" y="1"/>
                </a:cxn>
                <a:cxn ang="0">
                  <a:pos x="20" y="1"/>
                </a:cxn>
                <a:cxn ang="0">
                  <a:pos x="20" y="1"/>
                </a:cxn>
                <a:cxn ang="0">
                  <a:pos x="18" y="6"/>
                </a:cxn>
                <a:cxn ang="0">
                  <a:pos x="18" y="6"/>
                </a:cxn>
                <a:cxn ang="0">
                  <a:pos x="18" y="5"/>
                </a:cxn>
                <a:cxn ang="0">
                  <a:pos x="10" y="3"/>
                </a:cxn>
                <a:cxn ang="0">
                  <a:pos x="6" y="5"/>
                </a:cxn>
                <a:cxn ang="0">
                  <a:pos x="21" y="12"/>
                </a:cxn>
                <a:cxn ang="0">
                  <a:pos x="11" y="19"/>
                </a:cxn>
                <a:cxn ang="0">
                  <a:pos x="1" y="17"/>
                </a:cxn>
                <a:cxn ang="0">
                  <a:pos x="1" y="18"/>
                </a:cxn>
                <a:cxn ang="0">
                  <a:pos x="0" y="18"/>
                </a:cxn>
                <a:cxn ang="0">
                  <a:pos x="3" y="11"/>
                </a:cxn>
              </a:cxnLst>
              <a:rect l="0" t="0" r="r" b="b"/>
              <a:pathLst>
                <a:path w="21" h="19">
                  <a:moveTo>
                    <a:pt x="3" y="11"/>
                  </a:moveTo>
                  <a:lnTo>
                    <a:pt x="3" y="11"/>
                  </a:lnTo>
                  <a:cubicBezTo>
                    <a:pt x="3" y="12"/>
                    <a:pt x="3" y="12"/>
                    <a:pt x="3" y="12"/>
                  </a:cubicBezTo>
                  <a:cubicBezTo>
                    <a:pt x="3" y="13"/>
                    <a:pt x="7" y="15"/>
                    <a:pt x="11" y="15"/>
                  </a:cubicBezTo>
                  <a:cubicBezTo>
                    <a:pt x="14" y="15"/>
                    <a:pt x="16" y="14"/>
                    <a:pt x="16" y="12"/>
                  </a:cubicBezTo>
                  <a:cubicBezTo>
                    <a:pt x="16" y="10"/>
                    <a:pt x="1" y="13"/>
                    <a:pt x="1" y="6"/>
                  </a:cubicBezTo>
                  <a:cubicBezTo>
                    <a:pt x="1" y="2"/>
                    <a:pt x="4" y="0"/>
                    <a:pt x="10" y="0"/>
                  </a:cubicBezTo>
                  <a:cubicBezTo>
                    <a:pt x="15" y="0"/>
                    <a:pt x="18" y="1"/>
                    <a:pt x="19" y="1"/>
                  </a:cubicBezTo>
                  <a:cubicBezTo>
                    <a:pt x="20" y="1"/>
                    <a:pt x="20" y="1"/>
                    <a:pt x="20" y="1"/>
                  </a:cubicBezTo>
                  <a:lnTo>
                    <a:pt x="20" y="1"/>
                  </a:lnTo>
                  <a:lnTo>
                    <a:pt x="18" y="6"/>
                  </a:lnTo>
                  <a:lnTo>
                    <a:pt x="18" y="6"/>
                  </a:lnTo>
                  <a:lnTo>
                    <a:pt x="18" y="5"/>
                  </a:lnTo>
                  <a:cubicBezTo>
                    <a:pt x="18" y="4"/>
                    <a:pt x="14" y="3"/>
                    <a:pt x="10" y="3"/>
                  </a:cubicBezTo>
                  <a:cubicBezTo>
                    <a:pt x="7" y="3"/>
                    <a:pt x="6" y="4"/>
                    <a:pt x="6" y="5"/>
                  </a:cubicBezTo>
                  <a:cubicBezTo>
                    <a:pt x="6" y="8"/>
                    <a:pt x="21" y="4"/>
                    <a:pt x="21" y="12"/>
                  </a:cubicBezTo>
                  <a:cubicBezTo>
                    <a:pt x="21" y="16"/>
                    <a:pt x="18" y="19"/>
                    <a:pt x="11" y="19"/>
                  </a:cubicBezTo>
                  <a:cubicBezTo>
                    <a:pt x="5" y="19"/>
                    <a:pt x="2" y="17"/>
                    <a:pt x="1" y="17"/>
                  </a:cubicBezTo>
                  <a:cubicBezTo>
                    <a:pt x="1" y="17"/>
                    <a:pt x="1" y="18"/>
                    <a:pt x="1" y="18"/>
                  </a:cubicBezTo>
                  <a:lnTo>
                    <a:pt x="0" y="18"/>
                  </a:lnTo>
                  <a:lnTo>
                    <a:pt x="3" y="11"/>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19" name="Freeform 22"/>
            <p:cNvSpPr>
              <a:spLocks noEditPoints="1"/>
            </p:cNvSpPr>
            <p:nvPr/>
          </p:nvSpPr>
          <p:spPr bwMode="auto">
            <a:xfrm>
              <a:off x="1299" y="4152"/>
              <a:ext cx="138" cy="114"/>
            </a:xfrm>
            <a:custGeom>
              <a:avLst/>
              <a:gdLst/>
              <a:ahLst/>
              <a:cxnLst>
                <a:cxn ang="0">
                  <a:pos x="11" y="3"/>
                </a:cxn>
                <a:cxn ang="0">
                  <a:pos x="14" y="12"/>
                </a:cxn>
                <a:cxn ang="0">
                  <a:pos x="7" y="12"/>
                </a:cxn>
                <a:cxn ang="0">
                  <a:pos x="11" y="3"/>
                </a:cxn>
                <a:cxn ang="0">
                  <a:pos x="15" y="15"/>
                </a:cxn>
                <a:cxn ang="0">
                  <a:pos x="16" y="18"/>
                </a:cxn>
                <a:cxn ang="0">
                  <a:pos x="16" y="18"/>
                </a:cxn>
                <a:cxn ang="0">
                  <a:pos x="16" y="19"/>
                </a:cxn>
                <a:cxn ang="0">
                  <a:pos x="23" y="19"/>
                </a:cxn>
                <a:cxn ang="0">
                  <a:pos x="23" y="18"/>
                </a:cxn>
                <a:cxn ang="0">
                  <a:pos x="22" y="17"/>
                </a:cxn>
                <a:cxn ang="0">
                  <a:pos x="15" y="1"/>
                </a:cxn>
                <a:cxn ang="0">
                  <a:pos x="16" y="0"/>
                </a:cxn>
                <a:cxn ang="0">
                  <a:pos x="16" y="0"/>
                </a:cxn>
                <a:cxn ang="0">
                  <a:pos x="6" y="0"/>
                </a:cxn>
                <a:cxn ang="0">
                  <a:pos x="6" y="0"/>
                </a:cxn>
                <a:cxn ang="0">
                  <a:pos x="7" y="1"/>
                </a:cxn>
                <a:cxn ang="0">
                  <a:pos x="1" y="17"/>
                </a:cxn>
                <a:cxn ang="0">
                  <a:pos x="0" y="18"/>
                </a:cxn>
                <a:cxn ang="0">
                  <a:pos x="0" y="19"/>
                </a:cxn>
                <a:cxn ang="0">
                  <a:pos x="6" y="19"/>
                </a:cxn>
                <a:cxn ang="0">
                  <a:pos x="6" y="18"/>
                </a:cxn>
                <a:cxn ang="0">
                  <a:pos x="5" y="18"/>
                </a:cxn>
                <a:cxn ang="0">
                  <a:pos x="7" y="15"/>
                </a:cxn>
                <a:cxn ang="0">
                  <a:pos x="15" y="15"/>
                </a:cxn>
              </a:cxnLst>
              <a:rect l="0" t="0" r="r" b="b"/>
              <a:pathLst>
                <a:path w="23" h="19">
                  <a:moveTo>
                    <a:pt x="11" y="3"/>
                  </a:moveTo>
                  <a:lnTo>
                    <a:pt x="14" y="12"/>
                  </a:lnTo>
                  <a:lnTo>
                    <a:pt x="7" y="12"/>
                  </a:lnTo>
                  <a:lnTo>
                    <a:pt x="11" y="3"/>
                  </a:lnTo>
                  <a:close/>
                  <a:moveTo>
                    <a:pt x="15" y="15"/>
                  </a:moveTo>
                  <a:cubicBezTo>
                    <a:pt x="15" y="15"/>
                    <a:pt x="16" y="18"/>
                    <a:pt x="16" y="18"/>
                  </a:cubicBezTo>
                  <a:cubicBezTo>
                    <a:pt x="16" y="18"/>
                    <a:pt x="16" y="18"/>
                    <a:pt x="16" y="18"/>
                  </a:cubicBezTo>
                  <a:lnTo>
                    <a:pt x="16" y="19"/>
                  </a:lnTo>
                  <a:lnTo>
                    <a:pt x="23" y="19"/>
                  </a:lnTo>
                  <a:lnTo>
                    <a:pt x="23" y="18"/>
                  </a:lnTo>
                  <a:cubicBezTo>
                    <a:pt x="22" y="18"/>
                    <a:pt x="22" y="18"/>
                    <a:pt x="22" y="17"/>
                  </a:cubicBezTo>
                  <a:cubicBezTo>
                    <a:pt x="19" y="12"/>
                    <a:pt x="15" y="1"/>
                    <a:pt x="15" y="1"/>
                  </a:cubicBezTo>
                  <a:cubicBezTo>
                    <a:pt x="15" y="0"/>
                    <a:pt x="15" y="0"/>
                    <a:pt x="16" y="0"/>
                  </a:cubicBezTo>
                  <a:lnTo>
                    <a:pt x="16" y="0"/>
                  </a:lnTo>
                  <a:lnTo>
                    <a:pt x="6" y="0"/>
                  </a:lnTo>
                  <a:lnTo>
                    <a:pt x="6" y="0"/>
                  </a:lnTo>
                  <a:cubicBezTo>
                    <a:pt x="7" y="0"/>
                    <a:pt x="7" y="0"/>
                    <a:pt x="7" y="1"/>
                  </a:cubicBezTo>
                  <a:cubicBezTo>
                    <a:pt x="7" y="1"/>
                    <a:pt x="1" y="17"/>
                    <a:pt x="1" y="17"/>
                  </a:cubicBezTo>
                  <a:cubicBezTo>
                    <a:pt x="0" y="18"/>
                    <a:pt x="0" y="18"/>
                    <a:pt x="0" y="18"/>
                  </a:cubicBezTo>
                  <a:lnTo>
                    <a:pt x="0" y="19"/>
                  </a:lnTo>
                  <a:lnTo>
                    <a:pt x="6" y="19"/>
                  </a:lnTo>
                  <a:lnTo>
                    <a:pt x="6" y="18"/>
                  </a:lnTo>
                  <a:cubicBezTo>
                    <a:pt x="6" y="18"/>
                    <a:pt x="5" y="18"/>
                    <a:pt x="5" y="18"/>
                  </a:cubicBezTo>
                  <a:cubicBezTo>
                    <a:pt x="5" y="18"/>
                    <a:pt x="6" y="17"/>
                    <a:pt x="7" y="15"/>
                  </a:cubicBezTo>
                  <a:lnTo>
                    <a:pt x="15" y="15"/>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0" name="Freeform 23"/>
            <p:cNvSpPr>
              <a:spLocks/>
            </p:cNvSpPr>
            <p:nvPr/>
          </p:nvSpPr>
          <p:spPr bwMode="auto">
            <a:xfrm>
              <a:off x="1473" y="4146"/>
              <a:ext cx="114" cy="120"/>
            </a:xfrm>
            <a:custGeom>
              <a:avLst/>
              <a:gdLst/>
              <a:ahLst/>
              <a:cxnLst>
                <a:cxn ang="0">
                  <a:pos x="19" y="6"/>
                </a:cxn>
                <a:cxn ang="0">
                  <a:pos x="19" y="6"/>
                </a:cxn>
                <a:cxn ang="0">
                  <a:pos x="18" y="5"/>
                </a:cxn>
                <a:cxn ang="0">
                  <a:pos x="6" y="5"/>
                </a:cxn>
                <a:cxn ang="0">
                  <a:pos x="6" y="8"/>
                </a:cxn>
                <a:cxn ang="0">
                  <a:pos x="14" y="8"/>
                </a:cxn>
                <a:cxn ang="0">
                  <a:pos x="15" y="8"/>
                </a:cxn>
                <a:cxn ang="0">
                  <a:pos x="15" y="8"/>
                </a:cxn>
                <a:cxn ang="0">
                  <a:pos x="15" y="14"/>
                </a:cxn>
                <a:cxn ang="0">
                  <a:pos x="15" y="14"/>
                </a:cxn>
                <a:cxn ang="0">
                  <a:pos x="14" y="13"/>
                </a:cxn>
                <a:cxn ang="0">
                  <a:pos x="6" y="13"/>
                </a:cxn>
                <a:cxn ang="0">
                  <a:pos x="6" y="19"/>
                </a:cxn>
                <a:cxn ang="0">
                  <a:pos x="7" y="19"/>
                </a:cxn>
                <a:cxn ang="0">
                  <a:pos x="7"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Lst>
              <a:rect l="0" t="0" r="r" b="b"/>
              <a:pathLst>
                <a:path w="19" h="20">
                  <a:moveTo>
                    <a:pt x="19" y="6"/>
                  </a:moveTo>
                  <a:lnTo>
                    <a:pt x="19" y="6"/>
                  </a:lnTo>
                  <a:cubicBezTo>
                    <a:pt x="19" y="5"/>
                    <a:pt x="18" y="5"/>
                    <a:pt x="18" y="5"/>
                  </a:cubicBezTo>
                  <a:lnTo>
                    <a:pt x="6" y="5"/>
                  </a:lnTo>
                  <a:lnTo>
                    <a:pt x="6" y="8"/>
                  </a:lnTo>
                  <a:lnTo>
                    <a:pt x="14" y="8"/>
                  </a:lnTo>
                  <a:cubicBezTo>
                    <a:pt x="15" y="8"/>
                    <a:pt x="15" y="8"/>
                    <a:pt x="15" y="8"/>
                  </a:cubicBezTo>
                  <a:lnTo>
                    <a:pt x="15" y="8"/>
                  </a:lnTo>
                  <a:lnTo>
                    <a:pt x="15" y="14"/>
                  </a:lnTo>
                  <a:lnTo>
                    <a:pt x="15" y="14"/>
                  </a:lnTo>
                  <a:cubicBezTo>
                    <a:pt x="15" y="13"/>
                    <a:pt x="15" y="13"/>
                    <a:pt x="14" y="13"/>
                  </a:cubicBezTo>
                  <a:lnTo>
                    <a:pt x="6" y="13"/>
                  </a:lnTo>
                  <a:lnTo>
                    <a:pt x="6" y="19"/>
                  </a:lnTo>
                  <a:cubicBezTo>
                    <a:pt x="6" y="19"/>
                    <a:pt x="6" y="19"/>
                    <a:pt x="7" y="19"/>
                  </a:cubicBezTo>
                  <a:lnTo>
                    <a:pt x="7" y="20"/>
                  </a:lnTo>
                  <a:lnTo>
                    <a:pt x="0" y="20"/>
                  </a:lnTo>
                  <a:lnTo>
                    <a:pt x="0" y="19"/>
                  </a:lnTo>
                  <a:cubicBezTo>
                    <a:pt x="1" y="19"/>
                    <a:pt x="1" y="19"/>
                    <a:pt x="1" y="19"/>
                  </a:cubicBezTo>
                  <a:lnTo>
                    <a:pt x="1" y="2"/>
                  </a:lnTo>
                  <a:cubicBezTo>
                    <a:pt x="1" y="2"/>
                    <a:pt x="1" y="1"/>
                    <a:pt x="0" y="1"/>
                  </a:cubicBezTo>
                  <a:lnTo>
                    <a:pt x="0" y="1"/>
                  </a:lnTo>
                  <a:lnTo>
                    <a:pt x="18" y="1"/>
                  </a:lnTo>
                  <a:cubicBezTo>
                    <a:pt x="18" y="1"/>
                    <a:pt x="19" y="1"/>
                    <a:pt x="19" y="0"/>
                  </a:cubicBezTo>
                  <a:lnTo>
                    <a:pt x="19" y="0"/>
                  </a:lnTo>
                  <a:lnTo>
                    <a:pt x="19" y="6"/>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1" name="Freeform 24"/>
            <p:cNvSpPr>
              <a:spLocks/>
            </p:cNvSpPr>
            <p:nvPr/>
          </p:nvSpPr>
          <p:spPr bwMode="auto">
            <a:xfrm>
              <a:off x="1623" y="4146"/>
              <a:ext cx="114" cy="126"/>
            </a:xfrm>
            <a:custGeom>
              <a:avLst/>
              <a:gdLst/>
              <a:ahLst/>
              <a:cxnLst>
                <a:cxn ang="0">
                  <a:pos x="15" y="13"/>
                </a:cxn>
                <a:cxn ang="0">
                  <a:pos x="14"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4" y="7"/>
                </a:cxn>
                <a:cxn ang="0">
                  <a:pos x="15" y="7"/>
                </a:cxn>
                <a:cxn ang="0">
                  <a:pos x="15" y="13"/>
                </a:cxn>
              </a:cxnLst>
              <a:rect l="0" t="0" r="r" b="b"/>
              <a:pathLst>
                <a:path w="19" h="21">
                  <a:moveTo>
                    <a:pt x="15" y="13"/>
                  </a:moveTo>
                  <a:lnTo>
                    <a:pt x="14"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4"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2" name="Freeform 25"/>
            <p:cNvSpPr>
              <a:spLocks noEditPoints="1"/>
            </p:cNvSpPr>
            <p:nvPr/>
          </p:nvSpPr>
          <p:spPr bwMode="auto">
            <a:xfrm>
              <a:off x="1779" y="4152"/>
              <a:ext cx="126" cy="114"/>
            </a:xfrm>
            <a:custGeom>
              <a:avLst/>
              <a:gdLst/>
              <a:ahLst/>
              <a:cxnLst>
                <a:cxn ang="0">
                  <a:pos x="6" y="4"/>
                </a:cxn>
                <a:cxn ang="0">
                  <a:pos x="12" y="4"/>
                </a:cxn>
                <a:cxn ang="0">
                  <a:pos x="15" y="6"/>
                </a:cxn>
                <a:cxn ang="0">
                  <a:pos x="12" y="8"/>
                </a:cxn>
                <a:cxn ang="0">
                  <a:pos x="6" y="8"/>
                </a:cxn>
                <a:cxn ang="0">
                  <a:pos x="6" y="4"/>
                </a:cxn>
                <a:cxn ang="0">
                  <a:pos x="6" y="12"/>
                </a:cxn>
                <a:cxn ang="0">
                  <a:pos x="10" y="12"/>
                </a:cxn>
                <a:cxn ang="0">
                  <a:pos x="14" y="18"/>
                </a:cxn>
                <a:cxn ang="0">
                  <a:pos x="13" y="18"/>
                </a:cxn>
                <a:cxn ang="0">
                  <a:pos x="13" y="19"/>
                </a:cxn>
                <a:cxn ang="0">
                  <a:pos x="21" y="19"/>
                </a:cxn>
                <a:cxn ang="0">
                  <a:pos x="21" y="18"/>
                </a:cxn>
                <a:cxn ang="0">
                  <a:pos x="20" y="18"/>
                </a:cxn>
                <a:cxn ang="0">
                  <a:pos x="15" y="12"/>
                </a:cxn>
                <a:cxn ang="0">
                  <a:pos x="21"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1" h="19">
                  <a:moveTo>
                    <a:pt x="6" y="4"/>
                  </a:moveTo>
                  <a:lnTo>
                    <a:pt x="12" y="4"/>
                  </a:lnTo>
                  <a:cubicBezTo>
                    <a:pt x="14" y="4"/>
                    <a:pt x="15" y="5"/>
                    <a:pt x="15" y="6"/>
                  </a:cubicBezTo>
                  <a:cubicBezTo>
                    <a:pt x="15" y="7"/>
                    <a:pt x="14" y="8"/>
                    <a:pt x="12" y="8"/>
                  </a:cubicBezTo>
                  <a:lnTo>
                    <a:pt x="6" y="8"/>
                  </a:lnTo>
                  <a:lnTo>
                    <a:pt x="6" y="4"/>
                  </a:lnTo>
                  <a:close/>
                  <a:moveTo>
                    <a:pt x="6" y="12"/>
                  </a:moveTo>
                  <a:lnTo>
                    <a:pt x="10" y="12"/>
                  </a:lnTo>
                  <a:cubicBezTo>
                    <a:pt x="10" y="12"/>
                    <a:pt x="14" y="17"/>
                    <a:pt x="14" y="18"/>
                  </a:cubicBezTo>
                  <a:cubicBezTo>
                    <a:pt x="14" y="18"/>
                    <a:pt x="14" y="18"/>
                    <a:pt x="13" y="18"/>
                  </a:cubicBezTo>
                  <a:lnTo>
                    <a:pt x="13" y="19"/>
                  </a:lnTo>
                  <a:lnTo>
                    <a:pt x="21" y="19"/>
                  </a:lnTo>
                  <a:lnTo>
                    <a:pt x="21" y="18"/>
                  </a:lnTo>
                  <a:cubicBezTo>
                    <a:pt x="20" y="18"/>
                    <a:pt x="20" y="18"/>
                    <a:pt x="20" y="18"/>
                  </a:cubicBezTo>
                  <a:lnTo>
                    <a:pt x="15" y="12"/>
                  </a:lnTo>
                  <a:cubicBezTo>
                    <a:pt x="18" y="11"/>
                    <a:pt x="21" y="9"/>
                    <a:pt x="21" y="6"/>
                  </a:cubicBezTo>
                  <a:cubicBezTo>
                    <a:pt x="21" y="2"/>
                    <a:pt x="18"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3" name="Oval 26"/>
            <p:cNvSpPr>
              <a:spLocks noChangeArrowheads="1"/>
            </p:cNvSpPr>
            <p:nvPr/>
          </p:nvSpPr>
          <p:spPr bwMode="auto">
            <a:xfrm>
              <a:off x="1971" y="4182"/>
              <a:ext cx="54" cy="54"/>
            </a:xfrm>
            <a:prstGeom prst="ellipse">
              <a:avLst/>
            </a:prstGeom>
            <a:solidFill>
              <a:srgbClr val="1F3D88"/>
            </a:solidFill>
            <a:ln w="9525">
              <a:noFill/>
              <a:round/>
              <a:headEnd/>
              <a:tailEnd/>
            </a:ln>
          </p:spPr>
          <p:txBody>
            <a:bodyPr/>
            <a:lstStyle/>
            <a:p>
              <a:pPr eaLnBrk="0" hangingPunct="0">
                <a:defRPr/>
              </a:pPr>
              <a:endParaRPr lang="en-US">
                <a:cs typeface="+mn-cs"/>
              </a:endParaRPr>
            </a:p>
          </p:txBody>
        </p:sp>
        <p:sp>
          <p:nvSpPr>
            <p:cNvPr id="24" name="Oval 27"/>
            <p:cNvSpPr>
              <a:spLocks noChangeArrowheads="1"/>
            </p:cNvSpPr>
            <p:nvPr/>
          </p:nvSpPr>
          <p:spPr bwMode="auto">
            <a:xfrm>
              <a:off x="3483" y="4182"/>
              <a:ext cx="54" cy="54"/>
            </a:xfrm>
            <a:prstGeom prst="ellipse">
              <a:avLst/>
            </a:prstGeom>
            <a:solidFill>
              <a:srgbClr val="1F3D88"/>
            </a:solidFill>
            <a:ln w="9525">
              <a:noFill/>
              <a:round/>
              <a:headEnd/>
              <a:tailEnd/>
            </a:ln>
          </p:spPr>
          <p:txBody>
            <a:bodyPr/>
            <a:lstStyle/>
            <a:p>
              <a:pPr eaLnBrk="0" hangingPunct="0">
                <a:defRPr/>
              </a:pPr>
              <a:endParaRPr lang="en-US">
                <a:cs typeface="+mn-cs"/>
              </a:endParaRPr>
            </a:p>
          </p:txBody>
        </p:sp>
        <p:sp>
          <p:nvSpPr>
            <p:cNvPr id="25" name="Freeform 28"/>
            <p:cNvSpPr>
              <a:spLocks/>
            </p:cNvSpPr>
            <p:nvPr/>
          </p:nvSpPr>
          <p:spPr bwMode="auto">
            <a:xfrm>
              <a:off x="2097" y="4152"/>
              <a:ext cx="132" cy="114"/>
            </a:xfrm>
            <a:custGeom>
              <a:avLst/>
              <a:gdLst/>
              <a:ahLst/>
              <a:cxnLst>
                <a:cxn ang="0">
                  <a:pos x="21" y="18"/>
                </a:cxn>
                <a:cxn ang="0">
                  <a:pos x="22" y="18"/>
                </a:cxn>
                <a:cxn ang="0">
                  <a:pos x="22" y="19"/>
                </a:cxn>
                <a:cxn ang="0">
                  <a:pos x="14" y="19"/>
                </a:cxn>
                <a:cxn ang="0">
                  <a:pos x="14" y="18"/>
                </a:cxn>
                <a:cxn ang="0">
                  <a:pos x="15" y="18"/>
                </a:cxn>
                <a:cxn ang="0">
                  <a:pos x="15" y="11"/>
                </a:cxn>
                <a:cxn ang="0">
                  <a:pos x="6" y="11"/>
                </a:cxn>
                <a:cxn ang="0">
                  <a:pos x="6" y="18"/>
                </a:cxn>
                <a:cxn ang="0">
                  <a:pos x="7" y="18"/>
                </a:cxn>
                <a:cxn ang="0">
                  <a:pos x="7" y="19"/>
                </a:cxn>
                <a:cxn ang="0">
                  <a:pos x="0" y="19"/>
                </a:cxn>
                <a:cxn ang="0">
                  <a:pos x="0" y="18"/>
                </a:cxn>
                <a:cxn ang="0">
                  <a:pos x="1" y="18"/>
                </a:cxn>
                <a:cxn ang="0">
                  <a:pos x="1" y="1"/>
                </a:cxn>
                <a:cxn ang="0">
                  <a:pos x="0" y="0"/>
                </a:cxn>
                <a:cxn ang="0">
                  <a:pos x="0" y="0"/>
                </a:cxn>
                <a:cxn ang="0">
                  <a:pos x="7" y="0"/>
                </a:cxn>
                <a:cxn ang="0">
                  <a:pos x="7" y="0"/>
                </a:cxn>
                <a:cxn ang="0">
                  <a:pos x="6" y="1"/>
                </a:cxn>
                <a:cxn ang="0">
                  <a:pos x="6" y="7"/>
                </a:cxn>
                <a:cxn ang="0">
                  <a:pos x="15" y="7"/>
                </a:cxn>
                <a:cxn ang="0">
                  <a:pos x="15" y="1"/>
                </a:cxn>
                <a:cxn ang="0">
                  <a:pos x="14" y="0"/>
                </a:cxn>
                <a:cxn ang="0">
                  <a:pos x="14" y="0"/>
                </a:cxn>
                <a:cxn ang="0">
                  <a:pos x="22" y="0"/>
                </a:cxn>
                <a:cxn ang="0">
                  <a:pos x="22" y="0"/>
                </a:cxn>
                <a:cxn ang="0">
                  <a:pos x="21" y="1"/>
                </a:cxn>
                <a:cxn ang="0">
                  <a:pos x="21" y="18"/>
                </a:cxn>
              </a:cxnLst>
              <a:rect l="0" t="0" r="r" b="b"/>
              <a:pathLst>
                <a:path w="22" h="19">
                  <a:moveTo>
                    <a:pt x="21" y="18"/>
                  </a:moveTo>
                  <a:cubicBezTo>
                    <a:pt x="21" y="18"/>
                    <a:pt x="21" y="18"/>
                    <a:pt x="22" y="18"/>
                  </a:cubicBezTo>
                  <a:lnTo>
                    <a:pt x="22" y="19"/>
                  </a:lnTo>
                  <a:lnTo>
                    <a:pt x="14" y="19"/>
                  </a:lnTo>
                  <a:lnTo>
                    <a:pt x="14" y="18"/>
                  </a:lnTo>
                  <a:cubicBezTo>
                    <a:pt x="15" y="18"/>
                    <a:pt x="15" y="18"/>
                    <a:pt x="15" y="18"/>
                  </a:cubicBezTo>
                  <a:lnTo>
                    <a:pt x="15" y="11"/>
                  </a:lnTo>
                  <a:lnTo>
                    <a:pt x="6" y="11"/>
                  </a:lnTo>
                  <a:lnTo>
                    <a:pt x="6" y="18"/>
                  </a:lnTo>
                  <a:cubicBezTo>
                    <a:pt x="6" y="18"/>
                    <a:pt x="6" y="18"/>
                    <a:pt x="7" y="18"/>
                  </a:cubicBezTo>
                  <a:lnTo>
                    <a:pt x="7" y="19"/>
                  </a:lnTo>
                  <a:lnTo>
                    <a:pt x="0" y="19"/>
                  </a:lnTo>
                  <a:lnTo>
                    <a:pt x="0" y="18"/>
                  </a:lnTo>
                  <a:cubicBezTo>
                    <a:pt x="1" y="18"/>
                    <a:pt x="1" y="18"/>
                    <a:pt x="1" y="18"/>
                  </a:cubicBezTo>
                  <a:lnTo>
                    <a:pt x="1" y="1"/>
                  </a:lnTo>
                  <a:cubicBezTo>
                    <a:pt x="1" y="1"/>
                    <a:pt x="1" y="0"/>
                    <a:pt x="0" y="0"/>
                  </a:cubicBezTo>
                  <a:lnTo>
                    <a:pt x="0" y="0"/>
                  </a:lnTo>
                  <a:lnTo>
                    <a:pt x="7" y="0"/>
                  </a:lnTo>
                  <a:lnTo>
                    <a:pt x="7" y="0"/>
                  </a:lnTo>
                  <a:cubicBezTo>
                    <a:pt x="6" y="0"/>
                    <a:pt x="6" y="1"/>
                    <a:pt x="6" y="1"/>
                  </a:cubicBezTo>
                  <a:lnTo>
                    <a:pt x="6" y="7"/>
                  </a:lnTo>
                  <a:lnTo>
                    <a:pt x="15" y="7"/>
                  </a:lnTo>
                  <a:lnTo>
                    <a:pt x="15" y="1"/>
                  </a:lnTo>
                  <a:cubicBezTo>
                    <a:pt x="15" y="1"/>
                    <a:pt x="15" y="0"/>
                    <a:pt x="14" y="0"/>
                  </a:cubicBezTo>
                  <a:lnTo>
                    <a:pt x="14" y="0"/>
                  </a:lnTo>
                  <a:lnTo>
                    <a:pt x="22" y="0"/>
                  </a:lnTo>
                  <a:lnTo>
                    <a:pt x="22" y="0"/>
                  </a:lnTo>
                  <a:cubicBezTo>
                    <a:pt x="21" y="0"/>
                    <a:pt x="21" y="1"/>
                    <a:pt x="21" y="1"/>
                  </a:cubicBezTo>
                  <a:lnTo>
                    <a:pt x="21" y="18"/>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6" name="Freeform 29"/>
            <p:cNvSpPr>
              <a:spLocks/>
            </p:cNvSpPr>
            <p:nvPr/>
          </p:nvSpPr>
          <p:spPr bwMode="auto">
            <a:xfrm>
              <a:off x="2271" y="4146"/>
              <a:ext cx="114" cy="126"/>
            </a:xfrm>
            <a:custGeom>
              <a:avLst/>
              <a:gdLst/>
              <a:ahLst/>
              <a:cxnLst>
                <a:cxn ang="0">
                  <a:pos x="15" y="13"/>
                </a:cxn>
                <a:cxn ang="0">
                  <a:pos x="14"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4" y="7"/>
                </a:cxn>
                <a:cxn ang="0">
                  <a:pos x="15" y="7"/>
                </a:cxn>
                <a:cxn ang="0">
                  <a:pos x="15" y="13"/>
                </a:cxn>
              </a:cxnLst>
              <a:rect l="0" t="0" r="r" b="b"/>
              <a:pathLst>
                <a:path w="19" h="21">
                  <a:moveTo>
                    <a:pt x="15" y="13"/>
                  </a:moveTo>
                  <a:lnTo>
                    <a:pt x="14"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4"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7" name="Freeform 30"/>
            <p:cNvSpPr>
              <a:spLocks noEditPoints="1"/>
            </p:cNvSpPr>
            <p:nvPr/>
          </p:nvSpPr>
          <p:spPr bwMode="auto">
            <a:xfrm>
              <a:off x="2421" y="4152"/>
              <a:ext cx="132" cy="114"/>
            </a:xfrm>
            <a:custGeom>
              <a:avLst/>
              <a:gdLst/>
              <a:ahLst/>
              <a:cxnLst>
                <a:cxn ang="0">
                  <a:pos x="10" y="3"/>
                </a:cxn>
                <a:cxn ang="0">
                  <a:pos x="14" y="12"/>
                </a:cxn>
                <a:cxn ang="0">
                  <a:pos x="7" y="12"/>
                </a:cxn>
                <a:cxn ang="0">
                  <a:pos x="10" y="3"/>
                </a:cxn>
                <a:cxn ang="0">
                  <a:pos x="15" y="15"/>
                </a:cxn>
                <a:cxn ang="0">
                  <a:pos x="16" y="18"/>
                </a:cxn>
                <a:cxn ang="0">
                  <a:pos x="15" y="18"/>
                </a:cxn>
                <a:cxn ang="0">
                  <a:pos x="15" y="19"/>
                </a:cxn>
                <a:cxn ang="0">
                  <a:pos x="22" y="19"/>
                </a:cxn>
                <a:cxn ang="0">
                  <a:pos x="22" y="18"/>
                </a:cxn>
                <a:cxn ang="0">
                  <a:pos x="21" y="17"/>
                </a:cxn>
                <a:cxn ang="0">
                  <a:pos x="15" y="1"/>
                </a:cxn>
                <a:cxn ang="0">
                  <a:pos x="15" y="0"/>
                </a:cxn>
                <a:cxn ang="0">
                  <a:pos x="15" y="0"/>
                </a:cxn>
                <a:cxn ang="0">
                  <a:pos x="6" y="0"/>
                </a:cxn>
                <a:cxn ang="0">
                  <a:pos x="6" y="0"/>
                </a:cxn>
                <a:cxn ang="0">
                  <a:pos x="7" y="1"/>
                </a:cxn>
                <a:cxn ang="0">
                  <a:pos x="1" y="17"/>
                </a:cxn>
                <a:cxn ang="0">
                  <a:pos x="0" y="18"/>
                </a:cxn>
                <a:cxn ang="0">
                  <a:pos x="0" y="19"/>
                </a:cxn>
                <a:cxn ang="0">
                  <a:pos x="6" y="19"/>
                </a:cxn>
                <a:cxn ang="0">
                  <a:pos x="6" y="18"/>
                </a:cxn>
                <a:cxn ang="0">
                  <a:pos x="5" y="18"/>
                </a:cxn>
                <a:cxn ang="0">
                  <a:pos x="6" y="15"/>
                </a:cxn>
                <a:cxn ang="0">
                  <a:pos x="15" y="15"/>
                </a:cxn>
              </a:cxnLst>
              <a:rect l="0" t="0" r="r" b="b"/>
              <a:pathLst>
                <a:path w="22" h="19">
                  <a:moveTo>
                    <a:pt x="10" y="3"/>
                  </a:moveTo>
                  <a:lnTo>
                    <a:pt x="14" y="12"/>
                  </a:lnTo>
                  <a:lnTo>
                    <a:pt x="7" y="12"/>
                  </a:lnTo>
                  <a:lnTo>
                    <a:pt x="10" y="3"/>
                  </a:lnTo>
                  <a:close/>
                  <a:moveTo>
                    <a:pt x="15" y="15"/>
                  </a:moveTo>
                  <a:cubicBezTo>
                    <a:pt x="15" y="15"/>
                    <a:pt x="16" y="18"/>
                    <a:pt x="16" y="18"/>
                  </a:cubicBezTo>
                  <a:cubicBezTo>
                    <a:pt x="16" y="18"/>
                    <a:pt x="16" y="18"/>
                    <a:pt x="15" y="18"/>
                  </a:cubicBezTo>
                  <a:lnTo>
                    <a:pt x="15" y="19"/>
                  </a:lnTo>
                  <a:lnTo>
                    <a:pt x="22" y="19"/>
                  </a:lnTo>
                  <a:lnTo>
                    <a:pt x="22" y="18"/>
                  </a:lnTo>
                  <a:cubicBezTo>
                    <a:pt x="22" y="18"/>
                    <a:pt x="22" y="18"/>
                    <a:pt x="21" y="17"/>
                  </a:cubicBezTo>
                  <a:cubicBezTo>
                    <a:pt x="19" y="12"/>
                    <a:pt x="15" y="1"/>
                    <a:pt x="15" y="1"/>
                  </a:cubicBezTo>
                  <a:cubicBezTo>
                    <a:pt x="15" y="0"/>
                    <a:pt x="15" y="0"/>
                    <a:pt x="15" y="0"/>
                  </a:cubicBezTo>
                  <a:lnTo>
                    <a:pt x="15" y="0"/>
                  </a:lnTo>
                  <a:lnTo>
                    <a:pt x="6" y="0"/>
                  </a:lnTo>
                  <a:lnTo>
                    <a:pt x="6" y="0"/>
                  </a:lnTo>
                  <a:cubicBezTo>
                    <a:pt x="6" y="0"/>
                    <a:pt x="7" y="0"/>
                    <a:pt x="7" y="1"/>
                  </a:cubicBezTo>
                  <a:cubicBezTo>
                    <a:pt x="7" y="1"/>
                    <a:pt x="1" y="17"/>
                    <a:pt x="1" y="17"/>
                  </a:cubicBezTo>
                  <a:cubicBezTo>
                    <a:pt x="0" y="18"/>
                    <a:pt x="0" y="18"/>
                    <a:pt x="0" y="18"/>
                  </a:cubicBezTo>
                  <a:lnTo>
                    <a:pt x="0" y="19"/>
                  </a:lnTo>
                  <a:lnTo>
                    <a:pt x="6" y="19"/>
                  </a:lnTo>
                  <a:lnTo>
                    <a:pt x="6" y="18"/>
                  </a:lnTo>
                  <a:cubicBezTo>
                    <a:pt x="5" y="18"/>
                    <a:pt x="5" y="18"/>
                    <a:pt x="5" y="18"/>
                  </a:cubicBezTo>
                  <a:cubicBezTo>
                    <a:pt x="5" y="18"/>
                    <a:pt x="5" y="17"/>
                    <a:pt x="6" y="15"/>
                  </a:cubicBezTo>
                  <a:lnTo>
                    <a:pt x="15" y="15"/>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8" name="Freeform 31"/>
            <p:cNvSpPr>
              <a:spLocks/>
            </p:cNvSpPr>
            <p:nvPr/>
          </p:nvSpPr>
          <p:spPr bwMode="auto">
            <a:xfrm>
              <a:off x="2595" y="4152"/>
              <a:ext cx="114" cy="120"/>
            </a:xfrm>
            <a:custGeom>
              <a:avLst/>
              <a:gdLst/>
              <a:ahLst/>
              <a:cxnLst>
                <a:cxn ang="0">
                  <a:pos x="6" y="14"/>
                </a:cxn>
                <a:cxn ang="0">
                  <a:pos x="18" y="14"/>
                </a:cxn>
                <a:cxn ang="0">
                  <a:pos x="19" y="13"/>
                </a:cxn>
                <a:cxn ang="0">
                  <a:pos x="19" y="13"/>
                </a:cxn>
                <a:cxn ang="0">
                  <a:pos x="19" y="20"/>
                </a:cxn>
                <a:cxn ang="0">
                  <a:pos x="19" y="20"/>
                </a:cxn>
                <a:cxn ang="0">
                  <a:pos x="18" y="19"/>
                </a:cxn>
                <a:cxn ang="0">
                  <a:pos x="0" y="19"/>
                </a:cxn>
                <a:cxn ang="0">
                  <a:pos x="0" y="18"/>
                </a:cxn>
                <a:cxn ang="0">
                  <a:pos x="1" y="18"/>
                </a:cxn>
                <a:cxn ang="0">
                  <a:pos x="1" y="1"/>
                </a:cxn>
                <a:cxn ang="0">
                  <a:pos x="0" y="0"/>
                </a:cxn>
                <a:cxn ang="0">
                  <a:pos x="0" y="0"/>
                </a:cxn>
                <a:cxn ang="0">
                  <a:pos x="7" y="0"/>
                </a:cxn>
                <a:cxn ang="0">
                  <a:pos x="7" y="0"/>
                </a:cxn>
                <a:cxn ang="0">
                  <a:pos x="6" y="1"/>
                </a:cxn>
                <a:cxn ang="0">
                  <a:pos x="6" y="14"/>
                </a:cxn>
              </a:cxnLst>
              <a:rect l="0" t="0" r="r" b="b"/>
              <a:pathLst>
                <a:path w="19" h="20">
                  <a:moveTo>
                    <a:pt x="6" y="14"/>
                  </a:moveTo>
                  <a:lnTo>
                    <a:pt x="18" y="14"/>
                  </a:lnTo>
                  <a:cubicBezTo>
                    <a:pt x="19" y="14"/>
                    <a:pt x="19" y="14"/>
                    <a:pt x="19" y="13"/>
                  </a:cubicBezTo>
                  <a:lnTo>
                    <a:pt x="19" y="13"/>
                  </a:lnTo>
                  <a:lnTo>
                    <a:pt x="19" y="20"/>
                  </a:lnTo>
                  <a:lnTo>
                    <a:pt x="19" y="20"/>
                  </a:lnTo>
                  <a:cubicBezTo>
                    <a:pt x="19" y="19"/>
                    <a:pt x="19" y="19"/>
                    <a:pt x="18" y="19"/>
                  </a:cubicBezTo>
                  <a:lnTo>
                    <a:pt x="0" y="19"/>
                  </a:lnTo>
                  <a:lnTo>
                    <a:pt x="0" y="18"/>
                  </a:lnTo>
                  <a:cubicBezTo>
                    <a:pt x="0" y="18"/>
                    <a:pt x="1" y="18"/>
                    <a:pt x="1" y="18"/>
                  </a:cubicBezTo>
                  <a:lnTo>
                    <a:pt x="1" y="1"/>
                  </a:lnTo>
                  <a:cubicBezTo>
                    <a:pt x="1" y="1"/>
                    <a:pt x="0" y="0"/>
                    <a:pt x="0" y="0"/>
                  </a:cubicBezTo>
                  <a:lnTo>
                    <a:pt x="0" y="0"/>
                  </a:lnTo>
                  <a:lnTo>
                    <a:pt x="7" y="0"/>
                  </a:lnTo>
                  <a:lnTo>
                    <a:pt x="7" y="0"/>
                  </a:lnTo>
                  <a:cubicBezTo>
                    <a:pt x="6" y="0"/>
                    <a:pt x="6" y="1"/>
                    <a:pt x="6" y="1"/>
                  </a:cubicBezTo>
                  <a:lnTo>
                    <a:pt x="6" y="14"/>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29" name="Freeform 32"/>
            <p:cNvSpPr>
              <a:spLocks/>
            </p:cNvSpPr>
            <p:nvPr/>
          </p:nvSpPr>
          <p:spPr bwMode="auto">
            <a:xfrm>
              <a:off x="2721" y="4146"/>
              <a:ext cx="114" cy="120"/>
            </a:xfrm>
            <a:custGeom>
              <a:avLst/>
              <a:gdLst/>
              <a:ahLst/>
              <a:cxnLst>
                <a:cxn ang="0">
                  <a:pos x="6" y="20"/>
                </a:cxn>
                <a:cxn ang="0">
                  <a:pos x="6" y="19"/>
                </a:cxn>
                <a:cxn ang="0">
                  <a:pos x="7" y="19"/>
                </a:cxn>
                <a:cxn ang="0">
                  <a:pos x="7" y="5"/>
                </a:cxn>
                <a:cxn ang="0">
                  <a:pos x="1" y="5"/>
                </a:cxn>
                <a:cxn ang="0">
                  <a:pos x="0" y="6"/>
                </a:cxn>
                <a:cxn ang="0">
                  <a:pos x="0" y="6"/>
                </a:cxn>
                <a:cxn ang="0">
                  <a:pos x="0" y="0"/>
                </a:cxn>
                <a:cxn ang="0">
                  <a:pos x="0" y="0"/>
                </a:cxn>
                <a:cxn ang="0">
                  <a:pos x="1" y="1"/>
                </a:cxn>
                <a:cxn ang="0">
                  <a:pos x="18" y="1"/>
                </a:cxn>
                <a:cxn ang="0">
                  <a:pos x="19" y="0"/>
                </a:cxn>
                <a:cxn ang="0">
                  <a:pos x="19" y="0"/>
                </a:cxn>
                <a:cxn ang="0">
                  <a:pos x="19" y="6"/>
                </a:cxn>
                <a:cxn ang="0">
                  <a:pos x="19" y="6"/>
                </a:cxn>
                <a:cxn ang="0">
                  <a:pos x="18" y="5"/>
                </a:cxn>
                <a:cxn ang="0">
                  <a:pos x="12" y="5"/>
                </a:cxn>
                <a:cxn ang="0">
                  <a:pos x="12" y="19"/>
                </a:cxn>
                <a:cxn ang="0">
                  <a:pos x="13" y="19"/>
                </a:cxn>
                <a:cxn ang="0">
                  <a:pos x="13" y="20"/>
                </a:cxn>
                <a:cxn ang="0">
                  <a:pos x="6" y="20"/>
                </a:cxn>
              </a:cxnLst>
              <a:rect l="0" t="0" r="r" b="b"/>
              <a:pathLst>
                <a:path w="19" h="20">
                  <a:moveTo>
                    <a:pt x="6" y="20"/>
                  </a:moveTo>
                  <a:lnTo>
                    <a:pt x="6" y="19"/>
                  </a:lnTo>
                  <a:cubicBezTo>
                    <a:pt x="7" y="19"/>
                    <a:pt x="7" y="19"/>
                    <a:pt x="7" y="19"/>
                  </a:cubicBezTo>
                  <a:lnTo>
                    <a:pt x="7" y="5"/>
                  </a:lnTo>
                  <a:lnTo>
                    <a:pt x="1" y="5"/>
                  </a:lnTo>
                  <a:cubicBezTo>
                    <a:pt x="0" y="5"/>
                    <a:pt x="0" y="5"/>
                    <a:pt x="0" y="6"/>
                  </a:cubicBezTo>
                  <a:lnTo>
                    <a:pt x="0" y="6"/>
                  </a:lnTo>
                  <a:lnTo>
                    <a:pt x="0" y="0"/>
                  </a:lnTo>
                  <a:lnTo>
                    <a:pt x="0" y="0"/>
                  </a:lnTo>
                  <a:cubicBezTo>
                    <a:pt x="0" y="1"/>
                    <a:pt x="0" y="1"/>
                    <a:pt x="1" y="1"/>
                  </a:cubicBezTo>
                  <a:lnTo>
                    <a:pt x="18" y="1"/>
                  </a:lnTo>
                  <a:cubicBezTo>
                    <a:pt x="19" y="1"/>
                    <a:pt x="19" y="1"/>
                    <a:pt x="19" y="0"/>
                  </a:cubicBezTo>
                  <a:lnTo>
                    <a:pt x="19" y="0"/>
                  </a:lnTo>
                  <a:lnTo>
                    <a:pt x="19" y="6"/>
                  </a:lnTo>
                  <a:lnTo>
                    <a:pt x="19" y="6"/>
                  </a:lnTo>
                  <a:cubicBezTo>
                    <a:pt x="19" y="5"/>
                    <a:pt x="19" y="5"/>
                    <a:pt x="18" y="5"/>
                  </a:cubicBezTo>
                  <a:lnTo>
                    <a:pt x="12" y="5"/>
                  </a:lnTo>
                  <a:lnTo>
                    <a:pt x="12" y="19"/>
                  </a:lnTo>
                  <a:cubicBezTo>
                    <a:pt x="12" y="19"/>
                    <a:pt x="12" y="19"/>
                    <a:pt x="13" y="19"/>
                  </a:cubicBezTo>
                  <a:lnTo>
                    <a:pt x="13" y="20"/>
                  </a:lnTo>
                  <a:lnTo>
                    <a:pt x="6" y="20"/>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0" name="Freeform 33"/>
            <p:cNvSpPr>
              <a:spLocks/>
            </p:cNvSpPr>
            <p:nvPr/>
          </p:nvSpPr>
          <p:spPr bwMode="auto">
            <a:xfrm>
              <a:off x="2871" y="4152"/>
              <a:ext cx="132" cy="114"/>
            </a:xfrm>
            <a:custGeom>
              <a:avLst/>
              <a:gdLst/>
              <a:ahLst/>
              <a:cxnLst>
                <a:cxn ang="0">
                  <a:pos x="21" y="18"/>
                </a:cxn>
                <a:cxn ang="0">
                  <a:pos x="22" y="18"/>
                </a:cxn>
                <a:cxn ang="0">
                  <a:pos x="22" y="19"/>
                </a:cxn>
                <a:cxn ang="0">
                  <a:pos x="15" y="19"/>
                </a:cxn>
                <a:cxn ang="0">
                  <a:pos x="15" y="18"/>
                </a:cxn>
                <a:cxn ang="0">
                  <a:pos x="16" y="18"/>
                </a:cxn>
                <a:cxn ang="0">
                  <a:pos x="16" y="11"/>
                </a:cxn>
                <a:cxn ang="0">
                  <a:pos x="7" y="11"/>
                </a:cxn>
                <a:cxn ang="0">
                  <a:pos x="7" y="18"/>
                </a:cxn>
                <a:cxn ang="0">
                  <a:pos x="8" y="18"/>
                </a:cxn>
                <a:cxn ang="0">
                  <a:pos x="8" y="19"/>
                </a:cxn>
                <a:cxn ang="0">
                  <a:pos x="0" y="19"/>
                </a:cxn>
                <a:cxn ang="0">
                  <a:pos x="0" y="18"/>
                </a:cxn>
                <a:cxn ang="0">
                  <a:pos x="1" y="18"/>
                </a:cxn>
                <a:cxn ang="0">
                  <a:pos x="1" y="1"/>
                </a:cxn>
                <a:cxn ang="0">
                  <a:pos x="0" y="0"/>
                </a:cxn>
                <a:cxn ang="0">
                  <a:pos x="0" y="0"/>
                </a:cxn>
                <a:cxn ang="0">
                  <a:pos x="8" y="0"/>
                </a:cxn>
                <a:cxn ang="0">
                  <a:pos x="8" y="0"/>
                </a:cxn>
                <a:cxn ang="0">
                  <a:pos x="7" y="1"/>
                </a:cxn>
                <a:cxn ang="0">
                  <a:pos x="7" y="7"/>
                </a:cxn>
                <a:cxn ang="0">
                  <a:pos x="16" y="7"/>
                </a:cxn>
                <a:cxn ang="0">
                  <a:pos x="16" y="1"/>
                </a:cxn>
                <a:cxn ang="0">
                  <a:pos x="15" y="0"/>
                </a:cxn>
                <a:cxn ang="0">
                  <a:pos x="15" y="0"/>
                </a:cxn>
                <a:cxn ang="0">
                  <a:pos x="22" y="0"/>
                </a:cxn>
                <a:cxn ang="0">
                  <a:pos x="22" y="0"/>
                </a:cxn>
                <a:cxn ang="0">
                  <a:pos x="21" y="1"/>
                </a:cxn>
                <a:cxn ang="0">
                  <a:pos x="21" y="18"/>
                </a:cxn>
              </a:cxnLst>
              <a:rect l="0" t="0" r="r" b="b"/>
              <a:pathLst>
                <a:path w="22" h="19">
                  <a:moveTo>
                    <a:pt x="21" y="18"/>
                  </a:moveTo>
                  <a:cubicBezTo>
                    <a:pt x="21" y="18"/>
                    <a:pt x="21" y="18"/>
                    <a:pt x="22" y="18"/>
                  </a:cubicBezTo>
                  <a:lnTo>
                    <a:pt x="22" y="19"/>
                  </a:lnTo>
                  <a:lnTo>
                    <a:pt x="15" y="19"/>
                  </a:lnTo>
                  <a:lnTo>
                    <a:pt x="15" y="18"/>
                  </a:lnTo>
                  <a:cubicBezTo>
                    <a:pt x="16" y="18"/>
                    <a:pt x="16" y="18"/>
                    <a:pt x="16" y="18"/>
                  </a:cubicBezTo>
                  <a:lnTo>
                    <a:pt x="16" y="11"/>
                  </a:lnTo>
                  <a:lnTo>
                    <a:pt x="7" y="11"/>
                  </a:lnTo>
                  <a:lnTo>
                    <a:pt x="7" y="18"/>
                  </a:lnTo>
                  <a:cubicBezTo>
                    <a:pt x="7" y="18"/>
                    <a:pt x="7" y="18"/>
                    <a:pt x="8" y="18"/>
                  </a:cubicBezTo>
                  <a:lnTo>
                    <a:pt x="8" y="19"/>
                  </a:lnTo>
                  <a:lnTo>
                    <a:pt x="0" y="19"/>
                  </a:ln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7"/>
                  </a:lnTo>
                  <a:lnTo>
                    <a:pt x="16" y="7"/>
                  </a:lnTo>
                  <a:lnTo>
                    <a:pt x="16" y="1"/>
                  </a:lnTo>
                  <a:cubicBezTo>
                    <a:pt x="16" y="1"/>
                    <a:pt x="16" y="0"/>
                    <a:pt x="15" y="0"/>
                  </a:cubicBezTo>
                  <a:lnTo>
                    <a:pt x="15" y="0"/>
                  </a:lnTo>
                  <a:lnTo>
                    <a:pt x="22" y="0"/>
                  </a:lnTo>
                  <a:lnTo>
                    <a:pt x="22" y="0"/>
                  </a:lnTo>
                  <a:cubicBezTo>
                    <a:pt x="21" y="0"/>
                    <a:pt x="21" y="1"/>
                    <a:pt x="21" y="1"/>
                  </a:cubicBezTo>
                  <a:lnTo>
                    <a:pt x="21" y="18"/>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1" name="Freeform 34"/>
            <p:cNvSpPr>
              <a:spLocks/>
            </p:cNvSpPr>
            <p:nvPr/>
          </p:nvSpPr>
          <p:spPr bwMode="auto">
            <a:xfrm>
              <a:off x="3051" y="4152"/>
              <a:ext cx="48" cy="114"/>
            </a:xfrm>
            <a:custGeom>
              <a:avLst/>
              <a:gdLst/>
              <a:ahLst/>
              <a:cxnLst>
                <a:cxn ang="0">
                  <a:pos x="0" y="19"/>
                </a:cxn>
                <a:cxn ang="0">
                  <a:pos x="0" y="18"/>
                </a:cxn>
                <a:cxn ang="0">
                  <a:pos x="1" y="18"/>
                </a:cxn>
                <a:cxn ang="0">
                  <a:pos x="1" y="1"/>
                </a:cxn>
                <a:cxn ang="0">
                  <a:pos x="0" y="0"/>
                </a:cxn>
                <a:cxn ang="0">
                  <a:pos x="0" y="0"/>
                </a:cxn>
                <a:cxn ang="0">
                  <a:pos x="8" y="0"/>
                </a:cxn>
                <a:cxn ang="0">
                  <a:pos x="8" y="0"/>
                </a:cxn>
                <a:cxn ang="0">
                  <a:pos x="7" y="1"/>
                </a:cxn>
                <a:cxn ang="0">
                  <a:pos x="7" y="18"/>
                </a:cxn>
                <a:cxn ang="0">
                  <a:pos x="8" y="18"/>
                </a:cxn>
                <a:cxn ang="0">
                  <a:pos x="8" y="19"/>
                </a:cxn>
                <a:cxn ang="0">
                  <a:pos x="0" y="19"/>
                </a:cxn>
              </a:cxnLst>
              <a:rect l="0" t="0" r="r" b="b"/>
              <a:pathLst>
                <a:path w="8" h="19">
                  <a:moveTo>
                    <a:pt x="0" y="19"/>
                  </a:move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18"/>
                  </a:lnTo>
                  <a:cubicBezTo>
                    <a:pt x="7" y="18"/>
                    <a:pt x="7" y="18"/>
                    <a:pt x="8" y="18"/>
                  </a:cubicBezTo>
                  <a:lnTo>
                    <a:pt x="8" y="19"/>
                  </a:lnTo>
                  <a:lnTo>
                    <a:pt x="0" y="19"/>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2" name="Freeform 35"/>
            <p:cNvSpPr>
              <a:spLocks/>
            </p:cNvSpPr>
            <p:nvPr/>
          </p:nvSpPr>
          <p:spPr bwMode="auto">
            <a:xfrm>
              <a:off x="3141" y="4146"/>
              <a:ext cx="114" cy="126"/>
            </a:xfrm>
            <a:custGeom>
              <a:avLst/>
              <a:gdLst/>
              <a:ahLst/>
              <a:cxnLst>
                <a:cxn ang="0">
                  <a:pos x="15" y="13"/>
                </a:cxn>
                <a:cxn ang="0">
                  <a:pos x="15"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5" y="7"/>
                </a:cxn>
                <a:cxn ang="0">
                  <a:pos x="15" y="7"/>
                </a:cxn>
                <a:cxn ang="0">
                  <a:pos x="15" y="13"/>
                </a:cxn>
              </a:cxnLst>
              <a:rect l="0" t="0" r="r" b="b"/>
              <a:pathLst>
                <a:path w="19" h="21">
                  <a:moveTo>
                    <a:pt x="15" y="13"/>
                  </a:moveTo>
                  <a:lnTo>
                    <a:pt x="15"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5"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3" name="Freeform 36"/>
            <p:cNvSpPr>
              <a:spLocks noEditPoints="1"/>
            </p:cNvSpPr>
            <p:nvPr/>
          </p:nvSpPr>
          <p:spPr bwMode="auto">
            <a:xfrm>
              <a:off x="3297" y="4152"/>
              <a:ext cx="126" cy="114"/>
            </a:xfrm>
            <a:custGeom>
              <a:avLst/>
              <a:gdLst/>
              <a:ahLst/>
              <a:cxnLst>
                <a:cxn ang="0">
                  <a:pos x="6" y="4"/>
                </a:cxn>
                <a:cxn ang="0">
                  <a:pos x="12" y="4"/>
                </a:cxn>
                <a:cxn ang="0">
                  <a:pos x="15" y="6"/>
                </a:cxn>
                <a:cxn ang="0">
                  <a:pos x="12" y="8"/>
                </a:cxn>
                <a:cxn ang="0">
                  <a:pos x="6" y="8"/>
                </a:cxn>
                <a:cxn ang="0">
                  <a:pos x="6" y="4"/>
                </a:cxn>
                <a:cxn ang="0">
                  <a:pos x="6" y="12"/>
                </a:cxn>
                <a:cxn ang="0">
                  <a:pos x="10" y="12"/>
                </a:cxn>
                <a:cxn ang="0">
                  <a:pos x="14" y="18"/>
                </a:cxn>
                <a:cxn ang="0">
                  <a:pos x="13" y="18"/>
                </a:cxn>
                <a:cxn ang="0">
                  <a:pos x="13" y="19"/>
                </a:cxn>
                <a:cxn ang="0">
                  <a:pos x="21" y="19"/>
                </a:cxn>
                <a:cxn ang="0">
                  <a:pos x="21" y="18"/>
                </a:cxn>
                <a:cxn ang="0">
                  <a:pos x="20" y="18"/>
                </a:cxn>
                <a:cxn ang="0">
                  <a:pos x="16" y="12"/>
                </a:cxn>
                <a:cxn ang="0">
                  <a:pos x="21"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1" h="19">
                  <a:moveTo>
                    <a:pt x="6" y="4"/>
                  </a:moveTo>
                  <a:lnTo>
                    <a:pt x="12" y="4"/>
                  </a:lnTo>
                  <a:cubicBezTo>
                    <a:pt x="15" y="4"/>
                    <a:pt x="15" y="5"/>
                    <a:pt x="15" y="6"/>
                  </a:cubicBezTo>
                  <a:cubicBezTo>
                    <a:pt x="15" y="7"/>
                    <a:pt x="15" y="8"/>
                    <a:pt x="12" y="8"/>
                  </a:cubicBezTo>
                  <a:lnTo>
                    <a:pt x="6" y="8"/>
                  </a:lnTo>
                  <a:lnTo>
                    <a:pt x="6" y="4"/>
                  </a:lnTo>
                  <a:close/>
                  <a:moveTo>
                    <a:pt x="6" y="12"/>
                  </a:moveTo>
                  <a:lnTo>
                    <a:pt x="10" y="12"/>
                  </a:lnTo>
                  <a:cubicBezTo>
                    <a:pt x="10" y="12"/>
                    <a:pt x="14" y="17"/>
                    <a:pt x="14" y="18"/>
                  </a:cubicBezTo>
                  <a:cubicBezTo>
                    <a:pt x="14" y="18"/>
                    <a:pt x="14" y="18"/>
                    <a:pt x="13" y="18"/>
                  </a:cubicBezTo>
                  <a:lnTo>
                    <a:pt x="13" y="19"/>
                  </a:lnTo>
                  <a:lnTo>
                    <a:pt x="21" y="19"/>
                  </a:lnTo>
                  <a:lnTo>
                    <a:pt x="21" y="18"/>
                  </a:lnTo>
                  <a:cubicBezTo>
                    <a:pt x="20" y="18"/>
                    <a:pt x="20" y="18"/>
                    <a:pt x="20" y="18"/>
                  </a:cubicBezTo>
                  <a:lnTo>
                    <a:pt x="16" y="12"/>
                  </a:lnTo>
                  <a:cubicBezTo>
                    <a:pt x="19" y="11"/>
                    <a:pt x="21" y="9"/>
                    <a:pt x="21" y="6"/>
                  </a:cubicBezTo>
                  <a:cubicBezTo>
                    <a:pt x="21" y="2"/>
                    <a:pt x="18"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7"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4" name="Freeform 37"/>
            <p:cNvSpPr>
              <a:spLocks noEditPoints="1"/>
            </p:cNvSpPr>
            <p:nvPr/>
          </p:nvSpPr>
          <p:spPr bwMode="auto">
            <a:xfrm>
              <a:off x="3615" y="4152"/>
              <a:ext cx="120" cy="114"/>
            </a:xfrm>
            <a:custGeom>
              <a:avLst/>
              <a:gdLst/>
              <a:ahLst/>
              <a:cxnLst>
                <a:cxn ang="0">
                  <a:pos x="6" y="4"/>
                </a:cxn>
                <a:cxn ang="0">
                  <a:pos x="12" y="4"/>
                </a:cxn>
                <a:cxn ang="0">
                  <a:pos x="15" y="6"/>
                </a:cxn>
                <a:cxn ang="0">
                  <a:pos x="12" y="8"/>
                </a:cxn>
                <a:cxn ang="0">
                  <a:pos x="6" y="8"/>
                </a:cxn>
                <a:cxn ang="0">
                  <a:pos x="6" y="4"/>
                </a:cxn>
                <a:cxn ang="0">
                  <a:pos x="6" y="12"/>
                </a:cxn>
                <a:cxn ang="0">
                  <a:pos x="13" y="12"/>
                </a:cxn>
                <a:cxn ang="0">
                  <a:pos x="20"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0" h="19">
                  <a:moveTo>
                    <a:pt x="6" y="4"/>
                  </a:moveTo>
                  <a:lnTo>
                    <a:pt x="12" y="4"/>
                  </a:lnTo>
                  <a:cubicBezTo>
                    <a:pt x="14" y="4"/>
                    <a:pt x="15" y="5"/>
                    <a:pt x="15" y="6"/>
                  </a:cubicBezTo>
                  <a:cubicBezTo>
                    <a:pt x="15" y="7"/>
                    <a:pt x="14" y="8"/>
                    <a:pt x="12" y="8"/>
                  </a:cubicBezTo>
                  <a:lnTo>
                    <a:pt x="6" y="8"/>
                  </a:lnTo>
                  <a:lnTo>
                    <a:pt x="6" y="4"/>
                  </a:lnTo>
                  <a:close/>
                  <a:moveTo>
                    <a:pt x="6" y="12"/>
                  </a:moveTo>
                  <a:lnTo>
                    <a:pt x="13" y="12"/>
                  </a:lnTo>
                  <a:cubicBezTo>
                    <a:pt x="17" y="12"/>
                    <a:pt x="20" y="9"/>
                    <a:pt x="20" y="6"/>
                  </a:cubicBezTo>
                  <a:cubicBezTo>
                    <a:pt x="20" y="3"/>
                    <a:pt x="17"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5" name="Freeform 38"/>
            <p:cNvSpPr>
              <a:spLocks/>
            </p:cNvSpPr>
            <p:nvPr/>
          </p:nvSpPr>
          <p:spPr bwMode="auto">
            <a:xfrm>
              <a:off x="3771" y="4146"/>
              <a:ext cx="108" cy="126"/>
            </a:xfrm>
            <a:custGeom>
              <a:avLst/>
              <a:gdLst/>
              <a:ahLst/>
              <a:cxnLst>
                <a:cxn ang="0">
                  <a:pos x="14" y="13"/>
                </a:cxn>
                <a:cxn ang="0">
                  <a:pos x="14" y="13"/>
                </a:cxn>
                <a:cxn ang="0">
                  <a:pos x="13" y="12"/>
                </a:cxn>
                <a:cxn ang="0">
                  <a:pos x="6" y="12"/>
                </a:cxn>
                <a:cxn ang="0">
                  <a:pos x="6" y="15"/>
                </a:cxn>
                <a:cxn ang="0">
                  <a:pos x="17" y="15"/>
                </a:cxn>
                <a:cxn ang="0">
                  <a:pos x="18" y="14"/>
                </a:cxn>
                <a:cxn ang="0">
                  <a:pos x="18" y="14"/>
                </a:cxn>
                <a:cxn ang="0">
                  <a:pos x="18" y="21"/>
                </a:cxn>
                <a:cxn ang="0">
                  <a:pos x="18" y="21"/>
                </a:cxn>
                <a:cxn ang="0">
                  <a:pos x="17" y="20"/>
                </a:cxn>
                <a:cxn ang="0">
                  <a:pos x="0" y="20"/>
                </a:cxn>
                <a:cxn ang="0">
                  <a:pos x="0" y="19"/>
                </a:cxn>
                <a:cxn ang="0">
                  <a:pos x="1" y="19"/>
                </a:cxn>
                <a:cxn ang="0">
                  <a:pos x="1" y="2"/>
                </a:cxn>
                <a:cxn ang="0">
                  <a:pos x="0" y="1"/>
                </a:cxn>
                <a:cxn ang="0">
                  <a:pos x="0" y="1"/>
                </a:cxn>
                <a:cxn ang="0">
                  <a:pos x="17" y="1"/>
                </a:cxn>
                <a:cxn ang="0">
                  <a:pos x="18" y="0"/>
                </a:cxn>
                <a:cxn ang="0">
                  <a:pos x="18" y="0"/>
                </a:cxn>
                <a:cxn ang="0">
                  <a:pos x="18" y="6"/>
                </a:cxn>
                <a:cxn ang="0">
                  <a:pos x="18" y="6"/>
                </a:cxn>
                <a:cxn ang="0">
                  <a:pos x="17" y="5"/>
                </a:cxn>
                <a:cxn ang="0">
                  <a:pos x="6" y="5"/>
                </a:cxn>
                <a:cxn ang="0">
                  <a:pos x="6" y="8"/>
                </a:cxn>
                <a:cxn ang="0">
                  <a:pos x="13" y="8"/>
                </a:cxn>
                <a:cxn ang="0">
                  <a:pos x="14" y="7"/>
                </a:cxn>
                <a:cxn ang="0">
                  <a:pos x="14" y="7"/>
                </a:cxn>
                <a:cxn ang="0">
                  <a:pos x="14" y="13"/>
                </a:cxn>
              </a:cxnLst>
              <a:rect l="0" t="0" r="r" b="b"/>
              <a:pathLst>
                <a:path w="18" h="21">
                  <a:moveTo>
                    <a:pt x="14" y="13"/>
                  </a:moveTo>
                  <a:lnTo>
                    <a:pt x="14" y="13"/>
                  </a:lnTo>
                  <a:cubicBezTo>
                    <a:pt x="14" y="12"/>
                    <a:pt x="13" y="12"/>
                    <a:pt x="13" y="12"/>
                  </a:cubicBezTo>
                  <a:lnTo>
                    <a:pt x="6" y="12"/>
                  </a:lnTo>
                  <a:lnTo>
                    <a:pt x="6" y="15"/>
                  </a:lnTo>
                  <a:lnTo>
                    <a:pt x="17" y="15"/>
                  </a:lnTo>
                  <a:cubicBezTo>
                    <a:pt x="18" y="15"/>
                    <a:pt x="18" y="15"/>
                    <a:pt x="18" y="14"/>
                  </a:cubicBezTo>
                  <a:lnTo>
                    <a:pt x="18" y="14"/>
                  </a:lnTo>
                  <a:lnTo>
                    <a:pt x="18" y="21"/>
                  </a:lnTo>
                  <a:lnTo>
                    <a:pt x="18" y="21"/>
                  </a:lnTo>
                  <a:cubicBezTo>
                    <a:pt x="18" y="20"/>
                    <a:pt x="18" y="20"/>
                    <a:pt x="17" y="20"/>
                  </a:cubicBezTo>
                  <a:lnTo>
                    <a:pt x="0" y="20"/>
                  </a:lnTo>
                  <a:lnTo>
                    <a:pt x="0" y="19"/>
                  </a:lnTo>
                  <a:cubicBezTo>
                    <a:pt x="0" y="19"/>
                    <a:pt x="1" y="19"/>
                    <a:pt x="1" y="19"/>
                  </a:cubicBezTo>
                  <a:lnTo>
                    <a:pt x="1" y="2"/>
                  </a:lnTo>
                  <a:cubicBezTo>
                    <a:pt x="1" y="2"/>
                    <a:pt x="0" y="1"/>
                    <a:pt x="0" y="1"/>
                  </a:cubicBezTo>
                  <a:lnTo>
                    <a:pt x="0" y="1"/>
                  </a:lnTo>
                  <a:lnTo>
                    <a:pt x="17" y="1"/>
                  </a:lnTo>
                  <a:cubicBezTo>
                    <a:pt x="18" y="1"/>
                    <a:pt x="18" y="1"/>
                    <a:pt x="18" y="0"/>
                  </a:cubicBezTo>
                  <a:lnTo>
                    <a:pt x="18" y="0"/>
                  </a:lnTo>
                  <a:lnTo>
                    <a:pt x="18" y="6"/>
                  </a:lnTo>
                  <a:lnTo>
                    <a:pt x="18" y="6"/>
                  </a:lnTo>
                  <a:cubicBezTo>
                    <a:pt x="18" y="5"/>
                    <a:pt x="18" y="5"/>
                    <a:pt x="17" y="5"/>
                  </a:cubicBezTo>
                  <a:lnTo>
                    <a:pt x="6" y="5"/>
                  </a:lnTo>
                  <a:lnTo>
                    <a:pt x="6" y="8"/>
                  </a:lnTo>
                  <a:lnTo>
                    <a:pt x="13" y="8"/>
                  </a:lnTo>
                  <a:cubicBezTo>
                    <a:pt x="13" y="8"/>
                    <a:pt x="14" y="8"/>
                    <a:pt x="14" y="7"/>
                  </a:cubicBezTo>
                  <a:lnTo>
                    <a:pt x="14" y="7"/>
                  </a:lnTo>
                  <a:lnTo>
                    <a:pt x="14"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6" name="Freeform 39"/>
            <p:cNvSpPr>
              <a:spLocks noEditPoints="1"/>
            </p:cNvSpPr>
            <p:nvPr/>
          </p:nvSpPr>
          <p:spPr bwMode="auto">
            <a:xfrm>
              <a:off x="3915" y="4152"/>
              <a:ext cx="132" cy="114"/>
            </a:xfrm>
            <a:custGeom>
              <a:avLst/>
              <a:gdLst/>
              <a:ahLst/>
              <a:cxnLst>
                <a:cxn ang="0">
                  <a:pos x="11" y="4"/>
                </a:cxn>
                <a:cxn ang="0">
                  <a:pos x="17" y="9"/>
                </a:cxn>
                <a:cxn ang="0">
                  <a:pos x="11" y="15"/>
                </a:cxn>
                <a:cxn ang="0">
                  <a:pos x="5" y="9"/>
                </a:cxn>
                <a:cxn ang="0">
                  <a:pos x="11" y="4"/>
                </a:cxn>
                <a:cxn ang="0">
                  <a:pos x="11" y="0"/>
                </a:cxn>
                <a:cxn ang="0">
                  <a:pos x="0" y="9"/>
                </a:cxn>
                <a:cxn ang="0">
                  <a:pos x="11" y="19"/>
                </a:cxn>
                <a:cxn ang="0">
                  <a:pos x="22" y="9"/>
                </a:cxn>
                <a:cxn ang="0">
                  <a:pos x="11" y="0"/>
                </a:cxn>
              </a:cxnLst>
              <a:rect l="0" t="0" r="r" b="b"/>
              <a:pathLst>
                <a:path w="22" h="19">
                  <a:moveTo>
                    <a:pt x="11" y="4"/>
                  </a:moveTo>
                  <a:cubicBezTo>
                    <a:pt x="14" y="4"/>
                    <a:pt x="17" y="6"/>
                    <a:pt x="17" y="9"/>
                  </a:cubicBezTo>
                  <a:cubicBezTo>
                    <a:pt x="17" y="13"/>
                    <a:pt x="14" y="15"/>
                    <a:pt x="11" y="15"/>
                  </a:cubicBezTo>
                  <a:cubicBezTo>
                    <a:pt x="8" y="15"/>
                    <a:pt x="5" y="13"/>
                    <a:pt x="5" y="9"/>
                  </a:cubicBezTo>
                  <a:cubicBezTo>
                    <a:pt x="5" y="6"/>
                    <a:pt x="8" y="4"/>
                    <a:pt x="11" y="4"/>
                  </a:cubicBezTo>
                  <a:close/>
                  <a:moveTo>
                    <a:pt x="11" y="0"/>
                  </a:moveTo>
                  <a:cubicBezTo>
                    <a:pt x="5" y="0"/>
                    <a:pt x="0" y="3"/>
                    <a:pt x="0" y="9"/>
                  </a:cubicBezTo>
                  <a:cubicBezTo>
                    <a:pt x="0" y="16"/>
                    <a:pt x="5" y="19"/>
                    <a:pt x="11" y="19"/>
                  </a:cubicBezTo>
                  <a:cubicBezTo>
                    <a:pt x="17" y="19"/>
                    <a:pt x="22" y="16"/>
                    <a:pt x="22" y="9"/>
                  </a:cubicBezTo>
                  <a:cubicBezTo>
                    <a:pt x="22" y="3"/>
                    <a:pt x="17" y="0"/>
                    <a:pt x="11" y="0"/>
                  </a:cubicBez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7" name="Freeform 40"/>
            <p:cNvSpPr>
              <a:spLocks noEditPoints="1"/>
            </p:cNvSpPr>
            <p:nvPr/>
          </p:nvSpPr>
          <p:spPr bwMode="auto">
            <a:xfrm>
              <a:off x="4089" y="4152"/>
              <a:ext cx="114" cy="114"/>
            </a:xfrm>
            <a:custGeom>
              <a:avLst/>
              <a:gdLst/>
              <a:ahLst/>
              <a:cxnLst>
                <a:cxn ang="0">
                  <a:pos x="6" y="4"/>
                </a:cxn>
                <a:cxn ang="0">
                  <a:pos x="12" y="4"/>
                </a:cxn>
                <a:cxn ang="0">
                  <a:pos x="14" y="6"/>
                </a:cxn>
                <a:cxn ang="0">
                  <a:pos x="12" y="8"/>
                </a:cxn>
                <a:cxn ang="0">
                  <a:pos x="6" y="8"/>
                </a:cxn>
                <a:cxn ang="0">
                  <a:pos x="6" y="4"/>
                </a:cxn>
                <a:cxn ang="0">
                  <a:pos x="6" y="12"/>
                </a:cxn>
                <a:cxn ang="0">
                  <a:pos x="13" y="12"/>
                </a:cxn>
                <a:cxn ang="0">
                  <a:pos x="19"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19" h="19">
                  <a:moveTo>
                    <a:pt x="6" y="4"/>
                  </a:moveTo>
                  <a:lnTo>
                    <a:pt x="12" y="4"/>
                  </a:lnTo>
                  <a:cubicBezTo>
                    <a:pt x="13" y="4"/>
                    <a:pt x="14" y="5"/>
                    <a:pt x="14" y="6"/>
                  </a:cubicBezTo>
                  <a:cubicBezTo>
                    <a:pt x="14" y="7"/>
                    <a:pt x="13" y="8"/>
                    <a:pt x="12" y="8"/>
                  </a:cubicBezTo>
                  <a:lnTo>
                    <a:pt x="6" y="8"/>
                  </a:lnTo>
                  <a:lnTo>
                    <a:pt x="6" y="4"/>
                  </a:lnTo>
                  <a:close/>
                  <a:moveTo>
                    <a:pt x="6" y="12"/>
                  </a:moveTo>
                  <a:lnTo>
                    <a:pt x="13" y="12"/>
                  </a:lnTo>
                  <a:cubicBezTo>
                    <a:pt x="17" y="12"/>
                    <a:pt x="19" y="9"/>
                    <a:pt x="19" y="6"/>
                  </a:cubicBezTo>
                  <a:cubicBezTo>
                    <a:pt x="19" y="3"/>
                    <a:pt x="17"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8" name="Freeform 41"/>
            <p:cNvSpPr>
              <a:spLocks/>
            </p:cNvSpPr>
            <p:nvPr/>
          </p:nvSpPr>
          <p:spPr bwMode="auto">
            <a:xfrm>
              <a:off x="4239" y="4152"/>
              <a:ext cx="120" cy="120"/>
            </a:xfrm>
            <a:custGeom>
              <a:avLst/>
              <a:gdLst/>
              <a:ahLst/>
              <a:cxnLst>
                <a:cxn ang="0">
                  <a:pos x="7" y="14"/>
                </a:cxn>
                <a:cxn ang="0">
                  <a:pos x="19" y="14"/>
                </a:cxn>
                <a:cxn ang="0">
                  <a:pos x="20" y="13"/>
                </a:cxn>
                <a:cxn ang="0">
                  <a:pos x="20" y="13"/>
                </a:cxn>
                <a:cxn ang="0">
                  <a:pos x="20" y="20"/>
                </a:cxn>
                <a:cxn ang="0">
                  <a:pos x="20" y="20"/>
                </a:cxn>
                <a:cxn ang="0">
                  <a:pos x="19" y="19"/>
                </a:cxn>
                <a:cxn ang="0">
                  <a:pos x="0" y="19"/>
                </a:cxn>
                <a:cxn ang="0">
                  <a:pos x="0" y="18"/>
                </a:cxn>
                <a:cxn ang="0">
                  <a:pos x="1" y="18"/>
                </a:cxn>
                <a:cxn ang="0">
                  <a:pos x="1" y="1"/>
                </a:cxn>
                <a:cxn ang="0">
                  <a:pos x="0" y="0"/>
                </a:cxn>
                <a:cxn ang="0">
                  <a:pos x="0" y="0"/>
                </a:cxn>
                <a:cxn ang="0">
                  <a:pos x="8" y="0"/>
                </a:cxn>
                <a:cxn ang="0">
                  <a:pos x="8" y="0"/>
                </a:cxn>
                <a:cxn ang="0">
                  <a:pos x="7" y="1"/>
                </a:cxn>
                <a:cxn ang="0">
                  <a:pos x="7" y="14"/>
                </a:cxn>
              </a:cxnLst>
              <a:rect l="0" t="0" r="r" b="b"/>
              <a:pathLst>
                <a:path w="20" h="20">
                  <a:moveTo>
                    <a:pt x="7" y="14"/>
                  </a:moveTo>
                  <a:lnTo>
                    <a:pt x="19" y="14"/>
                  </a:lnTo>
                  <a:cubicBezTo>
                    <a:pt x="19" y="14"/>
                    <a:pt x="20" y="14"/>
                    <a:pt x="20" y="13"/>
                  </a:cubicBezTo>
                  <a:lnTo>
                    <a:pt x="20" y="13"/>
                  </a:lnTo>
                  <a:lnTo>
                    <a:pt x="20" y="20"/>
                  </a:lnTo>
                  <a:lnTo>
                    <a:pt x="20" y="20"/>
                  </a:lnTo>
                  <a:cubicBezTo>
                    <a:pt x="20" y="19"/>
                    <a:pt x="19" y="19"/>
                    <a:pt x="19" y="19"/>
                  </a:cubicBezTo>
                  <a:lnTo>
                    <a:pt x="0" y="19"/>
                  </a:ln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14"/>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39" name="Freeform 42"/>
            <p:cNvSpPr>
              <a:spLocks/>
            </p:cNvSpPr>
            <p:nvPr/>
          </p:nvSpPr>
          <p:spPr bwMode="auto">
            <a:xfrm>
              <a:off x="4395" y="4146"/>
              <a:ext cx="114" cy="126"/>
            </a:xfrm>
            <a:custGeom>
              <a:avLst/>
              <a:gdLst/>
              <a:ahLst/>
              <a:cxnLst>
                <a:cxn ang="0">
                  <a:pos x="14" y="13"/>
                </a:cxn>
                <a:cxn ang="0">
                  <a:pos x="14" y="13"/>
                </a:cxn>
                <a:cxn ang="0">
                  <a:pos x="13" y="12"/>
                </a:cxn>
                <a:cxn ang="0">
                  <a:pos x="6" y="12"/>
                </a:cxn>
                <a:cxn ang="0">
                  <a:pos x="6" y="15"/>
                </a:cxn>
                <a:cxn ang="0">
                  <a:pos x="18" y="15"/>
                </a:cxn>
                <a:cxn ang="0">
                  <a:pos x="18" y="14"/>
                </a:cxn>
                <a:cxn ang="0">
                  <a:pos x="19" y="14"/>
                </a:cxn>
                <a:cxn ang="0">
                  <a:pos x="19" y="21"/>
                </a:cxn>
                <a:cxn ang="0">
                  <a:pos x="18" y="21"/>
                </a:cxn>
                <a:cxn ang="0">
                  <a:pos x="18" y="20"/>
                </a:cxn>
                <a:cxn ang="0">
                  <a:pos x="0" y="20"/>
                </a:cxn>
                <a:cxn ang="0">
                  <a:pos x="0" y="19"/>
                </a:cxn>
                <a:cxn ang="0">
                  <a:pos x="1" y="19"/>
                </a:cxn>
                <a:cxn ang="0">
                  <a:pos x="1" y="2"/>
                </a:cxn>
                <a:cxn ang="0">
                  <a:pos x="0" y="1"/>
                </a:cxn>
                <a:cxn ang="0">
                  <a:pos x="0" y="1"/>
                </a:cxn>
                <a:cxn ang="0">
                  <a:pos x="18" y="1"/>
                </a:cxn>
                <a:cxn ang="0">
                  <a:pos x="18" y="0"/>
                </a:cxn>
                <a:cxn ang="0">
                  <a:pos x="19" y="0"/>
                </a:cxn>
                <a:cxn ang="0">
                  <a:pos x="19" y="6"/>
                </a:cxn>
                <a:cxn ang="0">
                  <a:pos x="18" y="6"/>
                </a:cxn>
                <a:cxn ang="0">
                  <a:pos x="18" y="5"/>
                </a:cxn>
                <a:cxn ang="0">
                  <a:pos x="6" y="5"/>
                </a:cxn>
                <a:cxn ang="0">
                  <a:pos x="6" y="8"/>
                </a:cxn>
                <a:cxn ang="0">
                  <a:pos x="13" y="8"/>
                </a:cxn>
                <a:cxn ang="0">
                  <a:pos x="14" y="7"/>
                </a:cxn>
                <a:cxn ang="0">
                  <a:pos x="14" y="7"/>
                </a:cxn>
                <a:cxn ang="0">
                  <a:pos x="14" y="13"/>
                </a:cxn>
              </a:cxnLst>
              <a:rect l="0" t="0" r="r" b="b"/>
              <a:pathLst>
                <a:path w="19" h="21">
                  <a:moveTo>
                    <a:pt x="14" y="13"/>
                  </a:moveTo>
                  <a:lnTo>
                    <a:pt x="14" y="13"/>
                  </a:lnTo>
                  <a:cubicBezTo>
                    <a:pt x="14" y="12"/>
                    <a:pt x="14" y="12"/>
                    <a:pt x="13" y="12"/>
                  </a:cubicBezTo>
                  <a:lnTo>
                    <a:pt x="6" y="12"/>
                  </a:lnTo>
                  <a:lnTo>
                    <a:pt x="6" y="15"/>
                  </a:lnTo>
                  <a:lnTo>
                    <a:pt x="18" y="15"/>
                  </a:lnTo>
                  <a:cubicBezTo>
                    <a:pt x="18" y="15"/>
                    <a:pt x="18" y="15"/>
                    <a:pt x="18" y="14"/>
                  </a:cubicBezTo>
                  <a:lnTo>
                    <a:pt x="19" y="14"/>
                  </a:lnTo>
                  <a:lnTo>
                    <a:pt x="19" y="21"/>
                  </a:lnTo>
                  <a:lnTo>
                    <a:pt x="18" y="21"/>
                  </a:lnTo>
                  <a:cubicBezTo>
                    <a:pt x="18" y="20"/>
                    <a:pt x="18" y="20"/>
                    <a:pt x="18" y="20"/>
                  </a:cubicBezTo>
                  <a:lnTo>
                    <a:pt x="0" y="20"/>
                  </a:lnTo>
                  <a:lnTo>
                    <a:pt x="0" y="19"/>
                  </a:lnTo>
                  <a:cubicBezTo>
                    <a:pt x="1" y="19"/>
                    <a:pt x="1" y="19"/>
                    <a:pt x="1" y="19"/>
                  </a:cubicBezTo>
                  <a:lnTo>
                    <a:pt x="1" y="2"/>
                  </a:lnTo>
                  <a:cubicBezTo>
                    <a:pt x="1" y="2"/>
                    <a:pt x="1" y="1"/>
                    <a:pt x="0" y="1"/>
                  </a:cubicBezTo>
                  <a:lnTo>
                    <a:pt x="0" y="1"/>
                  </a:lnTo>
                  <a:lnTo>
                    <a:pt x="18" y="1"/>
                  </a:lnTo>
                  <a:cubicBezTo>
                    <a:pt x="18" y="1"/>
                    <a:pt x="18" y="1"/>
                    <a:pt x="18" y="0"/>
                  </a:cubicBezTo>
                  <a:lnTo>
                    <a:pt x="19" y="0"/>
                  </a:lnTo>
                  <a:lnTo>
                    <a:pt x="19" y="6"/>
                  </a:lnTo>
                  <a:lnTo>
                    <a:pt x="18" y="6"/>
                  </a:lnTo>
                  <a:cubicBezTo>
                    <a:pt x="18" y="5"/>
                    <a:pt x="18" y="5"/>
                    <a:pt x="18" y="5"/>
                  </a:cubicBezTo>
                  <a:lnTo>
                    <a:pt x="6" y="5"/>
                  </a:lnTo>
                  <a:lnTo>
                    <a:pt x="6" y="8"/>
                  </a:lnTo>
                  <a:lnTo>
                    <a:pt x="13" y="8"/>
                  </a:lnTo>
                  <a:cubicBezTo>
                    <a:pt x="14" y="8"/>
                    <a:pt x="14" y="8"/>
                    <a:pt x="14" y="7"/>
                  </a:cubicBezTo>
                  <a:lnTo>
                    <a:pt x="14" y="7"/>
                  </a:lnTo>
                  <a:lnTo>
                    <a:pt x="14"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0" name="Freeform 43"/>
            <p:cNvSpPr>
              <a:spLocks/>
            </p:cNvSpPr>
            <p:nvPr/>
          </p:nvSpPr>
          <p:spPr bwMode="auto">
            <a:xfrm>
              <a:off x="4527" y="4128"/>
              <a:ext cx="36" cy="48"/>
            </a:xfrm>
            <a:custGeom>
              <a:avLst/>
              <a:gdLst/>
              <a:ahLst/>
              <a:cxnLst>
                <a:cxn ang="0">
                  <a:pos x="0" y="0"/>
                </a:cxn>
                <a:cxn ang="0">
                  <a:pos x="6" y="0"/>
                </a:cxn>
                <a:cxn ang="0">
                  <a:pos x="6" y="1"/>
                </a:cxn>
                <a:cxn ang="0">
                  <a:pos x="3" y="1"/>
                </a:cxn>
                <a:cxn ang="0">
                  <a:pos x="3" y="8"/>
                </a:cxn>
                <a:cxn ang="0">
                  <a:pos x="2" y="8"/>
                </a:cxn>
                <a:cxn ang="0">
                  <a:pos x="2" y="1"/>
                </a:cxn>
                <a:cxn ang="0">
                  <a:pos x="0" y="1"/>
                </a:cxn>
                <a:cxn ang="0">
                  <a:pos x="0" y="0"/>
                </a:cxn>
              </a:cxnLst>
              <a:rect l="0" t="0" r="r" b="b"/>
              <a:pathLst>
                <a:path w="6" h="8">
                  <a:moveTo>
                    <a:pt x="0" y="0"/>
                  </a:moveTo>
                  <a:lnTo>
                    <a:pt x="6" y="0"/>
                  </a:lnTo>
                  <a:lnTo>
                    <a:pt x="6" y="1"/>
                  </a:lnTo>
                  <a:lnTo>
                    <a:pt x="3" y="1"/>
                  </a:lnTo>
                  <a:lnTo>
                    <a:pt x="3" y="8"/>
                  </a:lnTo>
                  <a:lnTo>
                    <a:pt x="2" y="8"/>
                  </a:lnTo>
                  <a:lnTo>
                    <a:pt x="2" y="1"/>
                  </a:lnTo>
                  <a:lnTo>
                    <a:pt x="0" y="1"/>
                  </a:lnTo>
                  <a:lnTo>
                    <a:pt x="0" y="0"/>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1" name="Freeform 44"/>
            <p:cNvSpPr>
              <a:spLocks/>
            </p:cNvSpPr>
            <p:nvPr/>
          </p:nvSpPr>
          <p:spPr bwMode="auto">
            <a:xfrm>
              <a:off x="4569" y="4128"/>
              <a:ext cx="48" cy="48"/>
            </a:xfrm>
            <a:custGeom>
              <a:avLst/>
              <a:gdLst/>
              <a:ahLst/>
              <a:cxnLst>
                <a:cxn ang="0">
                  <a:pos x="7" y="8"/>
                </a:cxn>
                <a:cxn ang="0">
                  <a:pos x="7" y="3"/>
                </a:cxn>
                <a:cxn ang="0">
                  <a:pos x="7" y="1"/>
                </a:cxn>
                <a:cxn ang="0">
                  <a:pos x="7" y="1"/>
                </a:cxn>
                <a:cxn ang="0">
                  <a:pos x="5" y="8"/>
                </a:cxn>
                <a:cxn ang="0">
                  <a:pos x="3" y="8"/>
                </a:cxn>
                <a:cxn ang="0">
                  <a:pos x="1" y="1"/>
                </a:cxn>
                <a:cxn ang="0">
                  <a:pos x="1" y="1"/>
                </a:cxn>
                <a:cxn ang="0">
                  <a:pos x="1" y="3"/>
                </a:cxn>
                <a:cxn ang="0">
                  <a:pos x="1" y="8"/>
                </a:cxn>
                <a:cxn ang="0">
                  <a:pos x="0" y="8"/>
                </a:cxn>
                <a:cxn ang="0">
                  <a:pos x="0" y="0"/>
                </a:cxn>
                <a:cxn ang="0">
                  <a:pos x="2" y="0"/>
                </a:cxn>
                <a:cxn ang="0">
                  <a:pos x="4" y="7"/>
                </a:cxn>
                <a:cxn ang="0">
                  <a:pos x="4" y="7"/>
                </a:cxn>
                <a:cxn ang="0">
                  <a:pos x="6" y="0"/>
                </a:cxn>
                <a:cxn ang="0">
                  <a:pos x="8" y="0"/>
                </a:cxn>
                <a:cxn ang="0">
                  <a:pos x="8" y="8"/>
                </a:cxn>
                <a:cxn ang="0">
                  <a:pos x="7" y="8"/>
                </a:cxn>
              </a:cxnLst>
              <a:rect l="0" t="0" r="r" b="b"/>
              <a:pathLst>
                <a:path w="8" h="8">
                  <a:moveTo>
                    <a:pt x="7" y="8"/>
                  </a:moveTo>
                  <a:lnTo>
                    <a:pt x="7" y="3"/>
                  </a:lnTo>
                  <a:cubicBezTo>
                    <a:pt x="7" y="3"/>
                    <a:pt x="7" y="2"/>
                    <a:pt x="7" y="1"/>
                  </a:cubicBezTo>
                  <a:lnTo>
                    <a:pt x="7" y="1"/>
                  </a:lnTo>
                  <a:lnTo>
                    <a:pt x="5" y="8"/>
                  </a:lnTo>
                  <a:lnTo>
                    <a:pt x="3" y="8"/>
                  </a:lnTo>
                  <a:lnTo>
                    <a:pt x="1" y="1"/>
                  </a:lnTo>
                  <a:lnTo>
                    <a:pt x="1" y="1"/>
                  </a:lnTo>
                  <a:cubicBezTo>
                    <a:pt x="1" y="2"/>
                    <a:pt x="1" y="3"/>
                    <a:pt x="1" y="3"/>
                  </a:cubicBezTo>
                  <a:lnTo>
                    <a:pt x="1" y="8"/>
                  </a:lnTo>
                  <a:lnTo>
                    <a:pt x="0" y="8"/>
                  </a:lnTo>
                  <a:lnTo>
                    <a:pt x="0" y="0"/>
                  </a:lnTo>
                  <a:lnTo>
                    <a:pt x="2" y="0"/>
                  </a:lnTo>
                  <a:lnTo>
                    <a:pt x="4" y="7"/>
                  </a:lnTo>
                  <a:lnTo>
                    <a:pt x="4" y="7"/>
                  </a:lnTo>
                  <a:lnTo>
                    <a:pt x="6" y="0"/>
                  </a:lnTo>
                  <a:lnTo>
                    <a:pt x="8" y="0"/>
                  </a:lnTo>
                  <a:lnTo>
                    <a:pt x="8" y="8"/>
                  </a:lnTo>
                  <a:lnTo>
                    <a:pt x="7" y="8"/>
                  </a:lnTo>
                  <a:close/>
                </a:path>
              </a:pathLst>
            </a:custGeom>
            <a:solidFill>
              <a:srgbClr val="1F3D88"/>
            </a:solidFill>
            <a:ln w="9525">
              <a:noFill/>
              <a:round/>
              <a:headEnd/>
              <a:tailEnd/>
            </a:ln>
          </p:spPr>
          <p:txBody>
            <a:bodyPr/>
            <a:lstStyle/>
            <a:p>
              <a:pPr eaLnBrk="0" hangingPunct="0">
                <a:defRPr/>
              </a:pPr>
              <a:endParaRPr lang="en-US">
                <a:cs typeface="+mn-cs"/>
              </a:endParaRPr>
            </a:p>
          </p:txBody>
        </p:sp>
      </p:grpSp>
      <p:grpSp>
        <p:nvGrpSpPr>
          <p:cNvPr id="42" name="Group 45"/>
          <p:cNvGrpSpPr>
            <a:grpSpLocks/>
          </p:cNvGrpSpPr>
          <p:nvPr userDrawn="1"/>
        </p:nvGrpSpPr>
        <p:grpSpPr bwMode="auto">
          <a:xfrm>
            <a:off x="381002" y="6019800"/>
            <a:ext cx="650875" cy="685800"/>
            <a:chOff x="0" y="3693"/>
            <a:chExt cx="594" cy="627"/>
          </a:xfrm>
        </p:grpSpPr>
        <p:sp>
          <p:nvSpPr>
            <p:cNvPr id="43" name="Freeform 46"/>
            <p:cNvSpPr>
              <a:spLocks noEditPoints="1"/>
            </p:cNvSpPr>
            <p:nvPr/>
          </p:nvSpPr>
          <p:spPr bwMode="auto">
            <a:xfrm>
              <a:off x="0" y="3693"/>
              <a:ext cx="345" cy="599"/>
            </a:xfrm>
            <a:custGeom>
              <a:avLst/>
              <a:gdLst/>
              <a:ahLst/>
              <a:cxnLst>
                <a:cxn ang="0">
                  <a:pos x="81" y="190"/>
                </a:cxn>
                <a:cxn ang="0">
                  <a:pos x="69" y="190"/>
                </a:cxn>
                <a:cxn ang="0">
                  <a:pos x="76" y="189"/>
                </a:cxn>
                <a:cxn ang="0">
                  <a:pos x="68" y="195"/>
                </a:cxn>
                <a:cxn ang="0">
                  <a:pos x="65" y="194"/>
                </a:cxn>
                <a:cxn ang="0">
                  <a:pos x="61" y="192"/>
                </a:cxn>
                <a:cxn ang="0">
                  <a:pos x="54" y="189"/>
                </a:cxn>
                <a:cxn ang="0">
                  <a:pos x="49" y="175"/>
                </a:cxn>
                <a:cxn ang="0">
                  <a:pos x="48" y="185"/>
                </a:cxn>
                <a:cxn ang="0">
                  <a:pos x="49" y="181"/>
                </a:cxn>
                <a:cxn ang="0">
                  <a:pos x="43" y="171"/>
                </a:cxn>
                <a:cxn ang="0">
                  <a:pos x="37" y="166"/>
                </a:cxn>
                <a:cxn ang="0">
                  <a:pos x="34" y="176"/>
                </a:cxn>
                <a:cxn ang="0">
                  <a:pos x="35" y="164"/>
                </a:cxn>
                <a:cxn ang="0">
                  <a:pos x="27" y="162"/>
                </a:cxn>
                <a:cxn ang="0">
                  <a:pos x="30" y="161"/>
                </a:cxn>
                <a:cxn ang="0">
                  <a:pos x="17" y="153"/>
                </a:cxn>
                <a:cxn ang="0">
                  <a:pos x="25" y="153"/>
                </a:cxn>
                <a:cxn ang="0">
                  <a:pos x="12" y="146"/>
                </a:cxn>
                <a:cxn ang="0">
                  <a:pos x="16" y="150"/>
                </a:cxn>
                <a:cxn ang="0">
                  <a:pos x="14" y="135"/>
                </a:cxn>
                <a:cxn ang="0">
                  <a:pos x="8" y="125"/>
                </a:cxn>
                <a:cxn ang="0">
                  <a:pos x="5" y="130"/>
                </a:cxn>
                <a:cxn ang="0">
                  <a:pos x="1" y="113"/>
                </a:cxn>
                <a:cxn ang="0">
                  <a:pos x="10" y="112"/>
                </a:cxn>
                <a:cxn ang="0">
                  <a:pos x="3" y="117"/>
                </a:cxn>
                <a:cxn ang="0">
                  <a:pos x="4" y="103"/>
                </a:cxn>
                <a:cxn ang="0">
                  <a:pos x="7" y="101"/>
                </a:cxn>
                <a:cxn ang="0">
                  <a:pos x="2" y="101"/>
                </a:cxn>
                <a:cxn ang="0">
                  <a:pos x="0" y="95"/>
                </a:cxn>
                <a:cxn ang="0">
                  <a:pos x="9" y="83"/>
                </a:cxn>
                <a:cxn ang="0">
                  <a:pos x="2" y="86"/>
                </a:cxn>
                <a:cxn ang="0">
                  <a:pos x="4" y="77"/>
                </a:cxn>
                <a:cxn ang="0">
                  <a:pos x="4" y="82"/>
                </a:cxn>
                <a:cxn ang="0">
                  <a:pos x="9" y="66"/>
                </a:cxn>
                <a:cxn ang="0">
                  <a:pos x="13" y="73"/>
                </a:cxn>
                <a:cxn ang="0">
                  <a:pos x="6" y="69"/>
                </a:cxn>
                <a:cxn ang="0">
                  <a:pos x="16" y="62"/>
                </a:cxn>
                <a:cxn ang="0">
                  <a:pos x="17" y="57"/>
                </a:cxn>
                <a:cxn ang="0">
                  <a:pos x="17" y="50"/>
                </a:cxn>
                <a:cxn ang="0">
                  <a:pos x="27" y="47"/>
                </a:cxn>
                <a:cxn ang="0">
                  <a:pos x="28" y="45"/>
                </a:cxn>
                <a:cxn ang="0">
                  <a:pos x="36" y="25"/>
                </a:cxn>
                <a:cxn ang="0">
                  <a:pos x="39" y="32"/>
                </a:cxn>
                <a:cxn ang="0">
                  <a:pos x="31" y="31"/>
                </a:cxn>
                <a:cxn ang="0">
                  <a:pos x="44" y="20"/>
                </a:cxn>
                <a:cxn ang="0">
                  <a:pos x="40" y="22"/>
                </a:cxn>
                <a:cxn ang="0">
                  <a:pos x="48" y="18"/>
                </a:cxn>
                <a:cxn ang="0">
                  <a:pos x="48" y="17"/>
                </a:cxn>
                <a:cxn ang="0">
                  <a:pos x="58" y="21"/>
                </a:cxn>
                <a:cxn ang="0">
                  <a:pos x="62" y="9"/>
                </a:cxn>
                <a:cxn ang="0">
                  <a:pos x="69" y="7"/>
                </a:cxn>
                <a:cxn ang="0">
                  <a:pos x="71" y="15"/>
                </a:cxn>
                <a:cxn ang="0">
                  <a:pos x="87" y="5"/>
                </a:cxn>
                <a:cxn ang="0">
                  <a:pos x="83" y="12"/>
                </a:cxn>
                <a:cxn ang="0">
                  <a:pos x="82" y="3"/>
                </a:cxn>
                <a:cxn ang="0">
                  <a:pos x="93" y="6"/>
                </a:cxn>
                <a:cxn ang="0">
                  <a:pos x="90" y="10"/>
                </a:cxn>
                <a:cxn ang="0">
                  <a:pos x="101" y="5"/>
                </a:cxn>
                <a:cxn ang="0">
                  <a:pos x="98" y="1"/>
                </a:cxn>
                <a:cxn ang="0">
                  <a:pos x="102" y="5"/>
                </a:cxn>
                <a:cxn ang="0">
                  <a:pos x="106" y="0"/>
                </a:cxn>
              </a:cxnLst>
              <a:rect l="0" t="0" r="r" b="b"/>
              <a:pathLst>
                <a:path w="115" h="200">
                  <a:moveTo>
                    <a:pt x="85" y="191"/>
                  </a:moveTo>
                  <a:lnTo>
                    <a:pt x="85" y="192"/>
                  </a:lnTo>
                  <a:lnTo>
                    <a:pt x="85" y="192"/>
                  </a:lnTo>
                  <a:cubicBezTo>
                    <a:pt x="84" y="192"/>
                    <a:pt x="84" y="192"/>
                    <a:pt x="84" y="192"/>
                  </a:cubicBezTo>
                  <a:cubicBezTo>
                    <a:pt x="84" y="192"/>
                    <a:pt x="83" y="192"/>
                    <a:pt x="83" y="193"/>
                  </a:cubicBezTo>
                  <a:lnTo>
                    <a:pt x="82" y="198"/>
                  </a:lnTo>
                  <a:cubicBezTo>
                    <a:pt x="82" y="199"/>
                    <a:pt x="82" y="199"/>
                    <a:pt x="82" y="199"/>
                  </a:cubicBezTo>
                  <a:cubicBezTo>
                    <a:pt x="82" y="199"/>
                    <a:pt x="82" y="200"/>
                    <a:pt x="82" y="200"/>
                  </a:cubicBezTo>
                  <a:lnTo>
                    <a:pt x="83" y="200"/>
                  </a:lnTo>
                  <a:lnTo>
                    <a:pt x="83" y="200"/>
                  </a:lnTo>
                  <a:lnTo>
                    <a:pt x="79" y="199"/>
                  </a:lnTo>
                  <a:cubicBezTo>
                    <a:pt x="78" y="199"/>
                    <a:pt x="77" y="198"/>
                    <a:pt x="76" y="198"/>
                  </a:cubicBezTo>
                  <a:cubicBezTo>
                    <a:pt x="76" y="197"/>
                    <a:pt x="75" y="197"/>
                    <a:pt x="75" y="196"/>
                  </a:cubicBezTo>
                  <a:cubicBezTo>
                    <a:pt x="75" y="195"/>
                    <a:pt x="75" y="194"/>
                    <a:pt x="75" y="193"/>
                  </a:cubicBezTo>
                  <a:cubicBezTo>
                    <a:pt x="76" y="192"/>
                    <a:pt x="76" y="191"/>
                    <a:pt x="77" y="191"/>
                  </a:cubicBezTo>
                  <a:cubicBezTo>
                    <a:pt x="78" y="190"/>
                    <a:pt x="80" y="190"/>
                    <a:pt x="81" y="190"/>
                  </a:cubicBezTo>
                  <a:lnTo>
                    <a:pt x="85" y="191"/>
                  </a:lnTo>
                  <a:close/>
                  <a:moveTo>
                    <a:pt x="82" y="191"/>
                  </a:moveTo>
                  <a:cubicBezTo>
                    <a:pt x="82" y="191"/>
                    <a:pt x="81" y="191"/>
                    <a:pt x="81" y="191"/>
                  </a:cubicBezTo>
                  <a:cubicBezTo>
                    <a:pt x="80" y="191"/>
                    <a:pt x="79" y="191"/>
                    <a:pt x="78" y="191"/>
                  </a:cubicBezTo>
                  <a:cubicBezTo>
                    <a:pt x="78" y="192"/>
                    <a:pt x="77" y="193"/>
                    <a:pt x="77" y="194"/>
                  </a:cubicBezTo>
                  <a:cubicBezTo>
                    <a:pt x="76" y="195"/>
                    <a:pt x="76" y="196"/>
                    <a:pt x="77" y="197"/>
                  </a:cubicBezTo>
                  <a:cubicBezTo>
                    <a:pt x="77" y="198"/>
                    <a:pt x="78" y="198"/>
                    <a:pt x="79" y="198"/>
                  </a:cubicBezTo>
                  <a:cubicBezTo>
                    <a:pt x="79" y="199"/>
                    <a:pt x="80" y="199"/>
                    <a:pt x="80" y="199"/>
                  </a:cubicBezTo>
                  <a:lnTo>
                    <a:pt x="82" y="191"/>
                  </a:lnTo>
                  <a:close/>
                  <a:moveTo>
                    <a:pt x="71" y="196"/>
                  </a:moveTo>
                  <a:lnTo>
                    <a:pt x="72" y="193"/>
                  </a:lnTo>
                  <a:lnTo>
                    <a:pt x="70" y="192"/>
                  </a:lnTo>
                  <a:cubicBezTo>
                    <a:pt x="69" y="192"/>
                    <a:pt x="69" y="192"/>
                    <a:pt x="69" y="192"/>
                  </a:cubicBezTo>
                  <a:cubicBezTo>
                    <a:pt x="69" y="192"/>
                    <a:pt x="68" y="192"/>
                    <a:pt x="68" y="193"/>
                  </a:cubicBezTo>
                  <a:lnTo>
                    <a:pt x="68" y="193"/>
                  </a:lnTo>
                  <a:lnTo>
                    <a:pt x="69" y="190"/>
                  </a:lnTo>
                  <a:lnTo>
                    <a:pt x="69" y="190"/>
                  </a:lnTo>
                  <a:cubicBezTo>
                    <a:pt x="69" y="190"/>
                    <a:pt x="69" y="191"/>
                    <a:pt x="69" y="191"/>
                  </a:cubicBezTo>
                  <a:cubicBezTo>
                    <a:pt x="69" y="191"/>
                    <a:pt x="69" y="191"/>
                    <a:pt x="69" y="191"/>
                  </a:cubicBezTo>
                  <a:cubicBezTo>
                    <a:pt x="69" y="191"/>
                    <a:pt x="70" y="191"/>
                    <a:pt x="70" y="191"/>
                  </a:cubicBezTo>
                  <a:lnTo>
                    <a:pt x="72" y="192"/>
                  </a:lnTo>
                  <a:lnTo>
                    <a:pt x="73" y="189"/>
                  </a:lnTo>
                  <a:cubicBezTo>
                    <a:pt x="73" y="189"/>
                    <a:pt x="73" y="189"/>
                    <a:pt x="73" y="189"/>
                  </a:cubicBezTo>
                  <a:cubicBezTo>
                    <a:pt x="73" y="189"/>
                    <a:pt x="73" y="189"/>
                    <a:pt x="73" y="188"/>
                  </a:cubicBezTo>
                  <a:cubicBezTo>
                    <a:pt x="73" y="188"/>
                    <a:pt x="73" y="188"/>
                    <a:pt x="72" y="188"/>
                  </a:cubicBezTo>
                  <a:lnTo>
                    <a:pt x="71" y="188"/>
                  </a:lnTo>
                  <a:cubicBezTo>
                    <a:pt x="70" y="188"/>
                    <a:pt x="70" y="187"/>
                    <a:pt x="70" y="187"/>
                  </a:cubicBezTo>
                  <a:cubicBezTo>
                    <a:pt x="70" y="187"/>
                    <a:pt x="69" y="188"/>
                    <a:pt x="69" y="188"/>
                  </a:cubicBezTo>
                  <a:cubicBezTo>
                    <a:pt x="69" y="188"/>
                    <a:pt x="68" y="188"/>
                    <a:pt x="68" y="189"/>
                  </a:cubicBezTo>
                  <a:lnTo>
                    <a:pt x="68" y="188"/>
                  </a:lnTo>
                  <a:lnTo>
                    <a:pt x="69" y="187"/>
                  </a:lnTo>
                  <a:lnTo>
                    <a:pt x="76" y="189"/>
                  </a:lnTo>
                  <a:lnTo>
                    <a:pt x="76" y="189"/>
                  </a:lnTo>
                  <a:lnTo>
                    <a:pt x="75" y="189"/>
                  </a:lnTo>
                  <a:cubicBezTo>
                    <a:pt x="75" y="189"/>
                    <a:pt x="75" y="189"/>
                    <a:pt x="75" y="189"/>
                  </a:cubicBezTo>
                  <a:cubicBezTo>
                    <a:pt x="74" y="189"/>
                    <a:pt x="74" y="189"/>
                    <a:pt x="74" y="189"/>
                  </a:cubicBezTo>
                  <a:cubicBezTo>
                    <a:pt x="74" y="189"/>
                    <a:pt x="74" y="189"/>
                    <a:pt x="74" y="190"/>
                  </a:cubicBezTo>
                  <a:lnTo>
                    <a:pt x="72" y="195"/>
                  </a:lnTo>
                  <a:cubicBezTo>
                    <a:pt x="72" y="196"/>
                    <a:pt x="72" y="196"/>
                    <a:pt x="72" y="196"/>
                  </a:cubicBezTo>
                  <a:cubicBezTo>
                    <a:pt x="72" y="197"/>
                    <a:pt x="72" y="197"/>
                    <a:pt x="73" y="197"/>
                  </a:cubicBezTo>
                  <a:lnTo>
                    <a:pt x="73" y="197"/>
                  </a:lnTo>
                  <a:lnTo>
                    <a:pt x="73" y="197"/>
                  </a:lnTo>
                  <a:lnTo>
                    <a:pt x="66" y="195"/>
                  </a:lnTo>
                  <a:lnTo>
                    <a:pt x="67" y="193"/>
                  </a:lnTo>
                  <a:lnTo>
                    <a:pt x="67" y="193"/>
                  </a:lnTo>
                  <a:cubicBezTo>
                    <a:pt x="67" y="194"/>
                    <a:pt x="67" y="194"/>
                    <a:pt x="67" y="194"/>
                  </a:cubicBezTo>
                  <a:cubicBezTo>
                    <a:pt x="67" y="194"/>
                    <a:pt x="67" y="195"/>
                    <a:pt x="67" y="195"/>
                  </a:cubicBezTo>
                  <a:cubicBezTo>
                    <a:pt x="68" y="195"/>
                    <a:pt x="68" y="195"/>
                    <a:pt x="68" y="195"/>
                  </a:cubicBezTo>
                  <a:lnTo>
                    <a:pt x="71" y="196"/>
                  </a:lnTo>
                  <a:close/>
                  <a:moveTo>
                    <a:pt x="64" y="189"/>
                  </a:moveTo>
                  <a:lnTo>
                    <a:pt x="65" y="187"/>
                  </a:lnTo>
                  <a:cubicBezTo>
                    <a:pt x="65" y="186"/>
                    <a:pt x="65" y="186"/>
                    <a:pt x="65" y="186"/>
                  </a:cubicBezTo>
                  <a:cubicBezTo>
                    <a:pt x="65" y="185"/>
                    <a:pt x="65" y="185"/>
                    <a:pt x="65" y="185"/>
                  </a:cubicBezTo>
                  <a:lnTo>
                    <a:pt x="65" y="185"/>
                  </a:lnTo>
                  <a:lnTo>
                    <a:pt x="65" y="185"/>
                  </a:lnTo>
                  <a:lnTo>
                    <a:pt x="68" y="186"/>
                  </a:lnTo>
                  <a:lnTo>
                    <a:pt x="68" y="186"/>
                  </a:lnTo>
                  <a:lnTo>
                    <a:pt x="68" y="186"/>
                  </a:lnTo>
                  <a:cubicBezTo>
                    <a:pt x="67" y="186"/>
                    <a:pt x="67" y="186"/>
                    <a:pt x="67" y="186"/>
                  </a:cubicBezTo>
                  <a:cubicBezTo>
                    <a:pt x="67" y="186"/>
                    <a:pt x="66" y="187"/>
                    <a:pt x="66" y="187"/>
                  </a:cubicBezTo>
                  <a:lnTo>
                    <a:pt x="64" y="192"/>
                  </a:lnTo>
                  <a:cubicBezTo>
                    <a:pt x="64" y="193"/>
                    <a:pt x="64" y="193"/>
                    <a:pt x="64" y="193"/>
                  </a:cubicBezTo>
                  <a:cubicBezTo>
                    <a:pt x="64" y="194"/>
                    <a:pt x="64" y="194"/>
                    <a:pt x="64" y="194"/>
                  </a:cubicBezTo>
                  <a:lnTo>
                    <a:pt x="65" y="194"/>
                  </a:lnTo>
                  <a:lnTo>
                    <a:pt x="64" y="194"/>
                  </a:lnTo>
                  <a:lnTo>
                    <a:pt x="62" y="193"/>
                  </a:lnTo>
                  <a:cubicBezTo>
                    <a:pt x="61" y="193"/>
                    <a:pt x="60" y="192"/>
                    <a:pt x="60" y="192"/>
                  </a:cubicBezTo>
                  <a:cubicBezTo>
                    <a:pt x="60" y="192"/>
                    <a:pt x="59" y="191"/>
                    <a:pt x="59" y="191"/>
                  </a:cubicBezTo>
                  <a:cubicBezTo>
                    <a:pt x="59" y="190"/>
                    <a:pt x="59" y="190"/>
                    <a:pt x="59" y="189"/>
                  </a:cubicBezTo>
                  <a:cubicBezTo>
                    <a:pt x="60" y="189"/>
                    <a:pt x="60" y="188"/>
                    <a:pt x="61" y="188"/>
                  </a:cubicBezTo>
                  <a:cubicBezTo>
                    <a:pt x="61" y="188"/>
                    <a:pt x="62" y="188"/>
                    <a:pt x="63" y="188"/>
                  </a:cubicBezTo>
                  <a:cubicBezTo>
                    <a:pt x="63" y="188"/>
                    <a:pt x="63" y="188"/>
                    <a:pt x="63" y="188"/>
                  </a:cubicBezTo>
                  <a:cubicBezTo>
                    <a:pt x="64" y="189"/>
                    <a:pt x="64" y="189"/>
                    <a:pt x="64" y="189"/>
                  </a:cubicBezTo>
                  <a:close/>
                  <a:moveTo>
                    <a:pt x="64" y="189"/>
                  </a:moveTo>
                  <a:cubicBezTo>
                    <a:pt x="64" y="189"/>
                    <a:pt x="64" y="189"/>
                    <a:pt x="63" y="189"/>
                  </a:cubicBezTo>
                  <a:cubicBezTo>
                    <a:pt x="63" y="189"/>
                    <a:pt x="63" y="189"/>
                    <a:pt x="63" y="189"/>
                  </a:cubicBezTo>
                  <a:cubicBezTo>
                    <a:pt x="63" y="188"/>
                    <a:pt x="62" y="188"/>
                    <a:pt x="62" y="189"/>
                  </a:cubicBezTo>
                  <a:cubicBezTo>
                    <a:pt x="61" y="189"/>
                    <a:pt x="61" y="189"/>
                    <a:pt x="61" y="190"/>
                  </a:cubicBezTo>
                  <a:cubicBezTo>
                    <a:pt x="61" y="190"/>
                    <a:pt x="61" y="190"/>
                    <a:pt x="61" y="191"/>
                  </a:cubicBezTo>
                  <a:cubicBezTo>
                    <a:pt x="61" y="191"/>
                    <a:pt x="61" y="191"/>
                    <a:pt x="61" y="192"/>
                  </a:cubicBezTo>
                  <a:cubicBezTo>
                    <a:pt x="61" y="192"/>
                    <a:pt x="61" y="192"/>
                    <a:pt x="62" y="192"/>
                  </a:cubicBezTo>
                  <a:cubicBezTo>
                    <a:pt x="62" y="192"/>
                    <a:pt x="62" y="193"/>
                    <a:pt x="62" y="193"/>
                  </a:cubicBezTo>
                  <a:lnTo>
                    <a:pt x="64" y="189"/>
                  </a:lnTo>
                  <a:close/>
                  <a:moveTo>
                    <a:pt x="56" y="183"/>
                  </a:moveTo>
                  <a:lnTo>
                    <a:pt x="59" y="185"/>
                  </a:lnTo>
                  <a:lnTo>
                    <a:pt x="60" y="184"/>
                  </a:lnTo>
                  <a:cubicBezTo>
                    <a:pt x="60" y="184"/>
                    <a:pt x="60" y="184"/>
                    <a:pt x="60" y="184"/>
                  </a:cubicBezTo>
                  <a:cubicBezTo>
                    <a:pt x="61" y="184"/>
                    <a:pt x="61" y="183"/>
                    <a:pt x="60" y="183"/>
                  </a:cubicBezTo>
                  <a:cubicBezTo>
                    <a:pt x="60" y="183"/>
                    <a:pt x="60" y="183"/>
                    <a:pt x="60" y="183"/>
                  </a:cubicBezTo>
                  <a:lnTo>
                    <a:pt x="60" y="183"/>
                  </a:lnTo>
                  <a:lnTo>
                    <a:pt x="62" y="184"/>
                  </a:lnTo>
                  <a:lnTo>
                    <a:pt x="62" y="184"/>
                  </a:lnTo>
                  <a:cubicBezTo>
                    <a:pt x="62" y="184"/>
                    <a:pt x="62" y="184"/>
                    <a:pt x="62" y="184"/>
                  </a:cubicBezTo>
                  <a:cubicBezTo>
                    <a:pt x="61" y="184"/>
                    <a:pt x="61" y="184"/>
                    <a:pt x="60" y="185"/>
                  </a:cubicBezTo>
                  <a:lnTo>
                    <a:pt x="54" y="189"/>
                  </a:lnTo>
                  <a:lnTo>
                    <a:pt x="54" y="189"/>
                  </a:lnTo>
                  <a:lnTo>
                    <a:pt x="55" y="181"/>
                  </a:lnTo>
                  <a:cubicBezTo>
                    <a:pt x="55" y="181"/>
                    <a:pt x="55" y="180"/>
                    <a:pt x="55" y="180"/>
                  </a:cubicBezTo>
                  <a:cubicBezTo>
                    <a:pt x="55" y="180"/>
                    <a:pt x="54" y="180"/>
                    <a:pt x="54" y="179"/>
                  </a:cubicBezTo>
                  <a:lnTo>
                    <a:pt x="54" y="179"/>
                  </a:lnTo>
                  <a:lnTo>
                    <a:pt x="57" y="181"/>
                  </a:lnTo>
                  <a:lnTo>
                    <a:pt x="57" y="181"/>
                  </a:lnTo>
                  <a:cubicBezTo>
                    <a:pt x="57" y="181"/>
                    <a:pt x="57" y="181"/>
                    <a:pt x="56" y="181"/>
                  </a:cubicBezTo>
                  <a:cubicBezTo>
                    <a:pt x="56" y="181"/>
                    <a:pt x="56" y="181"/>
                    <a:pt x="56" y="181"/>
                  </a:cubicBezTo>
                  <a:cubicBezTo>
                    <a:pt x="56" y="181"/>
                    <a:pt x="56" y="182"/>
                    <a:pt x="56" y="182"/>
                  </a:cubicBezTo>
                  <a:lnTo>
                    <a:pt x="56" y="183"/>
                  </a:lnTo>
                  <a:close/>
                  <a:moveTo>
                    <a:pt x="56" y="184"/>
                  </a:moveTo>
                  <a:lnTo>
                    <a:pt x="55" y="188"/>
                  </a:lnTo>
                  <a:lnTo>
                    <a:pt x="58" y="185"/>
                  </a:lnTo>
                  <a:lnTo>
                    <a:pt x="56" y="184"/>
                  </a:lnTo>
                  <a:close/>
                  <a:moveTo>
                    <a:pt x="47" y="174"/>
                  </a:moveTo>
                  <a:lnTo>
                    <a:pt x="49" y="175"/>
                  </a:lnTo>
                  <a:lnTo>
                    <a:pt x="49" y="181"/>
                  </a:lnTo>
                  <a:cubicBezTo>
                    <a:pt x="49" y="181"/>
                    <a:pt x="49" y="181"/>
                    <a:pt x="49" y="181"/>
                  </a:cubicBezTo>
                  <a:cubicBezTo>
                    <a:pt x="49" y="181"/>
                    <a:pt x="49" y="181"/>
                    <a:pt x="49" y="181"/>
                  </a:cubicBezTo>
                  <a:cubicBezTo>
                    <a:pt x="49" y="181"/>
                    <a:pt x="49" y="181"/>
                    <a:pt x="49" y="181"/>
                  </a:cubicBezTo>
                  <a:lnTo>
                    <a:pt x="51" y="179"/>
                  </a:lnTo>
                  <a:cubicBezTo>
                    <a:pt x="51" y="179"/>
                    <a:pt x="51" y="178"/>
                    <a:pt x="51" y="178"/>
                  </a:cubicBezTo>
                  <a:cubicBezTo>
                    <a:pt x="51" y="178"/>
                    <a:pt x="51" y="178"/>
                    <a:pt x="51" y="177"/>
                  </a:cubicBezTo>
                  <a:lnTo>
                    <a:pt x="51" y="177"/>
                  </a:lnTo>
                  <a:lnTo>
                    <a:pt x="51" y="177"/>
                  </a:lnTo>
                  <a:lnTo>
                    <a:pt x="54" y="179"/>
                  </a:lnTo>
                  <a:lnTo>
                    <a:pt x="54" y="179"/>
                  </a:lnTo>
                  <a:lnTo>
                    <a:pt x="53" y="179"/>
                  </a:lnTo>
                  <a:cubicBezTo>
                    <a:pt x="53" y="179"/>
                    <a:pt x="53" y="179"/>
                    <a:pt x="53" y="179"/>
                  </a:cubicBezTo>
                  <a:cubicBezTo>
                    <a:pt x="52" y="179"/>
                    <a:pt x="52" y="179"/>
                    <a:pt x="52" y="180"/>
                  </a:cubicBezTo>
                  <a:lnTo>
                    <a:pt x="49" y="184"/>
                  </a:lnTo>
                  <a:cubicBezTo>
                    <a:pt x="48" y="185"/>
                    <a:pt x="48" y="185"/>
                    <a:pt x="48" y="185"/>
                  </a:cubicBezTo>
                  <a:cubicBezTo>
                    <a:pt x="48" y="186"/>
                    <a:pt x="48" y="186"/>
                    <a:pt x="49" y="186"/>
                  </a:cubicBezTo>
                  <a:lnTo>
                    <a:pt x="49" y="186"/>
                  </a:lnTo>
                  <a:lnTo>
                    <a:pt x="49" y="186"/>
                  </a:lnTo>
                  <a:lnTo>
                    <a:pt x="46" y="185"/>
                  </a:lnTo>
                  <a:cubicBezTo>
                    <a:pt x="45" y="184"/>
                    <a:pt x="45" y="184"/>
                    <a:pt x="44" y="183"/>
                  </a:cubicBezTo>
                  <a:cubicBezTo>
                    <a:pt x="44" y="183"/>
                    <a:pt x="44" y="182"/>
                    <a:pt x="44" y="182"/>
                  </a:cubicBezTo>
                  <a:cubicBezTo>
                    <a:pt x="44" y="181"/>
                    <a:pt x="44" y="181"/>
                    <a:pt x="44" y="181"/>
                  </a:cubicBezTo>
                  <a:cubicBezTo>
                    <a:pt x="45" y="180"/>
                    <a:pt x="45" y="180"/>
                    <a:pt x="46" y="180"/>
                  </a:cubicBezTo>
                  <a:cubicBezTo>
                    <a:pt x="46" y="180"/>
                    <a:pt x="47" y="180"/>
                    <a:pt x="47" y="180"/>
                  </a:cubicBezTo>
                  <a:lnTo>
                    <a:pt x="47" y="177"/>
                  </a:lnTo>
                  <a:cubicBezTo>
                    <a:pt x="47" y="176"/>
                    <a:pt x="47" y="176"/>
                    <a:pt x="47" y="175"/>
                  </a:cubicBezTo>
                  <a:cubicBezTo>
                    <a:pt x="47" y="175"/>
                    <a:pt x="47" y="175"/>
                    <a:pt x="46" y="174"/>
                  </a:cubicBezTo>
                  <a:lnTo>
                    <a:pt x="47" y="174"/>
                  </a:lnTo>
                  <a:close/>
                  <a:moveTo>
                    <a:pt x="49" y="181"/>
                  </a:moveTo>
                  <a:cubicBezTo>
                    <a:pt x="49" y="181"/>
                    <a:pt x="49" y="181"/>
                    <a:pt x="49" y="181"/>
                  </a:cubicBezTo>
                  <a:cubicBezTo>
                    <a:pt x="49" y="181"/>
                    <a:pt x="49" y="181"/>
                    <a:pt x="49" y="181"/>
                  </a:cubicBezTo>
                  <a:cubicBezTo>
                    <a:pt x="48" y="181"/>
                    <a:pt x="48" y="181"/>
                    <a:pt x="47" y="181"/>
                  </a:cubicBezTo>
                  <a:cubicBezTo>
                    <a:pt x="46" y="181"/>
                    <a:pt x="46" y="181"/>
                    <a:pt x="46" y="181"/>
                  </a:cubicBezTo>
                  <a:cubicBezTo>
                    <a:pt x="45" y="182"/>
                    <a:pt x="45" y="182"/>
                    <a:pt x="45" y="183"/>
                  </a:cubicBezTo>
                  <a:cubicBezTo>
                    <a:pt x="45" y="183"/>
                    <a:pt x="46" y="184"/>
                    <a:pt x="46" y="184"/>
                  </a:cubicBezTo>
                  <a:cubicBezTo>
                    <a:pt x="46" y="184"/>
                    <a:pt x="47" y="184"/>
                    <a:pt x="47" y="184"/>
                  </a:cubicBezTo>
                  <a:lnTo>
                    <a:pt x="49" y="181"/>
                  </a:lnTo>
                  <a:close/>
                  <a:moveTo>
                    <a:pt x="36" y="177"/>
                  </a:moveTo>
                  <a:lnTo>
                    <a:pt x="37" y="175"/>
                  </a:lnTo>
                  <a:lnTo>
                    <a:pt x="37" y="175"/>
                  </a:lnTo>
                  <a:cubicBezTo>
                    <a:pt x="37" y="176"/>
                    <a:pt x="37" y="176"/>
                    <a:pt x="37" y="176"/>
                  </a:cubicBezTo>
                  <a:cubicBezTo>
                    <a:pt x="37" y="176"/>
                    <a:pt x="37" y="177"/>
                    <a:pt x="37" y="177"/>
                  </a:cubicBezTo>
                  <a:cubicBezTo>
                    <a:pt x="37" y="177"/>
                    <a:pt x="37" y="177"/>
                    <a:pt x="37" y="178"/>
                  </a:cubicBezTo>
                  <a:lnTo>
                    <a:pt x="38" y="178"/>
                  </a:lnTo>
                  <a:lnTo>
                    <a:pt x="43" y="173"/>
                  </a:lnTo>
                  <a:cubicBezTo>
                    <a:pt x="43" y="173"/>
                    <a:pt x="43" y="172"/>
                    <a:pt x="43" y="172"/>
                  </a:cubicBezTo>
                  <a:cubicBezTo>
                    <a:pt x="43" y="172"/>
                    <a:pt x="43" y="172"/>
                    <a:pt x="43" y="171"/>
                  </a:cubicBezTo>
                  <a:lnTo>
                    <a:pt x="42" y="171"/>
                  </a:lnTo>
                  <a:lnTo>
                    <a:pt x="43" y="171"/>
                  </a:lnTo>
                  <a:lnTo>
                    <a:pt x="46" y="173"/>
                  </a:lnTo>
                  <a:lnTo>
                    <a:pt x="45" y="174"/>
                  </a:lnTo>
                  <a:lnTo>
                    <a:pt x="45" y="173"/>
                  </a:lnTo>
                  <a:cubicBezTo>
                    <a:pt x="45" y="173"/>
                    <a:pt x="45" y="173"/>
                    <a:pt x="44" y="173"/>
                  </a:cubicBezTo>
                  <a:cubicBezTo>
                    <a:pt x="44" y="173"/>
                    <a:pt x="44" y="173"/>
                    <a:pt x="44" y="174"/>
                  </a:cubicBezTo>
                  <a:lnTo>
                    <a:pt x="39" y="179"/>
                  </a:lnTo>
                  <a:lnTo>
                    <a:pt x="40" y="180"/>
                  </a:lnTo>
                  <a:cubicBezTo>
                    <a:pt x="41" y="180"/>
                    <a:pt x="41" y="180"/>
                    <a:pt x="41" y="180"/>
                  </a:cubicBezTo>
                  <a:cubicBezTo>
                    <a:pt x="41" y="180"/>
                    <a:pt x="42" y="180"/>
                    <a:pt x="42" y="180"/>
                  </a:cubicBezTo>
                  <a:cubicBezTo>
                    <a:pt x="42" y="180"/>
                    <a:pt x="42" y="180"/>
                    <a:pt x="43" y="180"/>
                  </a:cubicBezTo>
                  <a:lnTo>
                    <a:pt x="43" y="180"/>
                  </a:lnTo>
                  <a:lnTo>
                    <a:pt x="41" y="181"/>
                  </a:lnTo>
                  <a:lnTo>
                    <a:pt x="36" y="177"/>
                  </a:lnTo>
                  <a:close/>
                  <a:moveTo>
                    <a:pt x="37" y="166"/>
                  </a:moveTo>
                  <a:lnTo>
                    <a:pt x="34" y="174"/>
                  </a:lnTo>
                  <a:lnTo>
                    <a:pt x="38" y="170"/>
                  </a:lnTo>
                  <a:cubicBezTo>
                    <a:pt x="39" y="169"/>
                    <a:pt x="39" y="169"/>
                    <a:pt x="39" y="169"/>
                  </a:cubicBezTo>
                  <a:cubicBezTo>
                    <a:pt x="39" y="168"/>
                    <a:pt x="39" y="168"/>
                    <a:pt x="38" y="168"/>
                  </a:cubicBezTo>
                  <a:lnTo>
                    <a:pt x="38" y="168"/>
                  </a:lnTo>
                  <a:lnTo>
                    <a:pt x="38" y="168"/>
                  </a:lnTo>
                  <a:lnTo>
                    <a:pt x="41" y="170"/>
                  </a:lnTo>
                  <a:lnTo>
                    <a:pt x="40" y="170"/>
                  </a:lnTo>
                  <a:lnTo>
                    <a:pt x="40" y="170"/>
                  </a:lnTo>
                  <a:cubicBezTo>
                    <a:pt x="40" y="169"/>
                    <a:pt x="40" y="169"/>
                    <a:pt x="39" y="169"/>
                  </a:cubicBezTo>
                  <a:cubicBezTo>
                    <a:pt x="39" y="169"/>
                    <a:pt x="39" y="170"/>
                    <a:pt x="39" y="170"/>
                  </a:cubicBezTo>
                  <a:lnTo>
                    <a:pt x="34" y="174"/>
                  </a:lnTo>
                  <a:cubicBezTo>
                    <a:pt x="34" y="174"/>
                    <a:pt x="34" y="174"/>
                    <a:pt x="34" y="175"/>
                  </a:cubicBezTo>
                  <a:cubicBezTo>
                    <a:pt x="34" y="175"/>
                    <a:pt x="34" y="175"/>
                    <a:pt x="34" y="175"/>
                  </a:cubicBezTo>
                  <a:cubicBezTo>
                    <a:pt x="34" y="175"/>
                    <a:pt x="34" y="175"/>
                    <a:pt x="34" y="176"/>
                  </a:cubicBezTo>
                  <a:lnTo>
                    <a:pt x="34" y="176"/>
                  </a:lnTo>
                  <a:lnTo>
                    <a:pt x="32" y="174"/>
                  </a:lnTo>
                  <a:lnTo>
                    <a:pt x="35" y="167"/>
                  </a:lnTo>
                  <a:lnTo>
                    <a:pt x="28" y="170"/>
                  </a:lnTo>
                  <a:lnTo>
                    <a:pt x="26" y="168"/>
                  </a:lnTo>
                  <a:lnTo>
                    <a:pt x="27" y="168"/>
                  </a:lnTo>
                  <a:lnTo>
                    <a:pt x="27" y="168"/>
                  </a:lnTo>
                  <a:cubicBezTo>
                    <a:pt x="27" y="168"/>
                    <a:pt x="27" y="168"/>
                    <a:pt x="28" y="168"/>
                  </a:cubicBezTo>
                  <a:cubicBezTo>
                    <a:pt x="28" y="168"/>
                    <a:pt x="28" y="168"/>
                    <a:pt x="28" y="168"/>
                  </a:cubicBezTo>
                  <a:lnTo>
                    <a:pt x="32" y="164"/>
                  </a:lnTo>
                  <a:cubicBezTo>
                    <a:pt x="33" y="163"/>
                    <a:pt x="33" y="163"/>
                    <a:pt x="33" y="163"/>
                  </a:cubicBezTo>
                  <a:cubicBezTo>
                    <a:pt x="33" y="163"/>
                    <a:pt x="33" y="162"/>
                    <a:pt x="33" y="162"/>
                  </a:cubicBezTo>
                  <a:lnTo>
                    <a:pt x="33" y="162"/>
                  </a:lnTo>
                  <a:lnTo>
                    <a:pt x="33" y="162"/>
                  </a:lnTo>
                  <a:lnTo>
                    <a:pt x="35" y="164"/>
                  </a:lnTo>
                  <a:lnTo>
                    <a:pt x="35" y="164"/>
                  </a:lnTo>
                  <a:lnTo>
                    <a:pt x="35" y="164"/>
                  </a:lnTo>
                  <a:cubicBezTo>
                    <a:pt x="35" y="164"/>
                    <a:pt x="34" y="164"/>
                    <a:pt x="34" y="164"/>
                  </a:cubicBezTo>
                  <a:cubicBezTo>
                    <a:pt x="34" y="164"/>
                    <a:pt x="34" y="164"/>
                    <a:pt x="33" y="164"/>
                  </a:cubicBezTo>
                  <a:lnTo>
                    <a:pt x="29" y="169"/>
                  </a:lnTo>
                  <a:lnTo>
                    <a:pt x="37" y="166"/>
                  </a:lnTo>
                  <a:close/>
                  <a:moveTo>
                    <a:pt x="24" y="165"/>
                  </a:moveTo>
                  <a:lnTo>
                    <a:pt x="27" y="162"/>
                  </a:lnTo>
                  <a:lnTo>
                    <a:pt x="26" y="161"/>
                  </a:lnTo>
                  <a:cubicBezTo>
                    <a:pt x="25" y="160"/>
                    <a:pt x="25" y="160"/>
                    <a:pt x="25" y="160"/>
                  </a:cubicBezTo>
                  <a:cubicBezTo>
                    <a:pt x="25" y="160"/>
                    <a:pt x="24" y="160"/>
                    <a:pt x="24" y="161"/>
                  </a:cubicBezTo>
                  <a:lnTo>
                    <a:pt x="24" y="160"/>
                  </a:lnTo>
                  <a:lnTo>
                    <a:pt x="26" y="158"/>
                  </a:lnTo>
                  <a:lnTo>
                    <a:pt x="26" y="159"/>
                  </a:lnTo>
                  <a:cubicBezTo>
                    <a:pt x="26" y="159"/>
                    <a:pt x="26" y="159"/>
                    <a:pt x="26" y="159"/>
                  </a:cubicBezTo>
                  <a:cubicBezTo>
                    <a:pt x="26" y="159"/>
                    <a:pt x="26" y="160"/>
                    <a:pt x="26" y="160"/>
                  </a:cubicBezTo>
                  <a:cubicBezTo>
                    <a:pt x="26" y="160"/>
                    <a:pt x="26" y="160"/>
                    <a:pt x="26" y="161"/>
                  </a:cubicBezTo>
                  <a:lnTo>
                    <a:pt x="27" y="162"/>
                  </a:lnTo>
                  <a:lnTo>
                    <a:pt x="30" y="160"/>
                  </a:lnTo>
                  <a:cubicBezTo>
                    <a:pt x="30" y="160"/>
                    <a:pt x="30" y="160"/>
                    <a:pt x="30" y="160"/>
                  </a:cubicBezTo>
                  <a:cubicBezTo>
                    <a:pt x="30" y="160"/>
                    <a:pt x="30" y="160"/>
                    <a:pt x="30" y="159"/>
                  </a:cubicBezTo>
                  <a:cubicBezTo>
                    <a:pt x="30" y="159"/>
                    <a:pt x="30" y="159"/>
                    <a:pt x="30" y="159"/>
                  </a:cubicBezTo>
                  <a:lnTo>
                    <a:pt x="29" y="158"/>
                  </a:lnTo>
                  <a:cubicBezTo>
                    <a:pt x="29" y="157"/>
                    <a:pt x="28" y="157"/>
                    <a:pt x="28" y="157"/>
                  </a:cubicBezTo>
                  <a:cubicBezTo>
                    <a:pt x="28" y="157"/>
                    <a:pt x="28" y="157"/>
                    <a:pt x="27" y="157"/>
                  </a:cubicBezTo>
                  <a:cubicBezTo>
                    <a:pt x="27" y="157"/>
                    <a:pt x="27" y="157"/>
                    <a:pt x="26" y="157"/>
                  </a:cubicBezTo>
                  <a:lnTo>
                    <a:pt x="26" y="157"/>
                  </a:lnTo>
                  <a:lnTo>
                    <a:pt x="28" y="156"/>
                  </a:lnTo>
                  <a:lnTo>
                    <a:pt x="32" y="161"/>
                  </a:lnTo>
                  <a:lnTo>
                    <a:pt x="32" y="161"/>
                  </a:lnTo>
                  <a:lnTo>
                    <a:pt x="32" y="161"/>
                  </a:lnTo>
                  <a:cubicBezTo>
                    <a:pt x="32" y="161"/>
                    <a:pt x="32" y="161"/>
                    <a:pt x="31" y="161"/>
                  </a:cubicBezTo>
                  <a:cubicBezTo>
                    <a:pt x="31" y="161"/>
                    <a:pt x="31" y="161"/>
                    <a:pt x="31" y="161"/>
                  </a:cubicBezTo>
                  <a:cubicBezTo>
                    <a:pt x="31" y="161"/>
                    <a:pt x="31" y="161"/>
                    <a:pt x="30" y="161"/>
                  </a:cubicBezTo>
                  <a:lnTo>
                    <a:pt x="26" y="165"/>
                  </a:lnTo>
                  <a:cubicBezTo>
                    <a:pt x="25" y="165"/>
                    <a:pt x="25" y="165"/>
                    <a:pt x="25" y="166"/>
                  </a:cubicBezTo>
                  <a:cubicBezTo>
                    <a:pt x="25" y="166"/>
                    <a:pt x="25" y="166"/>
                    <a:pt x="25" y="166"/>
                  </a:cubicBezTo>
                  <a:lnTo>
                    <a:pt x="26" y="167"/>
                  </a:lnTo>
                  <a:lnTo>
                    <a:pt x="25" y="167"/>
                  </a:lnTo>
                  <a:lnTo>
                    <a:pt x="21" y="161"/>
                  </a:lnTo>
                  <a:lnTo>
                    <a:pt x="23" y="160"/>
                  </a:lnTo>
                  <a:lnTo>
                    <a:pt x="23" y="160"/>
                  </a:lnTo>
                  <a:cubicBezTo>
                    <a:pt x="22" y="161"/>
                    <a:pt x="22" y="161"/>
                    <a:pt x="22" y="161"/>
                  </a:cubicBezTo>
                  <a:cubicBezTo>
                    <a:pt x="22" y="161"/>
                    <a:pt x="22" y="162"/>
                    <a:pt x="22" y="162"/>
                  </a:cubicBezTo>
                  <a:cubicBezTo>
                    <a:pt x="22" y="162"/>
                    <a:pt x="22" y="162"/>
                    <a:pt x="23" y="163"/>
                  </a:cubicBezTo>
                  <a:lnTo>
                    <a:pt x="24" y="165"/>
                  </a:lnTo>
                  <a:close/>
                  <a:moveTo>
                    <a:pt x="20" y="160"/>
                  </a:moveTo>
                  <a:lnTo>
                    <a:pt x="19" y="158"/>
                  </a:lnTo>
                  <a:lnTo>
                    <a:pt x="21" y="150"/>
                  </a:lnTo>
                  <a:lnTo>
                    <a:pt x="17" y="153"/>
                  </a:lnTo>
                  <a:cubicBezTo>
                    <a:pt x="16" y="153"/>
                    <a:pt x="16" y="153"/>
                    <a:pt x="16" y="154"/>
                  </a:cubicBezTo>
                  <a:cubicBezTo>
                    <a:pt x="16" y="154"/>
                    <a:pt x="16" y="154"/>
                    <a:pt x="16" y="154"/>
                  </a:cubicBezTo>
                  <a:lnTo>
                    <a:pt x="16" y="155"/>
                  </a:lnTo>
                  <a:lnTo>
                    <a:pt x="16" y="155"/>
                  </a:lnTo>
                  <a:lnTo>
                    <a:pt x="15" y="152"/>
                  </a:lnTo>
                  <a:lnTo>
                    <a:pt x="15" y="152"/>
                  </a:lnTo>
                  <a:lnTo>
                    <a:pt x="15" y="152"/>
                  </a:lnTo>
                  <a:cubicBezTo>
                    <a:pt x="15" y="153"/>
                    <a:pt x="15" y="153"/>
                    <a:pt x="16" y="153"/>
                  </a:cubicBezTo>
                  <a:cubicBezTo>
                    <a:pt x="16" y="153"/>
                    <a:pt x="16" y="153"/>
                    <a:pt x="17" y="152"/>
                  </a:cubicBezTo>
                  <a:lnTo>
                    <a:pt x="23" y="148"/>
                  </a:lnTo>
                  <a:lnTo>
                    <a:pt x="23" y="149"/>
                  </a:lnTo>
                  <a:lnTo>
                    <a:pt x="20" y="157"/>
                  </a:lnTo>
                  <a:lnTo>
                    <a:pt x="25" y="154"/>
                  </a:lnTo>
                  <a:cubicBezTo>
                    <a:pt x="25" y="154"/>
                    <a:pt x="25" y="154"/>
                    <a:pt x="25" y="154"/>
                  </a:cubicBezTo>
                  <a:cubicBezTo>
                    <a:pt x="26" y="153"/>
                    <a:pt x="25" y="153"/>
                    <a:pt x="25" y="153"/>
                  </a:cubicBezTo>
                  <a:lnTo>
                    <a:pt x="25" y="153"/>
                  </a:lnTo>
                  <a:lnTo>
                    <a:pt x="25" y="152"/>
                  </a:lnTo>
                  <a:lnTo>
                    <a:pt x="27" y="155"/>
                  </a:lnTo>
                  <a:lnTo>
                    <a:pt x="27" y="155"/>
                  </a:lnTo>
                  <a:lnTo>
                    <a:pt x="27" y="155"/>
                  </a:lnTo>
                  <a:cubicBezTo>
                    <a:pt x="26" y="155"/>
                    <a:pt x="26" y="154"/>
                    <a:pt x="26" y="154"/>
                  </a:cubicBezTo>
                  <a:cubicBezTo>
                    <a:pt x="26" y="154"/>
                    <a:pt x="25" y="155"/>
                    <a:pt x="25" y="155"/>
                  </a:cubicBezTo>
                  <a:lnTo>
                    <a:pt x="20" y="158"/>
                  </a:lnTo>
                  <a:cubicBezTo>
                    <a:pt x="20" y="159"/>
                    <a:pt x="20" y="159"/>
                    <a:pt x="20" y="159"/>
                  </a:cubicBezTo>
                  <a:cubicBezTo>
                    <a:pt x="20" y="159"/>
                    <a:pt x="20" y="159"/>
                    <a:pt x="20" y="160"/>
                  </a:cubicBezTo>
                  <a:cubicBezTo>
                    <a:pt x="20" y="160"/>
                    <a:pt x="20" y="160"/>
                    <a:pt x="20" y="160"/>
                  </a:cubicBezTo>
                  <a:close/>
                  <a:moveTo>
                    <a:pt x="10" y="144"/>
                  </a:moveTo>
                  <a:lnTo>
                    <a:pt x="12" y="143"/>
                  </a:lnTo>
                  <a:lnTo>
                    <a:pt x="12" y="144"/>
                  </a:lnTo>
                  <a:cubicBezTo>
                    <a:pt x="12" y="144"/>
                    <a:pt x="12" y="144"/>
                    <a:pt x="12" y="144"/>
                  </a:cubicBezTo>
                  <a:cubicBezTo>
                    <a:pt x="12" y="144"/>
                    <a:pt x="11" y="145"/>
                    <a:pt x="11" y="145"/>
                  </a:cubicBezTo>
                  <a:cubicBezTo>
                    <a:pt x="11" y="145"/>
                    <a:pt x="12" y="145"/>
                    <a:pt x="12" y="146"/>
                  </a:cubicBezTo>
                  <a:lnTo>
                    <a:pt x="12" y="147"/>
                  </a:lnTo>
                  <a:lnTo>
                    <a:pt x="18" y="144"/>
                  </a:lnTo>
                  <a:cubicBezTo>
                    <a:pt x="19" y="143"/>
                    <a:pt x="19" y="143"/>
                    <a:pt x="19" y="143"/>
                  </a:cubicBezTo>
                  <a:cubicBezTo>
                    <a:pt x="19" y="143"/>
                    <a:pt x="19" y="143"/>
                    <a:pt x="19" y="142"/>
                  </a:cubicBezTo>
                  <a:lnTo>
                    <a:pt x="19" y="142"/>
                  </a:lnTo>
                  <a:lnTo>
                    <a:pt x="19" y="142"/>
                  </a:lnTo>
                  <a:lnTo>
                    <a:pt x="21" y="145"/>
                  </a:lnTo>
                  <a:lnTo>
                    <a:pt x="21" y="145"/>
                  </a:lnTo>
                  <a:lnTo>
                    <a:pt x="20" y="145"/>
                  </a:lnTo>
                  <a:cubicBezTo>
                    <a:pt x="20" y="145"/>
                    <a:pt x="20" y="145"/>
                    <a:pt x="20" y="144"/>
                  </a:cubicBezTo>
                  <a:cubicBezTo>
                    <a:pt x="20" y="144"/>
                    <a:pt x="19" y="145"/>
                    <a:pt x="19" y="145"/>
                  </a:cubicBezTo>
                  <a:lnTo>
                    <a:pt x="13" y="148"/>
                  </a:lnTo>
                  <a:lnTo>
                    <a:pt x="13" y="149"/>
                  </a:lnTo>
                  <a:cubicBezTo>
                    <a:pt x="14" y="149"/>
                    <a:pt x="14" y="150"/>
                    <a:pt x="14" y="150"/>
                  </a:cubicBezTo>
                  <a:cubicBezTo>
                    <a:pt x="14" y="150"/>
                    <a:pt x="14" y="150"/>
                    <a:pt x="15" y="150"/>
                  </a:cubicBezTo>
                  <a:cubicBezTo>
                    <a:pt x="15" y="150"/>
                    <a:pt x="15" y="150"/>
                    <a:pt x="16" y="150"/>
                  </a:cubicBezTo>
                  <a:lnTo>
                    <a:pt x="16" y="150"/>
                  </a:lnTo>
                  <a:lnTo>
                    <a:pt x="14" y="151"/>
                  </a:lnTo>
                  <a:lnTo>
                    <a:pt x="10" y="144"/>
                  </a:lnTo>
                  <a:close/>
                  <a:moveTo>
                    <a:pt x="6" y="136"/>
                  </a:moveTo>
                  <a:cubicBezTo>
                    <a:pt x="6" y="135"/>
                    <a:pt x="6" y="133"/>
                    <a:pt x="7" y="132"/>
                  </a:cubicBezTo>
                  <a:cubicBezTo>
                    <a:pt x="7" y="131"/>
                    <a:pt x="8" y="131"/>
                    <a:pt x="9" y="130"/>
                  </a:cubicBezTo>
                  <a:cubicBezTo>
                    <a:pt x="10" y="130"/>
                    <a:pt x="12" y="130"/>
                    <a:pt x="13" y="130"/>
                  </a:cubicBezTo>
                  <a:cubicBezTo>
                    <a:pt x="14" y="131"/>
                    <a:pt x="15" y="132"/>
                    <a:pt x="15" y="133"/>
                  </a:cubicBezTo>
                  <a:cubicBezTo>
                    <a:pt x="15" y="134"/>
                    <a:pt x="15" y="135"/>
                    <a:pt x="15" y="136"/>
                  </a:cubicBezTo>
                  <a:cubicBezTo>
                    <a:pt x="14" y="137"/>
                    <a:pt x="13" y="138"/>
                    <a:pt x="12" y="138"/>
                  </a:cubicBezTo>
                  <a:cubicBezTo>
                    <a:pt x="11" y="139"/>
                    <a:pt x="9" y="139"/>
                    <a:pt x="8" y="138"/>
                  </a:cubicBezTo>
                  <a:cubicBezTo>
                    <a:pt x="7" y="138"/>
                    <a:pt x="7" y="137"/>
                    <a:pt x="6" y="136"/>
                  </a:cubicBezTo>
                  <a:close/>
                  <a:moveTo>
                    <a:pt x="7" y="136"/>
                  </a:moveTo>
                  <a:cubicBezTo>
                    <a:pt x="7" y="136"/>
                    <a:pt x="8" y="137"/>
                    <a:pt x="8" y="137"/>
                  </a:cubicBezTo>
                  <a:cubicBezTo>
                    <a:pt x="9" y="137"/>
                    <a:pt x="10" y="137"/>
                    <a:pt x="12" y="137"/>
                  </a:cubicBezTo>
                  <a:cubicBezTo>
                    <a:pt x="13" y="136"/>
                    <a:pt x="14" y="136"/>
                    <a:pt x="14" y="135"/>
                  </a:cubicBezTo>
                  <a:cubicBezTo>
                    <a:pt x="15" y="134"/>
                    <a:pt x="15" y="134"/>
                    <a:pt x="15" y="133"/>
                  </a:cubicBezTo>
                  <a:cubicBezTo>
                    <a:pt x="14" y="132"/>
                    <a:pt x="14" y="132"/>
                    <a:pt x="13" y="131"/>
                  </a:cubicBezTo>
                  <a:cubicBezTo>
                    <a:pt x="12" y="131"/>
                    <a:pt x="11" y="131"/>
                    <a:pt x="10" y="131"/>
                  </a:cubicBezTo>
                  <a:cubicBezTo>
                    <a:pt x="8" y="132"/>
                    <a:pt x="7" y="133"/>
                    <a:pt x="7" y="133"/>
                  </a:cubicBezTo>
                  <a:cubicBezTo>
                    <a:pt x="7" y="134"/>
                    <a:pt x="6" y="135"/>
                    <a:pt x="7" y="136"/>
                  </a:cubicBezTo>
                  <a:close/>
                  <a:moveTo>
                    <a:pt x="4" y="128"/>
                  </a:moveTo>
                  <a:lnTo>
                    <a:pt x="8" y="127"/>
                  </a:lnTo>
                  <a:lnTo>
                    <a:pt x="7" y="125"/>
                  </a:lnTo>
                  <a:cubicBezTo>
                    <a:pt x="7" y="125"/>
                    <a:pt x="7" y="125"/>
                    <a:pt x="7" y="125"/>
                  </a:cubicBezTo>
                  <a:cubicBezTo>
                    <a:pt x="7" y="125"/>
                    <a:pt x="6" y="125"/>
                    <a:pt x="6" y="125"/>
                  </a:cubicBezTo>
                  <a:lnTo>
                    <a:pt x="6" y="124"/>
                  </a:lnTo>
                  <a:lnTo>
                    <a:pt x="9" y="124"/>
                  </a:lnTo>
                  <a:lnTo>
                    <a:pt x="9" y="124"/>
                  </a:lnTo>
                  <a:cubicBezTo>
                    <a:pt x="8" y="124"/>
                    <a:pt x="8" y="124"/>
                    <a:pt x="8" y="124"/>
                  </a:cubicBezTo>
                  <a:cubicBezTo>
                    <a:pt x="8" y="124"/>
                    <a:pt x="8" y="124"/>
                    <a:pt x="8" y="125"/>
                  </a:cubicBezTo>
                  <a:cubicBezTo>
                    <a:pt x="8" y="125"/>
                    <a:pt x="8" y="125"/>
                    <a:pt x="8" y="125"/>
                  </a:cubicBezTo>
                  <a:lnTo>
                    <a:pt x="8" y="127"/>
                  </a:lnTo>
                  <a:lnTo>
                    <a:pt x="11" y="126"/>
                  </a:lnTo>
                  <a:cubicBezTo>
                    <a:pt x="11" y="126"/>
                    <a:pt x="12" y="126"/>
                    <a:pt x="12" y="126"/>
                  </a:cubicBezTo>
                  <a:cubicBezTo>
                    <a:pt x="12" y="126"/>
                    <a:pt x="12" y="126"/>
                    <a:pt x="12" y="125"/>
                  </a:cubicBezTo>
                  <a:cubicBezTo>
                    <a:pt x="12" y="125"/>
                    <a:pt x="12" y="125"/>
                    <a:pt x="12" y="125"/>
                  </a:cubicBezTo>
                  <a:lnTo>
                    <a:pt x="12" y="124"/>
                  </a:lnTo>
                  <a:lnTo>
                    <a:pt x="12" y="124"/>
                  </a:lnTo>
                  <a:lnTo>
                    <a:pt x="13" y="128"/>
                  </a:lnTo>
                  <a:lnTo>
                    <a:pt x="13" y="128"/>
                  </a:lnTo>
                  <a:lnTo>
                    <a:pt x="13" y="128"/>
                  </a:lnTo>
                  <a:cubicBezTo>
                    <a:pt x="13" y="127"/>
                    <a:pt x="13" y="127"/>
                    <a:pt x="12" y="127"/>
                  </a:cubicBezTo>
                  <a:cubicBezTo>
                    <a:pt x="12" y="127"/>
                    <a:pt x="12" y="127"/>
                    <a:pt x="11" y="127"/>
                  </a:cubicBezTo>
                  <a:lnTo>
                    <a:pt x="6" y="129"/>
                  </a:lnTo>
                  <a:cubicBezTo>
                    <a:pt x="5" y="129"/>
                    <a:pt x="5" y="129"/>
                    <a:pt x="5" y="129"/>
                  </a:cubicBezTo>
                  <a:cubicBezTo>
                    <a:pt x="5" y="129"/>
                    <a:pt x="5" y="129"/>
                    <a:pt x="5" y="129"/>
                  </a:cubicBezTo>
                  <a:cubicBezTo>
                    <a:pt x="5" y="130"/>
                    <a:pt x="5" y="130"/>
                    <a:pt x="5" y="130"/>
                  </a:cubicBezTo>
                  <a:lnTo>
                    <a:pt x="5" y="130"/>
                  </a:lnTo>
                  <a:lnTo>
                    <a:pt x="5" y="130"/>
                  </a:lnTo>
                  <a:lnTo>
                    <a:pt x="3" y="124"/>
                  </a:lnTo>
                  <a:lnTo>
                    <a:pt x="5" y="124"/>
                  </a:lnTo>
                  <a:lnTo>
                    <a:pt x="5" y="124"/>
                  </a:lnTo>
                  <a:cubicBezTo>
                    <a:pt x="4" y="124"/>
                    <a:pt x="4" y="124"/>
                    <a:pt x="4" y="124"/>
                  </a:cubicBezTo>
                  <a:cubicBezTo>
                    <a:pt x="4" y="125"/>
                    <a:pt x="4" y="125"/>
                    <a:pt x="4" y="125"/>
                  </a:cubicBezTo>
                  <a:cubicBezTo>
                    <a:pt x="4" y="125"/>
                    <a:pt x="4" y="126"/>
                    <a:pt x="4" y="126"/>
                  </a:cubicBezTo>
                  <a:lnTo>
                    <a:pt x="4" y="128"/>
                  </a:lnTo>
                  <a:close/>
                  <a:moveTo>
                    <a:pt x="5" y="116"/>
                  </a:moveTo>
                  <a:lnTo>
                    <a:pt x="5" y="112"/>
                  </a:lnTo>
                  <a:lnTo>
                    <a:pt x="2" y="112"/>
                  </a:lnTo>
                  <a:cubicBezTo>
                    <a:pt x="2" y="112"/>
                    <a:pt x="2" y="112"/>
                    <a:pt x="2" y="112"/>
                  </a:cubicBezTo>
                  <a:cubicBezTo>
                    <a:pt x="1" y="112"/>
                    <a:pt x="1" y="112"/>
                    <a:pt x="1" y="112"/>
                  </a:cubicBezTo>
                  <a:cubicBezTo>
                    <a:pt x="1" y="113"/>
                    <a:pt x="1" y="113"/>
                    <a:pt x="1" y="113"/>
                  </a:cubicBezTo>
                  <a:lnTo>
                    <a:pt x="1" y="113"/>
                  </a:lnTo>
                  <a:lnTo>
                    <a:pt x="1" y="113"/>
                  </a:lnTo>
                  <a:lnTo>
                    <a:pt x="1" y="110"/>
                  </a:lnTo>
                  <a:lnTo>
                    <a:pt x="1" y="110"/>
                  </a:lnTo>
                  <a:lnTo>
                    <a:pt x="1" y="110"/>
                  </a:lnTo>
                  <a:cubicBezTo>
                    <a:pt x="1" y="110"/>
                    <a:pt x="1" y="110"/>
                    <a:pt x="1" y="110"/>
                  </a:cubicBezTo>
                  <a:cubicBezTo>
                    <a:pt x="1" y="111"/>
                    <a:pt x="1" y="111"/>
                    <a:pt x="1" y="111"/>
                  </a:cubicBezTo>
                  <a:cubicBezTo>
                    <a:pt x="2" y="111"/>
                    <a:pt x="2" y="111"/>
                    <a:pt x="2" y="111"/>
                  </a:cubicBezTo>
                  <a:lnTo>
                    <a:pt x="8" y="110"/>
                  </a:lnTo>
                  <a:cubicBezTo>
                    <a:pt x="8" y="110"/>
                    <a:pt x="9" y="110"/>
                    <a:pt x="9" y="110"/>
                  </a:cubicBezTo>
                  <a:cubicBezTo>
                    <a:pt x="9" y="110"/>
                    <a:pt x="9" y="110"/>
                    <a:pt x="9" y="109"/>
                  </a:cubicBezTo>
                  <a:cubicBezTo>
                    <a:pt x="9" y="109"/>
                    <a:pt x="9" y="109"/>
                    <a:pt x="9" y="109"/>
                  </a:cubicBezTo>
                  <a:lnTo>
                    <a:pt x="9" y="109"/>
                  </a:lnTo>
                  <a:lnTo>
                    <a:pt x="9" y="109"/>
                  </a:lnTo>
                  <a:lnTo>
                    <a:pt x="10" y="112"/>
                  </a:lnTo>
                  <a:lnTo>
                    <a:pt x="10" y="112"/>
                  </a:lnTo>
                  <a:lnTo>
                    <a:pt x="10" y="112"/>
                  </a:lnTo>
                  <a:cubicBezTo>
                    <a:pt x="10" y="112"/>
                    <a:pt x="9" y="111"/>
                    <a:pt x="9" y="111"/>
                  </a:cubicBezTo>
                  <a:cubicBezTo>
                    <a:pt x="9" y="111"/>
                    <a:pt x="9" y="111"/>
                    <a:pt x="8" y="111"/>
                  </a:cubicBezTo>
                  <a:lnTo>
                    <a:pt x="5" y="112"/>
                  </a:lnTo>
                  <a:lnTo>
                    <a:pt x="6" y="116"/>
                  </a:lnTo>
                  <a:lnTo>
                    <a:pt x="9" y="115"/>
                  </a:lnTo>
                  <a:cubicBezTo>
                    <a:pt x="9" y="115"/>
                    <a:pt x="9" y="115"/>
                    <a:pt x="9" y="115"/>
                  </a:cubicBezTo>
                  <a:cubicBezTo>
                    <a:pt x="10" y="115"/>
                    <a:pt x="10" y="115"/>
                    <a:pt x="10" y="115"/>
                  </a:cubicBezTo>
                  <a:cubicBezTo>
                    <a:pt x="10" y="115"/>
                    <a:pt x="10" y="114"/>
                    <a:pt x="10" y="114"/>
                  </a:cubicBezTo>
                  <a:lnTo>
                    <a:pt x="10" y="114"/>
                  </a:lnTo>
                  <a:lnTo>
                    <a:pt x="10" y="114"/>
                  </a:lnTo>
                  <a:lnTo>
                    <a:pt x="10" y="118"/>
                  </a:lnTo>
                  <a:lnTo>
                    <a:pt x="10" y="118"/>
                  </a:lnTo>
                  <a:lnTo>
                    <a:pt x="10" y="117"/>
                  </a:lnTo>
                  <a:cubicBezTo>
                    <a:pt x="10" y="117"/>
                    <a:pt x="10" y="117"/>
                    <a:pt x="10" y="117"/>
                  </a:cubicBezTo>
                  <a:cubicBezTo>
                    <a:pt x="10" y="116"/>
                    <a:pt x="9" y="116"/>
                    <a:pt x="9" y="117"/>
                  </a:cubicBezTo>
                  <a:lnTo>
                    <a:pt x="3" y="117"/>
                  </a:lnTo>
                  <a:cubicBezTo>
                    <a:pt x="3" y="117"/>
                    <a:pt x="2" y="117"/>
                    <a:pt x="2" y="117"/>
                  </a:cubicBezTo>
                  <a:cubicBezTo>
                    <a:pt x="2" y="117"/>
                    <a:pt x="2" y="118"/>
                    <a:pt x="2" y="118"/>
                  </a:cubicBezTo>
                  <a:cubicBezTo>
                    <a:pt x="2" y="118"/>
                    <a:pt x="2" y="118"/>
                    <a:pt x="2" y="118"/>
                  </a:cubicBezTo>
                  <a:lnTo>
                    <a:pt x="2" y="119"/>
                  </a:lnTo>
                  <a:lnTo>
                    <a:pt x="2" y="119"/>
                  </a:lnTo>
                  <a:lnTo>
                    <a:pt x="1" y="115"/>
                  </a:lnTo>
                  <a:lnTo>
                    <a:pt x="2" y="115"/>
                  </a:lnTo>
                  <a:lnTo>
                    <a:pt x="2" y="115"/>
                  </a:lnTo>
                  <a:cubicBezTo>
                    <a:pt x="2" y="115"/>
                    <a:pt x="2" y="116"/>
                    <a:pt x="2" y="116"/>
                  </a:cubicBezTo>
                  <a:cubicBezTo>
                    <a:pt x="2" y="116"/>
                    <a:pt x="2" y="116"/>
                    <a:pt x="2" y="116"/>
                  </a:cubicBezTo>
                  <a:cubicBezTo>
                    <a:pt x="2" y="116"/>
                    <a:pt x="3" y="116"/>
                    <a:pt x="3" y="116"/>
                  </a:cubicBezTo>
                  <a:lnTo>
                    <a:pt x="5" y="116"/>
                  </a:lnTo>
                  <a:close/>
                  <a:moveTo>
                    <a:pt x="1" y="106"/>
                  </a:moveTo>
                  <a:lnTo>
                    <a:pt x="4" y="106"/>
                  </a:lnTo>
                  <a:lnTo>
                    <a:pt x="4" y="104"/>
                  </a:lnTo>
                  <a:cubicBezTo>
                    <a:pt x="4" y="103"/>
                    <a:pt x="4" y="103"/>
                    <a:pt x="4" y="103"/>
                  </a:cubicBezTo>
                  <a:cubicBezTo>
                    <a:pt x="4" y="102"/>
                    <a:pt x="3" y="102"/>
                    <a:pt x="3" y="102"/>
                  </a:cubicBezTo>
                  <a:lnTo>
                    <a:pt x="3" y="102"/>
                  </a:lnTo>
                  <a:lnTo>
                    <a:pt x="6" y="102"/>
                  </a:lnTo>
                  <a:lnTo>
                    <a:pt x="6" y="102"/>
                  </a:lnTo>
                  <a:cubicBezTo>
                    <a:pt x="6" y="102"/>
                    <a:pt x="5" y="102"/>
                    <a:pt x="5" y="102"/>
                  </a:cubicBezTo>
                  <a:cubicBezTo>
                    <a:pt x="5" y="102"/>
                    <a:pt x="5" y="103"/>
                    <a:pt x="5" y="103"/>
                  </a:cubicBezTo>
                  <a:cubicBezTo>
                    <a:pt x="5" y="103"/>
                    <a:pt x="5" y="103"/>
                    <a:pt x="5" y="104"/>
                  </a:cubicBezTo>
                  <a:lnTo>
                    <a:pt x="5" y="106"/>
                  </a:lnTo>
                  <a:lnTo>
                    <a:pt x="8" y="105"/>
                  </a:lnTo>
                  <a:cubicBezTo>
                    <a:pt x="8" y="105"/>
                    <a:pt x="8" y="105"/>
                    <a:pt x="8" y="105"/>
                  </a:cubicBezTo>
                  <a:cubicBezTo>
                    <a:pt x="8" y="105"/>
                    <a:pt x="9" y="105"/>
                    <a:pt x="9" y="105"/>
                  </a:cubicBezTo>
                  <a:cubicBezTo>
                    <a:pt x="9" y="105"/>
                    <a:pt x="9" y="105"/>
                    <a:pt x="9" y="105"/>
                  </a:cubicBezTo>
                  <a:lnTo>
                    <a:pt x="9" y="103"/>
                  </a:lnTo>
                  <a:cubicBezTo>
                    <a:pt x="9" y="103"/>
                    <a:pt x="9" y="102"/>
                    <a:pt x="9" y="102"/>
                  </a:cubicBezTo>
                  <a:cubicBezTo>
                    <a:pt x="8" y="102"/>
                    <a:pt x="8" y="102"/>
                    <a:pt x="8" y="101"/>
                  </a:cubicBezTo>
                  <a:cubicBezTo>
                    <a:pt x="8" y="101"/>
                    <a:pt x="7" y="101"/>
                    <a:pt x="7" y="101"/>
                  </a:cubicBezTo>
                  <a:lnTo>
                    <a:pt x="7" y="100"/>
                  </a:lnTo>
                  <a:lnTo>
                    <a:pt x="9" y="101"/>
                  </a:lnTo>
                  <a:lnTo>
                    <a:pt x="9" y="108"/>
                  </a:lnTo>
                  <a:lnTo>
                    <a:pt x="9" y="108"/>
                  </a:lnTo>
                  <a:lnTo>
                    <a:pt x="9" y="108"/>
                  </a:lnTo>
                  <a:cubicBezTo>
                    <a:pt x="9" y="107"/>
                    <a:pt x="9" y="107"/>
                    <a:pt x="9" y="107"/>
                  </a:cubicBezTo>
                  <a:cubicBezTo>
                    <a:pt x="9" y="107"/>
                    <a:pt x="9" y="107"/>
                    <a:pt x="8" y="107"/>
                  </a:cubicBezTo>
                  <a:cubicBezTo>
                    <a:pt x="8" y="107"/>
                    <a:pt x="8" y="107"/>
                    <a:pt x="8" y="107"/>
                  </a:cubicBezTo>
                  <a:lnTo>
                    <a:pt x="2" y="107"/>
                  </a:lnTo>
                  <a:cubicBezTo>
                    <a:pt x="1" y="107"/>
                    <a:pt x="1" y="107"/>
                    <a:pt x="1" y="107"/>
                  </a:cubicBezTo>
                  <a:cubicBezTo>
                    <a:pt x="1" y="107"/>
                    <a:pt x="1" y="107"/>
                    <a:pt x="1" y="108"/>
                  </a:cubicBezTo>
                  <a:lnTo>
                    <a:pt x="1" y="108"/>
                  </a:lnTo>
                  <a:lnTo>
                    <a:pt x="0" y="108"/>
                  </a:lnTo>
                  <a:lnTo>
                    <a:pt x="0" y="101"/>
                  </a:lnTo>
                  <a:lnTo>
                    <a:pt x="2" y="101"/>
                  </a:lnTo>
                  <a:lnTo>
                    <a:pt x="2" y="101"/>
                  </a:lnTo>
                  <a:cubicBezTo>
                    <a:pt x="2" y="102"/>
                    <a:pt x="1" y="102"/>
                    <a:pt x="1" y="102"/>
                  </a:cubicBezTo>
                  <a:cubicBezTo>
                    <a:pt x="1" y="102"/>
                    <a:pt x="1" y="102"/>
                    <a:pt x="1" y="102"/>
                  </a:cubicBezTo>
                  <a:cubicBezTo>
                    <a:pt x="1" y="102"/>
                    <a:pt x="1" y="103"/>
                    <a:pt x="1" y="103"/>
                  </a:cubicBezTo>
                  <a:lnTo>
                    <a:pt x="1" y="106"/>
                  </a:lnTo>
                  <a:close/>
                  <a:moveTo>
                    <a:pt x="7" y="94"/>
                  </a:moveTo>
                  <a:lnTo>
                    <a:pt x="6" y="97"/>
                  </a:lnTo>
                  <a:lnTo>
                    <a:pt x="8" y="98"/>
                  </a:lnTo>
                  <a:cubicBezTo>
                    <a:pt x="8" y="98"/>
                    <a:pt x="8" y="98"/>
                    <a:pt x="8" y="98"/>
                  </a:cubicBezTo>
                  <a:cubicBezTo>
                    <a:pt x="8" y="98"/>
                    <a:pt x="9" y="98"/>
                    <a:pt x="9" y="98"/>
                  </a:cubicBezTo>
                  <a:cubicBezTo>
                    <a:pt x="9" y="98"/>
                    <a:pt x="9" y="98"/>
                    <a:pt x="9" y="97"/>
                  </a:cubicBezTo>
                  <a:lnTo>
                    <a:pt x="9" y="97"/>
                  </a:lnTo>
                  <a:lnTo>
                    <a:pt x="9" y="100"/>
                  </a:lnTo>
                  <a:lnTo>
                    <a:pt x="9" y="100"/>
                  </a:lnTo>
                  <a:cubicBezTo>
                    <a:pt x="9" y="100"/>
                    <a:pt x="9" y="99"/>
                    <a:pt x="9" y="99"/>
                  </a:cubicBezTo>
                  <a:cubicBezTo>
                    <a:pt x="8" y="99"/>
                    <a:pt x="8" y="99"/>
                    <a:pt x="7" y="98"/>
                  </a:cubicBezTo>
                  <a:lnTo>
                    <a:pt x="0" y="95"/>
                  </a:lnTo>
                  <a:lnTo>
                    <a:pt x="0" y="94"/>
                  </a:lnTo>
                  <a:lnTo>
                    <a:pt x="8" y="92"/>
                  </a:lnTo>
                  <a:cubicBezTo>
                    <a:pt x="9" y="92"/>
                    <a:pt x="9" y="92"/>
                    <a:pt x="9" y="91"/>
                  </a:cubicBezTo>
                  <a:cubicBezTo>
                    <a:pt x="9" y="91"/>
                    <a:pt x="9" y="91"/>
                    <a:pt x="10" y="91"/>
                  </a:cubicBezTo>
                  <a:lnTo>
                    <a:pt x="10" y="91"/>
                  </a:lnTo>
                  <a:lnTo>
                    <a:pt x="9" y="94"/>
                  </a:lnTo>
                  <a:lnTo>
                    <a:pt x="9" y="94"/>
                  </a:lnTo>
                  <a:cubicBezTo>
                    <a:pt x="9" y="94"/>
                    <a:pt x="9" y="93"/>
                    <a:pt x="9" y="93"/>
                  </a:cubicBezTo>
                  <a:cubicBezTo>
                    <a:pt x="9" y="93"/>
                    <a:pt x="9" y="93"/>
                    <a:pt x="9" y="93"/>
                  </a:cubicBezTo>
                  <a:cubicBezTo>
                    <a:pt x="9" y="93"/>
                    <a:pt x="8" y="93"/>
                    <a:pt x="8" y="93"/>
                  </a:cubicBezTo>
                  <a:lnTo>
                    <a:pt x="7" y="94"/>
                  </a:lnTo>
                  <a:close/>
                  <a:moveTo>
                    <a:pt x="6" y="94"/>
                  </a:moveTo>
                  <a:lnTo>
                    <a:pt x="2" y="95"/>
                  </a:lnTo>
                  <a:lnTo>
                    <a:pt x="6" y="97"/>
                  </a:lnTo>
                  <a:lnTo>
                    <a:pt x="6" y="94"/>
                  </a:lnTo>
                  <a:close/>
                  <a:moveTo>
                    <a:pt x="9" y="83"/>
                  </a:moveTo>
                  <a:lnTo>
                    <a:pt x="9" y="82"/>
                  </a:lnTo>
                  <a:lnTo>
                    <a:pt x="11" y="84"/>
                  </a:lnTo>
                  <a:lnTo>
                    <a:pt x="10" y="90"/>
                  </a:lnTo>
                  <a:lnTo>
                    <a:pt x="9" y="90"/>
                  </a:lnTo>
                  <a:lnTo>
                    <a:pt x="10" y="90"/>
                  </a:lnTo>
                  <a:cubicBezTo>
                    <a:pt x="10" y="89"/>
                    <a:pt x="10" y="89"/>
                    <a:pt x="9" y="89"/>
                  </a:cubicBezTo>
                  <a:cubicBezTo>
                    <a:pt x="9" y="89"/>
                    <a:pt x="9" y="89"/>
                    <a:pt x="8" y="89"/>
                  </a:cubicBezTo>
                  <a:lnTo>
                    <a:pt x="3" y="88"/>
                  </a:lnTo>
                  <a:cubicBezTo>
                    <a:pt x="2" y="87"/>
                    <a:pt x="2" y="87"/>
                    <a:pt x="2" y="88"/>
                  </a:cubicBezTo>
                  <a:cubicBezTo>
                    <a:pt x="2" y="88"/>
                    <a:pt x="1" y="88"/>
                    <a:pt x="1" y="88"/>
                  </a:cubicBezTo>
                  <a:lnTo>
                    <a:pt x="1" y="89"/>
                  </a:lnTo>
                  <a:lnTo>
                    <a:pt x="1" y="89"/>
                  </a:lnTo>
                  <a:lnTo>
                    <a:pt x="2" y="85"/>
                  </a:lnTo>
                  <a:lnTo>
                    <a:pt x="2" y="85"/>
                  </a:lnTo>
                  <a:cubicBezTo>
                    <a:pt x="2" y="85"/>
                    <a:pt x="2" y="85"/>
                    <a:pt x="2" y="86"/>
                  </a:cubicBezTo>
                  <a:cubicBezTo>
                    <a:pt x="2" y="86"/>
                    <a:pt x="2" y="86"/>
                    <a:pt x="2" y="86"/>
                  </a:cubicBezTo>
                  <a:cubicBezTo>
                    <a:pt x="2" y="86"/>
                    <a:pt x="3" y="86"/>
                    <a:pt x="3" y="86"/>
                  </a:cubicBezTo>
                  <a:lnTo>
                    <a:pt x="9" y="87"/>
                  </a:lnTo>
                  <a:cubicBezTo>
                    <a:pt x="9" y="88"/>
                    <a:pt x="9" y="88"/>
                    <a:pt x="9" y="87"/>
                  </a:cubicBezTo>
                  <a:cubicBezTo>
                    <a:pt x="9" y="87"/>
                    <a:pt x="10" y="87"/>
                    <a:pt x="10" y="87"/>
                  </a:cubicBezTo>
                  <a:cubicBezTo>
                    <a:pt x="10" y="87"/>
                    <a:pt x="10" y="87"/>
                    <a:pt x="10" y="86"/>
                  </a:cubicBezTo>
                  <a:lnTo>
                    <a:pt x="10" y="86"/>
                  </a:lnTo>
                  <a:cubicBezTo>
                    <a:pt x="10" y="85"/>
                    <a:pt x="10" y="85"/>
                    <a:pt x="10" y="84"/>
                  </a:cubicBezTo>
                  <a:cubicBezTo>
                    <a:pt x="10" y="84"/>
                    <a:pt x="10" y="84"/>
                    <a:pt x="10" y="83"/>
                  </a:cubicBezTo>
                  <a:cubicBezTo>
                    <a:pt x="10" y="83"/>
                    <a:pt x="9" y="83"/>
                    <a:pt x="9" y="83"/>
                  </a:cubicBezTo>
                  <a:close/>
                  <a:moveTo>
                    <a:pt x="4" y="74"/>
                  </a:moveTo>
                  <a:lnTo>
                    <a:pt x="6" y="74"/>
                  </a:lnTo>
                  <a:lnTo>
                    <a:pt x="6" y="75"/>
                  </a:lnTo>
                  <a:cubicBezTo>
                    <a:pt x="6" y="75"/>
                    <a:pt x="5" y="75"/>
                    <a:pt x="5" y="75"/>
                  </a:cubicBezTo>
                  <a:cubicBezTo>
                    <a:pt x="5" y="75"/>
                    <a:pt x="5" y="75"/>
                    <a:pt x="5" y="75"/>
                  </a:cubicBezTo>
                  <a:cubicBezTo>
                    <a:pt x="4" y="75"/>
                    <a:pt x="4" y="76"/>
                    <a:pt x="4" y="76"/>
                  </a:cubicBezTo>
                  <a:lnTo>
                    <a:pt x="4" y="77"/>
                  </a:lnTo>
                  <a:lnTo>
                    <a:pt x="10" y="79"/>
                  </a:lnTo>
                  <a:cubicBezTo>
                    <a:pt x="11" y="79"/>
                    <a:pt x="11" y="79"/>
                    <a:pt x="12" y="79"/>
                  </a:cubicBezTo>
                  <a:cubicBezTo>
                    <a:pt x="12" y="79"/>
                    <a:pt x="12" y="78"/>
                    <a:pt x="12" y="78"/>
                  </a:cubicBezTo>
                  <a:lnTo>
                    <a:pt x="12" y="78"/>
                  </a:lnTo>
                  <a:lnTo>
                    <a:pt x="12" y="78"/>
                  </a:lnTo>
                  <a:lnTo>
                    <a:pt x="11" y="82"/>
                  </a:lnTo>
                  <a:lnTo>
                    <a:pt x="11" y="81"/>
                  </a:lnTo>
                  <a:lnTo>
                    <a:pt x="11" y="81"/>
                  </a:lnTo>
                  <a:cubicBezTo>
                    <a:pt x="11" y="81"/>
                    <a:pt x="11" y="81"/>
                    <a:pt x="11" y="80"/>
                  </a:cubicBezTo>
                  <a:cubicBezTo>
                    <a:pt x="11" y="80"/>
                    <a:pt x="11" y="80"/>
                    <a:pt x="10" y="80"/>
                  </a:cubicBezTo>
                  <a:lnTo>
                    <a:pt x="4" y="78"/>
                  </a:lnTo>
                  <a:lnTo>
                    <a:pt x="3" y="79"/>
                  </a:lnTo>
                  <a:cubicBezTo>
                    <a:pt x="3" y="80"/>
                    <a:pt x="3" y="80"/>
                    <a:pt x="3" y="80"/>
                  </a:cubicBezTo>
                  <a:cubicBezTo>
                    <a:pt x="3" y="80"/>
                    <a:pt x="3" y="81"/>
                    <a:pt x="4" y="81"/>
                  </a:cubicBezTo>
                  <a:cubicBezTo>
                    <a:pt x="4" y="81"/>
                    <a:pt x="4" y="81"/>
                    <a:pt x="4" y="81"/>
                  </a:cubicBezTo>
                  <a:lnTo>
                    <a:pt x="4" y="82"/>
                  </a:lnTo>
                  <a:lnTo>
                    <a:pt x="2" y="81"/>
                  </a:lnTo>
                  <a:lnTo>
                    <a:pt x="4" y="74"/>
                  </a:lnTo>
                  <a:close/>
                  <a:moveTo>
                    <a:pt x="9" y="71"/>
                  </a:moveTo>
                  <a:lnTo>
                    <a:pt x="11" y="68"/>
                  </a:lnTo>
                  <a:lnTo>
                    <a:pt x="8" y="67"/>
                  </a:lnTo>
                  <a:cubicBezTo>
                    <a:pt x="8" y="67"/>
                    <a:pt x="8" y="67"/>
                    <a:pt x="7" y="67"/>
                  </a:cubicBezTo>
                  <a:cubicBezTo>
                    <a:pt x="7" y="67"/>
                    <a:pt x="7" y="67"/>
                    <a:pt x="7" y="67"/>
                  </a:cubicBezTo>
                  <a:cubicBezTo>
                    <a:pt x="7" y="67"/>
                    <a:pt x="7" y="67"/>
                    <a:pt x="7" y="67"/>
                  </a:cubicBezTo>
                  <a:lnTo>
                    <a:pt x="7" y="68"/>
                  </a:lnTo>
                  <a:lnTo>
                    <a:pt x="6" y="67"/>
                  </a:lnTo>
                  <a:lnTo>
                    <a:pt x="8" y="64"/>
                  </a:lnTo>
                  <a:lnTo>
                    <a:pt x="8" y="64"/>
                  </a:lnTo>
                  <a:lnTo>
                    <a:pt x="8" y="64"/>
                  </a:lnTo>
                  <a:cubicBezTo>
                    <a:pt x="8" y="64"/>
                    <a:pt x="8" y="65"/>
                    <a:pt x="8" y="65"/>
                  </a:cubicBezTo>
                  <a:cubicBezTo>
                    <a:pt x="8" y="65"/>
                    <a:pt x="8" y="65"/>
                    <a:pt x="8" y="65"/>
                  </a:cubicBezTo>
                  <a:cubicBezTo>
                    <a:pt x="8" y="65"/>
                    <a:pt x="8" y="65"/>
                    <a:pt x="9" y="66"/>
                  </a:cubicBezTo>
                  <a:lnTo>
                    <a:pt x="14" y="68"/>
                  </a:lnTo>
                  <a:cubicBezTo>
                    <a:pt x="14" y="68"/>
                    <a:pt x="15" y="68"/>
                    <a:pt x="15" y="68"/>
                  </a:cubicBezTo>
                  <a:cubicBezTo>
                    <a:pt x="15" y="68"/>
                    <a:pt x="15" y="68"/>
                    <a:pt x="15" y="68"/>
                  </a:cubicBezTo>
                  <a:cubicBezTo>
                    <a:pt x="15" y="67"/>
                    <a:pt x="16" y="67"/>
                    <a:pt x="16" y="67"/>
                  </a:cubicBezTo>
                  <a:lnTo>
                    <a:pt x="16" y="67"/>
                  </a:lnTo>
                  <a:lnTo>
                    <a:pt x="16" y="67"/>
                  </a:lnTo>
                  <a:lnTo>
                    <a:pt x="15" y="70"/>
                  </a:lnTo>
                  <a:lnTo>
                    <a:pt x="14" y="70"/>
                  </a:lnTo>
                  <a:lnTo>
                    <a:pt x="15" y="70"/>
                  </a:lnTo>
                  <a:cubicBezTo>
                    <a:pt x="15" y="70"/>
                    <a:pt x="15" y="69"/>
                    <a:pt x="14" y="69"/>
                  </a:cubicBezTo>
                  <a:cubicBezTo>
                    <a:pt x="14" y="69"/>
                    <a:pt x="14" y="69"/>
                    <a:pt x="14" y="69"/>
                  </a:cubicBezTo>
                  <a:lnTo>
                    <a:pt x="11" y="68"/>
                  </a:lnTo>
                  <a:lnTo>
                    <a:pt x="10" y="72"/>
                  </a:lnTo>
                  <a:lnTo>
                    <a:pt x="12" y="73"/>
                  </a:lnTo>
                  <a:cubicBezTo>
                    <a:pt x="13" y="73"/>
                    <a:pt x="13" y="73"/>
                    <a:pt x="13" y="73"/>
                  </a:cubicBezTo>
                  <a:cubicBezTo>
                    <a:pt x="13" y="73"/>
                    <a:pt x="13" y="73"/>
                    <a:pt x="13" y="73"/>
                  </a:cubicBezTo>
                  <a:cubicBezTo>
                    <a:pt x="14" y="72"/>
                    <a:pt x="14" y="72"/>
                    <a:pt x="14" y="72"/>
                  </a:cubicBezTo>
                  <a:lnTo>
                    <a:pt x="14" y="72"/>
                  </a:lnTo>
                  <a:lnTo>
                    <a:pt x="14" y="72"/>
                  </a:lnTo>
                  <a:lnTo>
                    <a:pt x="13" y="75"/>
                  </a:lnTo>
                  <a:lnTo>
                    <a:pt x="13" y="75"/>
                  </a:lnTo>
                  <a:lnTo>
                    <a:pt x="13" y="75"/>
                  </a:lnTo>
                  <a:cubicBezTo>
                    <a:pt x="13" y="75"/>
                    <a:pt x="13" y="74"/>
                    <a:pt x="13" y="74"/>
                  </a:cubicBezTo>
                  <a:cubicBezTo>
                    <a:pt x="13" y="74"/>
                    <a:pt x="12" y="74"/>
                    <a:pt x="12" y="74"/>
                  </a:cubicBezTo>
                  <a:lnTo>
                    <a:pt x="6" y="72"/>
                  </a:lnTo>
                  <a:cubicBezTo>
                    <a:pt x="6" y="72"/>
                    <a:pt x="6" y="72"/>
                    <a:pt x="6" y="72"/>
                  </a:cubicBezTo>
                  <a:cubicBezTo>
                    <a:pt x="5" y="72"/>
                    <a:pt x="5" y="72"/>
                    <a:pt x="5" y="72"/>
                  </a:cubicBezTo>
                  <a:cubicBezTo>
                    <a:pt x="5" y="72"/>
                    <a:pt x="5" y="72"/>
                    <a:pt x="5" y="72"/>
                  </a:cubicBezTo>
                  <a:lnTo>
                    <a:pt x="5" y="73"/>
                  </a:lnTo>
                  <a:lnTo>
                    <a:pt x="4" y="72"/>
                  </a:lnTo>
                  <a:lnTo>
                    <a:pt x="6" y="69"/>
                  </a:lnTo>
                  <a:lnTo>
                    <a:pt x="6" y="69"/>
                  </a:lnTo>
                  <a:lnTo>
                    <a:pt x="6" y="69"/>
                  </a:lnTo>
                  <a:cubicBezTo>
                    <a:pt x="6" y="69"/>
                    <a:pt x="6" y="70"/>
                    <a:pt x="6" y="70"/>
                  </a:cubicBezTo>
                  <a:cubicBezTo>
                    <a:pt x="6" y="70"/>
                    <a:pt x="6" y="70"/>
                    <a:pt x="6" y="70"/>
                  </a:cubicBezTo>
                  <a:cubicBezTo>
                    <a:pt x="6" y="70"/>
                    <a:pt x="6" y="70"/>
                    <a:pt x="7" y="71"/>
                  </a:cubicBezTo>
                  <a:lnTo>
                    <a:pt x="9" y="71"/>
                  </a:lnTo>
                  <a:close/>
                  <a:moveTo>
                    <a:pt x="17" y="57"/>
                  </a:moveTo>
                  <a:lnTo>
                    <a:pt x="16" y="60"/>
                  </a:lnTo>
                  <a:lnTo>
                    <a:pt x="17" y="62"/>
                  </a:lnTo>
                  <a:cubicBezTo>
                    <a:pt x="17" y="62"/>
                    <a:pt x="17" y="62"/>
                    <a:pt x="17" y="62"/>
                  </a:cubicBezTo>
                  <a:cubicBezTo>
                    <a:pt x="17" y="62"/>
                    <a:pt x="18" y="62"/>
                    <a:pt x="18" y="62"/>
                  </a:cubicBezTo>
                  <a:cubicBezTo>
                    <a:pt x="18" y="62"/>
                    <a:pt x="18" y="62"/>
                    <a:pt x="18" y="62"/>
                  </a:cubicBezTo>
                  <a:lnTo>
                    <a:pt x="18" y="62"/>
                  </a:lnTo>
                  <a:lnTo>
                    <a:pt x="17" y="64"/>
                  </a:lnTo>
                  <a:lnTo>
                    <a:pt x="17" y="64"/>
                  </a:lnTo>
                  <a:cubicBezTo>
                    <a:pt x="17" y="64"/>
                    <a:pt x="17" y="63"/>
                    <a:pt x="17" y="63"/>
                  </a:cubicBezTo>
                  <a:cubicBezTo>
                    <a:pt x="17" y="63"/>
                    <a:pt x="17" y="63"/>
                    <a:pt x="16" y="62"/>
                  </a:cubicBezTo>
                  <a:lnTo>
                    <a:pt x="11" y="56"/>
                  </a:lnTo>
                  <a:lnTo>
                    <a:pt x="12" y="56"/>
                  </a:lnTo>
                  <a:lnTo>
                    <a:pt x="19" y="56"/>
                  </a:lnTo>
                  <a:cubicBezTo>
                    <a:pt x="20" y="57"/>
                    <a:pt x="21" y="56"/>
                    <a:pt x="21" y="56"/>
                  </a:cubicBezTo>
                  <a:cubicBezTo>
                    <a:pt x="21" y="56"/>
                    <a:pt x="21" y="56"/>
                    <a:pt x="21" y="56"/>
                  </a:cubicBezTo>
                  <a:lnTo>
                    <a:pt x="22" y="56"/>
                  </a:lnTo>
                  <a:lnTo>
                    <a:pt x="20" y="59"/>
                  </a:lnTo>
                  <a:lnTo>
                    <a:pt x="20" y="59"/>
                  </a:lnTo>
                  <a:cubicBezTo>
                    <a:pt x="20" y="59"/>
                    <a:pt x="20" y="58"/>
                    <a:pt x="20" y="58"/>
                  </a:cubicBezTo>
                  <a:cubicBezTo>
                    <a:pt x="20" y="58"/>
                    <a:pt x="20" y="58"/>
                    <a:pt x="20" y="58"/>
                  </a:cubicBezTo>
                  <a:cubicBezTo>
                    <a:pt x="20" y="58"/>
                    <a:pt x="19" y="58"/>
                    <a:pt x="19" y="58"/>
                  </a:cubicBezTo>
                  <a:lnTo>
                    <a:pt x="17" y="57"/>
                  </a:lnTo>
                  <a:close/>
                  <a:moveTo>
                    <a:pt x="17" y="57"/>
                  </a:moveTo>
                  <a:lnTo>
                    <a:pt x="13" y="57"/>
                  </a:lnTo>
                  <a:lnTo>
                    <a:pt x="15" y="60"/>
                  </a:lnTo>
                  <a:lnTo>
                    <a:pt x="17" y="57"/>
                  </a:lnTo>
                  <a:close/>
                  <a:moveTo>
                    <a:pt x="14" y="51"/>
                  </a:moveTo>
                  <a:lnTo>
                    <a:pt x="16" y="49"/>
                  </a:lnTo>
                  <a:lnTo>
                    <a:pt x="24" y="48"/>
                  </a:lnTo>
                  <a:lnTo>
                    <a:pt x="20" y="45"/>
                  </a:lnTo>
                  <a:cubicBezTo>
                    <a:pt x="19" y="45"/>
                    <a:pt x="19" y="45"/>
                    <a:pt x="19" y="45"/>
                  </a:cubicBezTo>
                  <a:cubicBezTo>
                    <a:pt x="19" y="45"/>
                    <a:pt x="18" y="45"/>
                    <a:pt x="18" y="45"/>
                  </a:cubicBezTo>
                  <a:lnTo>
                    <a:pt x="18" y="46"/>
                  </a:lnTo>
                  <a:lnTo>
                    <a:pt x="18" y="45"/>
                  </a:lnTo>
                  <a:lnTo>
                    <a:pt x="20" y="43"/>
                  </a:lnTo>
                  <a:lnTo>
                    <a:pt x="20" y="43"/>
                  </a:lnTo>
                  <a:lnTo>
                    <a:pt x="20" y="43"/>
                  </a:lnTo>
                  <a:cubicBezTo>
                    <a:pt x="19" y="44"/>
                    <a:pt x="19" y="44"/>
                    <a:pt x="19" y="44"/>
                  </a:cubicBezTo>
                  <a:cubicBezTo>
                    <a:pt x="20" y="44"/>
                    <a:pt x="20" y="45"/>
                    <a:pt x="20" y="45"/>
                  </a:cubicBezTo>
                  <a:lnTo>
                    <a:pt x="26" y="49"/>
                  </a:lnTo>
                  <a:lnTo>
                    <a:pt x="26" y="49"/>
                  </a:lnTo>
                  <a:lnTo>
                    <a:pt x="17" y="50"/>
                  </a:lnTo>
                  <a:lnTo>
                    <a:pt x="22" y="53"/>
                  </a:lnTo>
                  <a:cubicBezTo>
                    <a:pt x="22" y="53"/>
                    <a:pt x="22" y="54"/>
                    <a:pt x="23" y="53"/>
                  </a:cubicBezTo>
                  <a:cubicBezTo>
                    <a:pt x="23" y="53"/>
                    <a:pt x="23" y="53"/>
                    <a:pt x="23" y="53"/>
                  </a:cubicBezTo>
                  <a:lnTo>
                    <a:pt x="23" y="53"/>
                  </a:lnTo>
                  <a:lnTo>
                    <a:pt x="24" y="53"/>
                  </a:lnTo>
                  <a:lnTo>
                    <a:pt x="22" y="55"/>
                  </a:lnTo>
                  <a:lnTo>
                    <a:pt x="22" y="55"/>
                  </a:lnTo>
                  <a:lnTo>
                    <a:pt x="22" y="55"/>
                  </a:lnTo>
                  <a:cubicBezTo>
                    <a:pt x="22" y="55"/>
                    <a:pt x="22" y="54"/>
                    <a:pt x="22" y="54"/>
                  </a:cubicBezTo>
                  <a:cubicBezTo>
                    <a:pt x="22" y="54"/>
                    <a:pt x="22" y="54"/>
                    <a:pt x="21" y="54"/>
                  </a:cubicBezTo>
                  <a:lnTo>
                    <a:pt x="16" y="50"/>
                  </a:lnTo>
                  <a:cubicBezTo>
                    <a:pt x="16" y="50"/>
                    <a:pt x="15" y="50"/>
                    <a:pt x="15" y="50"/>
                  </a:cubicBezTo>
                  <a:cubicBezTo>
                    <a:pt x="15" y="50"/>
                    <a:pt x="15" y="50"/>
                    <a:pt x="15" y="51"/>
                  </a:cubicBezTo>
                  <a:cubicBezTo>
                    <a:pt x="15" y="51"/>
                    <a:pt x="15" y="51"/>
                    <a:pt x="14" y="51"/>
                  </a:cubicBezTo>
                  <a:close/>
                  <a:moveTo>
                    <a:pt x="27" y="48"/>
                  </a:moveTo>
                  <a:lnTo>
                    <a:pt x="27" y="47"/>
                  </a:lnTo>
                  <a:lnTo>
                    <a:pt x="27" y="47"/>
                  </a:lnTo>
                  <a:cubicBezTo>
                    <a:pt x="27" y="47"/>
                    <a:pt x="27" y="47"/>
                    <a:pt x="27" y="46"/>
                  </a:cubicBezTo>
                  <a:cubicBezTo>
                    <a:pt x="27" y="46"/>
                    <a:pt x="27" y="46"/>
                    <a:pt x="27" y="46"/>
                  </a:cubicBezTo>
                  <a:lnTo>
                    <a:pt x="22" y="42"/>
                  </a:lnTo>
                  <a:cubicBezTo>
                    <a:pt x="22" y="42"/>
                    <a:pt x="22" y="41"/>
                    <a:pt x="21" y="41"/>
                  </a:cubicBezTo>
                  <a:cubicBezTo>
                    <a:pt x="21" y="41"/>
                    <a:pt x="21" y="41"/>
                    <a:pt x="21" y="42"/>
                  </a:cubicBezTo>
                  <a:lnTo>
                    <a:pt x="21" y="42"/>
                  </a:lnTo>
                  <a:lnTo>
                    <a:pt x="20" y="42"/>
                  </a:lnTo>
                  <a:lnTo>
                    <a:pt x="23" y="39"/>
                  </a:lnTo>
                  <a:cubicBezTo>
                    <a:pt x="24" y="38"/>
                    <a:pt x="24" y="37"/>
                    <a:pt x="25" y="37"/>
                  </a:cubicBezTo>
                  <a:cubicBezTo>
                    <a:pt x="26" y="37"/>
                    <a:pt x="26" y="37"/>
                    <a:pt x="27" y="37"/>
                  </a:cubicBezTo>
                  <a:cubicBezTo>
                    <a:pt x="28" y="37"/>
                    <a:pt x="29" y="37"/>
                    <a:pt x="29" y="38"/>
                  </a:cubicBezTo>
                  <a:cubicBezTo>
                    <a:pt x="30" y="39"/>
                    <a:pt x="31" y="40"/>
                    <a:pt x="31" y="41"/>
                  </a:cubicBezTo>
                  <a:cubicBezTo>
                    <a:pt x="31" y="42"/>
                    <a:pt x="31" y="43"/>
                    <a:pt x="30" y="44"/>
                  </a:cubicBezTo>
                  <a:lnTo>
                    <a:pt x="27" y="48"/>
                  </a:lnTo>
                  <a:close/>
                  <a:moveTo>
                    <a:pt x="28" y="45"/>
                  </a:moveTo>
                  <a:cubicBezTo>
                    <a:pt x="29" y="45"/>
                    <a:pt x="29" y="45"/>
                    <a:pt x="29" y="44"/>
                  </a:cubicBezTo>
                  <a:cubicBezTo>
                    <a:pt x="30" y="43"/>
                    <a:pt x="30" y="43"/>
                    <a:pt x="30" y="42"/>
                  </a:cubicBezTo>
                  <a:cubicBezTo>
                    <a:pt x="30" y="41"/>
                    <a:pt x="29" y="40"/>
                    <a:pt x="29" y="39"/>
                  </a:cubicBezTo>
                  <a:cubicBezTo>
                    <a:pt x="28" y="38"/>
                    <a:pt x="27" y="38"/>
                    <a:pt x="26" y="38"/>
                  </a:cubicBezTo>
                  <a:cubicBezTo>
                    <a:pt x="25" y="38"/>
                    <a:pt x="24" y="38"/>
                    <a:pt x="23" y="39"/>
                  </a:cubicBezTo>
                  <a:cubicBezTo>
                    <a:pt x="23" y="40"/>
                    <a:pt x="23" y="40"/>
                    <a:pt x="23" y="40"/>
                  </a:cubicBezTo>
                  <a:lnTo>
                    <a:pt x="28" y="45"/>
                  </a:lnTo>
                  <a:close/>
                  <a:moveTo>
                    <a:pt x="34" y="33"/>
                  </a:moveTo>
                  <a:lnTo>
                    <a:pt x="37" y="30"/>
                  </a:lnTo>
                  <a:lnTo>
                    <a:pt x="36" y="28"/>
                  </a:lnTo>
                  <a:cubicBezTo>
                    <a:pt x="35" y="28"/>
                    <a:pt x="35" y="27"/>
                    <a:pt x="35" y="27"/>
                  </a:cubicBezTo>
                  <a:cubicBezTo>
                    <a:pt x="35" y="27"/>
                    <a:pt x="35" y="27"/>
                    <a:pt x="35" y="27"/>
                  </a:cubicBezTo>
                  <a:cubicBezTo>
                    <a:pt x="34" y="27"/>
                    <a:pt x="34" y="27"/>
                    <a:pt x="34" y="28"/>
                  </a:cubicBezTo>
                  <a:lnTo>
                    <a:pt x="34" y="28"/>
                  </a:lnTo>
                  <a:lnTo>
                    <a:pt x="34" y="28"/>
                  </a:lnTo>
                  <a:lnTo>
                    <a:pt x="36" y="25"/>
                  </a:lnTo>
                  <a:lnTo>
                    <a:pt x="37" y="25"/>
                  </a:lnTo>
                  <a:lnTo>
                    <a:pt x="36" y="26"/>
                  </a:lnTo>
                  <a:cubicBezTo>
                    <a:pt x="36" y="26"/>
                    <a:pt x="36" y="26"/>
                    <a:pt x="36" y="26"/>
                  </a:cubicBezTo>
                  <a:cubicBezTo>
                    <a:pt x="36" y="26"/>
                    <a:pt x="36" y="26"/>
                    <a:pt x="36" y="26"/>
                  </a:cubicBezTo>
                  <a:cubicBezTo>
                    <a:pt x="36" y="27"/>
                    <a:pt x="36" y="27"/>
                    <a:pt x="37" y="27"/>
                  </a:cubicBezTo>
                  <a:lnTo>
                    <a:pt x="40" y="31"/>
                  </a:lnTo>
                  <a:cubicBezTo>
                    <a:pt x="41" y="32"/>
                    <a:pt x="41" y="32"/>
                    <a:pt x="41" y="32"/>
                  </a:cubicBezTo>
                  <a:cubicBezTo>
                    <a:pt x="41" y="32"/>
                    <a:pt x="41" y="32"/>
                    <a:pt x="41" y="32"/>
                  </a:cubicBezTo>
                  <a:cubicBezTo>
                    <a:pt x="42" y="32"/>
                    <a:pt x="42" y="32"/>
                    <a:pt x="42" y="32"/>
                  </a:cubicBezTo>
                  <a:lnTo>
                    <a:pt x="42" y="32"/>
                  </a:lnTo>
                  <a:lnTo>
                    <a:pt x="42" y="32"/>
                  </a:lnTo>
                  <a:lnTo>
                    <a:pt x="40" y="34"/>
                  </a:lnTo>
                  <a:lnTo>
                    <a:pt x="39" y="34"/>
                  </a:lnTo>
                  <a:lnTo>
                    <a:pt x="40" y="34"/>
                  </a:lnTo>
                  <a:cubicBezTo>
                    <a:pt x="40" y="34"/>
                    <a:pt x="40" y="33"/>
                    <a:pt x="40" y="33"/>
                  </a:cubicBezTo>
                  <a:cubicBezTo>
                    <a:pt x="40" y="33"/>
                    <a:pt x="40" y="33"/>
                    <a:pt x="39" y="32"/>
                  </a:cubicBezTo>
                  <a:lnTo>
                    <a:pt x="38" y="30"/>
                  </a:lnTo>
                  <a:lnTo>
                    <a:pt x="35" y="33"/>
                  </a:lnTo>
                  <a:lnTo>
                    <a:pt x="36" y="35"/>
                  </a:lnTo>
                  <a:cubicBezTo>
                    <a:pt x="37" y="35"/>
                    <a:pt x="37" y="35"/>
                    <a:pt x="37" y="36"/>
                  </a:cubicBezTo>
                  <a:cubicBezTo>
                    <a:pt x="37" y="36"/>
                    <a:pt x="37" y="36"/>
                    <a:pt x="37" y="36"/>
                  </a:cubicBezTo>
                  <a:cubicBezTo>
                    <a:pt x="38" y="36"/>
                    <a:pt x="38" y="35"/>
                    <a:pt x="38" y="35"/>
                  </a:cubicBezTo>
                  <a:lnTo>
                    <a:pt x="38" y="35"/>
                  </a:lnTo>
                  <a:lnTo>
                    <a:pt x="38" y="35"/>
                  </a:lnTo>
                  <a:lnTo>
                    <a:pt x="36" y="38"/>
                  </a:lnTo>
                  <a:lnTo>
                    <a:pt x="35" y="38"/>
                  </a:lnTo>
                  <a:lnTo>
                    <a:pt x="36" y="37"/>
                  </a:lnTo>
                  <a:cubicBezTo>
                    <a:pt x="36" y="37"/>
                    <a:pt x="36" y="37"/>
                    <a:pt x="36" y="37"/>
                  </a:cubicBezTo>
                  <a:cubicBezTo>
                    <a:pt x="36" y="36"/>
                    <a:pt x="36" y="36"/>
                    <a:pt x="35" y="36"/>
                  </a:cubicBezTo>
                  <a:lnTo>
                    <a:pt x="32" y="32"/>
                  </a:lnTo>
                  <a:cubicBezTo>
                    <a:pt x="31" y="31"/>
                    <a:pt x="31" y="31"/>
                    <a:pt x="31" y="31"/>
                  </a:cubicBezTo>
                  <a:cubicBezTo>
                    <a:pt x="31" y="31"/>
                    <a:pt x="31" y="31"/>
                    <a:pt x="31" y="31"/>
                  </a:cubicBezTo>
                  <a:cubicBezTo>
                    <a:pt x="30" y="31"/>
                    <a:pt x="30" y="31"/>
                    <a:pt x="30" y="31"/>
                  </a:cubicBezTo>
                  <a:lnTo>
                    <a:pt x="30" y="31"/>
                  </a:lnTo>
                  <a:lnTo>
                    <a:pt x="30" y="31"/>
                  </a:lnTo>
                  <a:lnTo>
                    <a:pt x="33" y="29"/>
                  </a:lnTo>
                  <a:lnTo>
                    <a:pt x="33" y="29"/>
                  </a:lnTo>
                  <a:lnTo>
                    <a:pt x="32" y="29"/>
                  </a:lnTo>
                  <a:cubicBezTo>
                    <a:pt x="32" y="29"/>
                    <a:pt x="32" y="29"/>
                    <a:pt x="32" y="30"/>
                  </a:cubicBezTo>
                  <a:cubicBezTo>
                    <a:pt x="32" y="30"/>
                    <a:pt x="32" y="30"/>
                    <a:pt x="32" y="30"/>
                  </a:cubicBezTo>
                  <a:cubicBezTo>
                    <a:pt x="32" y="30"/>
                    <a:pt x="32" y="30"/>
                    <a:pt x="33" y="31"/>
                  </a:cubicBezTo>
                  <a:lnTo>
                    <a:pt x="34" y="33"/>
                  </a:lnTo>
                  <a:close/>
                  <a:moveTo>
                    <a:pt x="42" y="21"/>
                  </a:moveTo>
                  <a:lnTo>
                    <a:pt x="42" y="21"/>
                  </a:lnTo>
                  <a:lnTo>
                    <a:pt x="45" y="19"/>
                  </a:lnTo>
                  <a:lnTo>
                    <a:pt x="45" y="19"/>
                  </a:lnTo>
                  <a:lnTo>
                    <a:pt x="45" y="19"/>
                  </a:lnTo>
                  <a:cubicBezTo>
                    <a:pt x="44" y="19"/>
                    <a:pt x="44" y="20"/>
                    <a:pt x="44" y="20"/>
                  </a:cubicBezTo>
                  <a:cubicBezTo>
                    <a:pt x="44" y="20"/>
                    <a:pt x="44" y="20"/>
                    <a:pt x="45" y="21"/>
                  </a:cubicBezTo>
                  <a:lnTo>
                    <a:pt x="47" y="24"/>
                  </a:lnTo>
                  <a:cubicBezTo>
                    <a:pt x="47" y="24"/>
                    <a:pt x="48" y="25"/>
                    <a:pt x="48" y="25"/>
                  </a:cubicBezTo>
                  <a:cubicBezTo>
                    <a:pt x="48" y="26"/>
                    <a:pt x="48" y="26"/>
                    <a:pt x="48" y="27"/>
                  </a:cubicBezTo>
                  <a:cubicBezTo>
                    <a:pt x="48" y="28"/>
                    <a:pt x="47" y="28"/>
                    <a:pt x="46" y="29"/>
                  </a:cubicBezTo>
                  <a:cubicBezTo>
                    <a:pt x="46" y="29"/>
                    <a:pt x="45" y="30"/>
                    <a:pt x="44" y="30"/>
                  </a:cubicBezTo>
                  <a:cubicBezTo>
                    <a:pt x="44" y="30"/>
                    <a:pt x="43" y="29"/>
                    <a:pt x="43" y="29"/>
                  </a:cubicBezTo>
                  <a:cubicBezTo>
                    <a:pt x="42" y="29"/>
                    <a:pt x="42" y="28"/>
                    <a:pt x="41" y="28"/>
                  </a:cubicBezTo>
                  <a:lnTo>
                    <a:pt x="39" y="25"/>
                  </a:lnTo>
                  <a:cubicBezTo>
                    <a:pt x="39" y="24"/>
                    <a:pt x="39" y="24"/>
                    <a:pt x="38" y="24"/>
                  </a:cubicBezTo>
                  <a:cubicBezTo>
                    <a:pt x="38" y="24"/>
                    <a:pt x="38" y="24"/>
                    <a:pt x="38" y="24"/>
                  </a:cubicBezTo>
                  <a:lnTo>
                    <a:pt x="37" y="25"/>
                  </a:lnTo>
                  <a:lnTo>
                    <a:pt x="37" y="24"/>
                  </a:lnTo>
                  <a:lnTo>
                    <a:pt x="40" y="22"/>
                  </a:lnTo>
                  <a:lnTo>
                    <a:pt x="40" y="22"/>
                  </a:lnTo>
                  <a:lnTo>
                    <a:pt x="40" y="22"/>
                  </a:lnTo>
                  <a:cubicBezTo>
                    <a:pt x="40" y="23"/>
                    <a:pt x="40" y="23"/>
                    <a:pt x="40" y="23"/>
                  </a:cubicBezTo>
                  <a:cubicBezTo>
                    <a:pt x="40" y="23"/>
                    <a:pt x="40" y="24"/>
                    <a:pt x="40" y="24"/>
                  </a:cubicBezTo>
                  <a:lnTo>
                    <a:pt x="43" y="27"/>
                  </a:lnTo>
                  <a:cubicBezTo>
                    <a:pt x="43" y="27"/>
                    <a:pt x="43" y="28"/>
                    <a:pt x="43" y="28"/>
                  </a:cubicBezTo>
                  <a:cubicBezTo>
                    <a:pt x="44" y="28"/>
                    <a:pt x="44" y="29"/>
                    <a:pt x="44" y="29"/>
                  </a:cubicBezTo>
                  <a:cubicBezTo>
                    <a:pt x="45" y="29"/>
                    <a:pt x="45" y="29"/>
                    <a:pt x="45" y="29"/>
                  </a:cubicBezTo>
                  <a:cubicBezTo>
                    <a:pt x="46" y="29"/>
                    <a:pt x="46" y="28"/>
                    <a:pt x="46" y="28"/>
                  </a:cubicBezTo>
                  <a:cubicBezTo>
                    <a:pt x="47" y="28"/>
                    <a:pt x="47" y="27"/>
                    <a:pt x="47" y="27"/>
                  </a:cubicBezTo>
                  <a:cubicBezTo>
                    <a:pt x="47" y="26"/>
                    <a:pt x="48" y="26"/>
                    <a:pt x="47" y="26"/>
                  </a:cubicBezTo>
                  <a:cubicBezTo>
                    <a:pt x="47" y="25"/>
                    <a:pt x="47" y="25"/>
                    <a:pt x="46" y="24"/>
                  </a:cubicBezTo>
                  <a:lnTo>
                    <a:pt x="44" y="21"/>
                  </a:lnTo>
                  <a:cubicBezTo>
                    <a:pt x="44" y="21"/>
                    <a:pt x="44" y="20"/>
                    <a:pt x="43" y="20"/>
                  </a:cubicBezTo>
                  <a:cubicBezTo>
                    <a:pt x="43" y="20"/>
                    <a:pt x="43" y="20"/>
                    <a:pt x="43" y="21"/>
                  </a:cubicBezTo>
                  <a:lnTo>
                    <a:pt x="42" y="21"/>
                  </a:lnTo>
                  <a:close/>
                  <a:moveTo>
                    <a:pt x="55" y="23"/>
                  </a:moveTo>
                  <a:lnTo>
                    <a:pt x="48" y="18"/>
                  </a:lnTo>
                  <a:lnTo>
                    <a:pt x="51" y="23"/>
                  </a:lnTo>
                  <a:cubicBezTo>
                    <a:pt x="51" y="24"/>
                    <a:pt x="52" y="24"/>
                    <a:pt x="52" y="24"/>
                  </a:cubicBezTo>
                  <a:cubicBezTo>
                    <a:pt x="52" y="24"/>
                    <a:pt x="52" y="24"/>
                    <a:pt x="53" y="24"/>
                  </a:cubicBezTo>
                  <a:lnTo>
                    <a:pt x="53" y="24"/>
                  </a:lnTo>
                  <a:lnTo>
                    <a:pt x="53" y="24"/>
                  </a:lnTo>
                  <a:lnTo>
                    <a:pt x="50" y="25"/>
                  </a:lnTo>
                  <a:lnTo>
                    <a:pt x="50" y="25"/>
                  </a:lnTo>
                  <a:lnTo>
                    <a:pt x="51" y="25"/>
                  </a:lnTo>
                  <a:cubicBezTo>
                    <a:pt x="51" y="25"/>
                    <a:pt x="51" y="25"/>
                    <a:pt x="51" y="24"/>
                  </a:cubicBezTo>
                  <a:cubicBezTo>
                    <a:pt x="51" y="24"/>
                    <a:pt x="51" y="24"/>
                    <a:pt x="51" y="24"/>
                  </a:cubicBezTo>
                  <a:lnTo>
                    <a:pt x="48" y="18"/>
                  </a:lnTo>
                  <a:cubicBezTo>
                    <a:pt x="48" y="18"/>
                    <a:pt x="48" y="18"/>
                    <a:pt x="47" y="18"/>
                  </a:cubicBezTo>
                  <a:cubicBezTo>
                    <a:pt x="47" y="18"/>
                    <a:pt x="47" y="18"/>
                    <a:pt x="47" y="18"/>
                  </a:cubicBezTo>
                  <a:cubicBezTo>
                    <a:pt x="47" y="18"/>
                    <a:pt x="46" y="18"/>
                    <a:pt x="46" y="18"/>
                  </a:cubicBezTo>
                  <a:lnTo>
                    <a:pt x="46" y="18"/>
                  </a:lnTo>
                  <a:lnTo>
                    <a:pt x="48" y="17"/>
                  </a:lnTo>
                  <a:lnTo>
                    <a:pt x="54" y="21"/>
                  </a:lnTo>
                  <a:lnTo>
                    <a:pt x="54" y="13"/>
                  </a:lnTo>
                  <a:lnTo>
                    <a:pt x="56" y="12"/>
                  </a:lnTo>
                  <a:lnTo>
                    <a:pt x="56" y="12"/>
                  </a:lnTo>
                  <a:lnTo>
                    <a:pt x="56" y="13"/>
                  </a:lnTo>
                  <a:cubicBezTo>
                    <a:pt x="56" y="13"/>
                    <a:pt x="55" y="13"/>
                    <a:pt x="55" y="13"/>
                  </a:cubicBezTo>
                  <a:cubicBezTo>
                    <a:pt x="55" y="13"/>
                    <a:pt x="55" y="14"/>
                    <a:pt x="56" y="14"/>
                  </a:cubicBezTo>
                  <a:lnTo>
                    <a:pt x="58" y="19"/>
                  </a:lnTo>
                  <a:cubicBezTo>
                    <a:pt x="59" y="20"/>
                    <a:pt x="59" y="20"/>
                    <a:pt x="59" y="20"/>
                  </a:cubicBezTo>
                  <a:cubicBezTo>
                    <a:pt x="59" y="20"/>
                    <a:pt x="60" y="20"/>
                    <a:pt x="60" y="20"/>
                  </a:cubicBezTo>
                  <a:lnTo>
                    <a:pt x="60" y="20"/>
                  </a:lnTo>
                  <a:lnTo>
                    <a:pt x="60" y="20"/>
                  </a:lnTo>
                  <a:lnTo>
                    <a:pt x="57" y="22"/>
                  </a:lnTo>
                  <a:lnTo>
                    <a:pt x="57" y="22"/>
                  </a:lnTo>
                  <a:lnTo>
                    <a:pt x="57" y="21"/>
                  </a:lnTo>
                  <a:cubicBezTo>
                    <a:pt x="57" y="21"/>
                    <a:pt x="58" y="21"/>
                    <a:pt x="58" y="21"/>
                  </a:cubicBezTo>
                  <a:cubicBezTo>
                    <a:pt x="58" y="21"/>
                    <a:pt x="58" y="20"/>
                    <a:pt x="57" y="20"/>
                  </a:cubicBezTo>
                  <a:lnTo>
                    <a:pt x="54" y="15"/>
                  </a:lnTo>
                  <a:lnTo>
                    <a:pt x="55" y="23"/>
                  </a:lnTo>
                  <a:close/>
                  <a:moveTo>
                    <a:pt x="65" y="15"/>
                  </a:moveTo>
                  <a:lnTo>
                    <a:pt x="62" y="16"/>
                  </a:lnTo>
                  <a:lnTo>
                    <a:pt x="62" y="17"/>
                  </a:lnTo>
                  <a:cubicBezTo>
                    <a:pt x="62" y="18"/>
                    <a:pt x="62" y="18"/>
                    <a:pt x="62" y="18"/>
                  </a:cubicBezTo>
                  <a:cubicBezTo>
                    <a:pt x="62" y="18"/>
                    <a:pt x="62" y="18"/>
                    <a:pt x="62" y="18"/>
                  </a:cubicBezTo>
                  <a:cubicBezTo>
                    <a:pt x="62" y="19"/>
                    <a:pt x="63" y="18"/>
                    <a:pt x="63" y="18"/>
                  </a:cubicBezTo>
                  <a:lnTo>
                    <a:pt x="63" y="19"/>
                  </a:lnTo>
                  <a:lnTo>
                    <a:pt x="61" y="20"/>
                  </a:lnTo>
                  <a:lnTo>
                    <a:pt x="61" y="19"/>
                  </a:lnTo>
                  <a:cubicBezTo>
                    <a:pt x="61" y="19"/>
                    <a:pt x="61" y="19"/>
                    <a:pt x="61" y="19"/>
                  </a:cubicBezTo>
                  <a:cubicBezTo>
                    <a:pt x="61" y="19"/>
                    <a:pt x="61" y="18"/>
                    <a:pt x="61" y="17"/>
                  </a:cubicBezTo>
                  <a:lnTo>
                    <a:pt x="61" y="10"/>
                  </a:lnTo>
                  <a:lnTo>
                    <a:pt x="62" y="9"/>
                  </a:lnTo>
                  <a:lnTo>
                    <a:pt x="67" y="15"/>
                  </a:lnTo>
                  <a:cubicBezTo>
                    <a:pt x="68" y="15"/>
                    <a:pt x="68" y="16"/>
                    <a:pt x="68" y="16"/>
                  </a:cubicBezTo>
                  <a:cubicBezTo>
                    <a:pt x="69" y="16"/>
                    <a:pt x="69" y="16"/>
                    <a:pt x="69" y="16"/>
                  </a:cubicBezTo>
                  <a:lnTo>
                    <a:pt x="69" y="16"/>
                  </a:lnTo>
                  <a:lnTo>
                    <a:pt x="66" y="17"/>
                  </a:lnTo>
                  <a:lnTo>
                    <a:pt x="66" y="17"/>
                  </a:lnTo>
                  <a:cubicBezTo>
                    <a:pt x="66" y="17"/>
                    <a:pt x="66" y="17"/>
                    <a:pt x="67" y="17"/>
                  </a:cubicBezTo>
                  <a:cubicBezTo>
                    <a:pt x="67" y="17"/>
                    <a:pt x="67" y="16"/>
                    <a:pt x="67" y="16"/>
                  </a:cubicBezTo>
                  <a:cubicBezTo>
                    <a:pt x="67" y="16"/>
                    <a:pt x="66" y="16"/>
                    <a:pt x="66" y="16"/>
                  </a:cubicBezTo>
                  <a:lnTo>
                    <a:pt x="65" y="15"/>
                  </a:lnTo>
                  <a:close/>
                  <a:moveTo>
                    <a:pt x="65" y="14"/>
                  </a:moveTo>
                  <a:lnTo>
                    <a:pt x="62" y="12"/>
                  </a:lnTo>
                  <a:lnTo>
                    <a:pt x="62" y="15"/>
                  </a:lnTo>
                  <a:lnTo>
                    <a:pt x="65" y="14"/>
                  </a:lnTo>
                  <a:close/>
                  <a:moveTo>
                    <a:pt x="66" y="7"/>
                  </a:moveTo>
                  <a:lnTo>
                    <a:pt x="69" y="7"/>
                  </a:lnTo>
                  <a:lnTo>
                    <a:pt x="76" y="11"/>
                  </a:lnTo>
                  <a:lnTo>
                    <a:pt x="74" y="7"/>
                  </a:lnTo>
                  <a:cubicBezTo>
                    <a:pt x="74" y="6"/>
                    <a:pt x="74" y="6"/>
                    <a:pt x="74" y="6"/>
                  </a:cubicBezTo>
                  <a:cubicBezTo>
                    <a:pt x="74" y="5"/>
                    <a:pt x="73" y="5"/>
                    <a:pt x="73" y="6"/>
                  </a:cubicBezTo>
                  <a:lnTo>
                    <a:pt x="73" y="6"/>
                  </a:lnTo>
                  <a:lnTo>
                    <a:pt x="73" y="5"/>
                  </a:lnTo>
                  <a:lnTo>
                    <a:pt x="76" y="5"/>
                  </a:lnTo>
                  <a:lnTo>
                    <a:pt x="76" y="5"/>
                  </a:lnTo>
                  <a:lnTo>
                    <a:pt x="75" y="5"/>
                  </a:lnTo>
                  <a:cubicBezTo>
                    <a:pt x="75" y="5"/>
                    <a:pt x="75" y="5"/>
                    <a:pt x="75" y="5"/>
                  </a:cubicBezTo>
                  <a:cubicBezTo>
                    <a:pt x="75" y="6"/>
                    <a:pt x="75" y="6"/>
                    <a:pt x="75" y="6"/>
                  </a:cubicBezTo>
                  <a:lnTo>
                    <a:pt x="77" y="13"/>
                  </a:lnTo>
                  <a:lnTo>
                    <a:pt x="77" y="13"/>
                  </a:lnTo>
                  <a:lnTo>
                    <a:pt x="69" y="9"/>
                  </a:lnTo>
                  <a:lnTo>
                    <a:pt x="71" y="14"/>
                  </a:lnTo>
                  <a:cubicBezTo>
                    <a:pt x="71" y="14"/>
                    <a:pt x="71" y="15"/>
                    <a:pt x="71" y="15"/>
                  </a:cubicBezTo>
                  <a:cubicBezTo>
                    <a:pt x="72" y="15"/>
                    <a:pt x="72" y="15"/>
                    <a:pt x="72" y="15"/>
                  </a:cubicBezTo>
                  <a:lnTo>
                    <a:pt x="73" y="15"/>
                  </a:lnTo>
                  <a:lnTo>
                    <a:pt x="73" y="15"/>
                  </a:lnTo>
                  <a:lnTo>
                    <a:pt x="70" y="16"/>
                  </a:lnTo>
                  <a:lnTo>
                    <a:pt x="70" y="15"/>
                  </a:lnTo>
                  <a:lnTo>
                    <a:pt x="70" y="15"/>
                  </a:lnTo>
                  <a:cubicBezTo>
                    <a:pt x="70" y="15"/>
                    <a:pt x="70" y="15"/>
                    <a:pt x="71" y="15"/>
                  </a:cubicBezTo>
                  <a:cubicBezTo>
                    <a:pt x="71" y="15"/>
                    <a:pt x="71" y="14"/>
                    <a:pt x="70" y="14"/>
                  </a:cubicBezTo>
                  <a:lnTo>
                    <a:pt x="68" y="8"/>
                  </a:lnTo>
                  <a:cubicBezTo>
                    <a:pt x="68" y="8"/>
                    <a:pt x="68" y="8"/>
                    <a:pt x="68" y="8"/>
                  </a:cubicBezTo>
                  <a:cubicBezTo>
                    <a:pt x="68" y="8"/>
                    <a:pt x="67" y="8"/>
                    <a:pt x="67" y="8"/>
                  </a:cubicBezTo>
                  <a:cubicBezTo>
                    <a:pt x="67" y="8"/>
                    <a:pt x="67" y="8"/>
                    <a:pt x="67" y="8"/>
                  </a:cubicBezTo>
                  <a:lnTo>
                    <a:pt x="66" y="7"/>
                  </a:lnTo>
                  <a:close/>
                  <a:moveTo>
                    <a:pt x="86" y="2"/>
                  </a:moveTo>
                  <a:lnTo>
                    <a:pt x="87" y="5"/>
                  </a:lnTo>
                  <a:lnTo>
                    <a:pt x="87" y="5"/>
                  </a:lnTo>
                  <a:cubicBezTo>
                    <a:pt x="86" y="5"/>
                    <a:pt x="86" y="4"/>
                    <a:pt x="86" y="4"/>
                  </a:cubicBezTo>
                  <a:cubicBezTo>
                    <a:pt x="86" y="4"/>
                    <a:pt x="85" y="3"/>
                    <a:pt x="85" y="3"/>
                  </a:cubicBezTo>
                  <a:cubicBezTo>
                    <a:pt x="85" y="3"/>
                    <a:pt x="84" y="3"/>
                    <a:pt x="84" y="3"/>
                  </a:cubicBezTo>
                  <a:cubicBezTo>
                    <a:pt x="83" y="3"/>
                    <a:pt x="83" y="3"/>
                    <a:pt x="83" y="4"/>
                  </a:cubicBezTo>
                  <a:cubicBezTo>
                    <a:pt x="82" y="4"/>
                    <a:pt x="82" y="4"/>
                    <a:pt x="82" y="5"/>
                  </a:cubicBezTo>
                  <a:cubicBezTo>
                    <a:pt x="82" y="5"/>
                    <a:pt x="83" y="5"/>
                    <a:pt x="83" y="5"/>
                  </a:cubicBezTo>
                  <a:cubicBezTo>
                    <a:pt x="83" y="6"/>
                    <a:pt x="84" y="6"/>
                    <a:pt x="85" y="6"/>
                  </a:cubicBezTo>
                  <a:cubicBezTo>
                    <a:pt x="86" y="7"/>
                    <a:pt x="86" y="7"/>
                    <a:pt x="87" y="7"/>
                  </a:cubicBezTo>
                  <a:cubicBezTo>
                    <a:pt x="87" y="7"/>
                    <a:pt x="87" y="7"/>
                    <a:pt x="88" y="8"/>
                  </a:cubicBezTo>
                  <a:cubicBezTo>
                    <a:pt x="88" y="8"/>
                    <a:pt x="88" y="8"/>
                    <a:pt x="88" y="9"/>
                  </a:cubicBezTo>
                  <a:cubicBezTo>
                    <a:pt x="88" y="9"/>
                    <a:pt x="88" y="10"/>
                    <a:pt x="87" y="11"/>
                  </a:cubicBezTo>
                  <a:cubicBezTo>
                    <a:pt x="87" y="11"/>
                    <a:pt x="86" y="11"/>
                    <a:pt x="86" y="12"/>
                  </a:cubicBezTo>
                  <a:cubicBezTo>
                    <a:pt x="85" y="12"/>
                    <a:pt x="85" y="12"/>
                    <a:pt x="85" y="12"/>
                  </a:cubicBezTo>
                  <a:cubicBezTo>
                    <a:pt x="85" y="12"/>
                    <a:pt x="84" y="12"/>
                    <a:pt x="84" y="11"/>
                  </a:cubicBezTo>
                  <a:cubicBezTo>
                    <a:pt x="84" y="11"/>
                    <a:pt x="83" y="11"/>
                    <a:pt x="83" y="11"/>
                  </a:cubicBezTo>
                  <a:cubicBezTo>
                    <a:pt x="83" y="11"/>
                    <a:pt x="83" y="11"/>
                    <a:pt x="83" y="12"/>
                  </a:cubicBezTo>
                  <a:cubicBezTo>
                    <a:pt x="83" y="12"/>
                    <a:pt x="83" y="12"/>
                    <a:pt x="83" y="12"/>
                  </a:cubicBezTo>
                  <a:lnTo>
                    <a:pt x="83" y="12"/>
                  </a:lnTo>
                  <a:lnTo>
                    <a:pt x="82" y="9"/>
                  </a:lnTo>
                  <a:lnTo>
                    <a:pt x="82" y="9"/>
                  </a:lnTo>
                  <a:cubicBezTo>
                    <a:pt x="83" y="10"/>
                    <a:pt x="83" y="10"/>
                    <a:pt x="83" y="10"/>
                  </a:cubicBezTo>
                  <a:cubicBezTo>
                    <a:pt x="83" y="11"/>
                    <a:pt x="84" y="11"/>
                    <a:pt x="84" y="11"/>
                  </a:cubicBezTo>
                  <a:cubicBezTo>
                    <a:pt x="84" y="11"/>
                    <a:pt x="85" y="11"/>
                    <a:pt x="85" y="11"/>
                  </a:cubicBezTo>
                  <a:cubicBezTo>
                    <a:pt x="86" y="11"/>
                    <a:pt x="86" y="11"/>
                    <a:pt x="87" y="10"/>
                  </a:cubicBezTo>
                  <a:cubicBezTo>
                    <a:pt x="87" y="10"/>
                    <a:pt x="87" y="10"/>
                    <a:pt x="87" y="9"/>
                  </a:cubicBezTo>
                  <a:cubicBezTo>
                    <a:pt x="87" y="9"/>
                    <a:pt x="87" y="9"/>
                    <a:pt x="87" y="9"/>
                  </a:cubicBezTo>
                  <a:cubicBezTo>
                    <a:pt x="86" y="9"/>
                    <a:pt x="86" y="8"/>
                    <a:pt x="86" y="8"/>
                  </a:cubicBezTo>
                  <a:cubicBezTo>
                    <a:pt x="86" y="8"/>
                    <a:pt x="85" y="8"/>
                    <a:pt x="84" y="8"/>
                  </a:cubicBezTo>
                  <a:cubicBezTo>
                    <a:pt x="84" y="7"/>
                    <a:pt x="83" y="7"/>
                    <a:pt x="83" y="7"/>
                  </a:cubicBezTo>
                  <a:cubicBezTo>
                    <a:pt x="82" y="7"/>
                    <a:pt x="82" y="6"/>
                    <a:pt x="82" y="6"/>
                  </a:cubicBezTo>
                  <a:cubicBezTo>
                    <a:pt x="82" y="6"/>
                    <a:pt x="81" y="6"/>
                    <a:pt x="81" y="5"/>
                  </a:cubicBezTo>
                  <a:cubicBezTo>
                    <a:pt x="81" y="5"/>
                    <a:pt x="81" y="4"/>
                    <a:pt x="82" y="3"/>
                  </a:cubicBezTo>
                  <a:cubicBezTo>
                    <a:pt x="82" y="3"/>
                    <a:pt x="83" y="3"/>
                    <a:pt x="84" y="2"/>
                  </a:cubicBezTo>
                  <a:cubicBezTo>
                    <a:pt x="84" y="2"/>
                    <a:pt x="85" y="2"/>
                    <a:pt x="85" y="3"/>
                  </a:cubicBezTo>
                  <a:cubicBezTo>
                    <a:pt x="85" y="3"/>
                    <a:pt x="86" y="3"/>
                    <a:pt x="86" y="3"/>
                  </a:cubicBezTo>
                  <a:cubicBezTo>
                    <a:pt x="86" y="3"/>
                    <a:pt x="86" y="3"/>
                    <a:pt x="86" y="3"/>
                  </a:cubicBezTo>
                  <a:cubicBezTo>
                    <a:pt x="86" y="2"/>
                    <a:pt x="86" y="2"/>
                    <a:pt x="86" y="2"/>
                  </a:cubicBezTo>
                  <a:close/>
                  <a:moveTo>
                    <a:pt x="91" y="2"/>
                  </a:moveTo>
                  <a:lnTo>
                    <a:pt x="91" y="5"/>
                  </a:lnTo>
                  <a:lnTo>
                    <a:pt x="93" y="5"/>
                  </a:lnTo>
                  <a:cubicBezTo>
                    <a:pt x="94" y="5"/>
                    <a:pt x="94" y="5"/>
                    <a:pt x="94" y="5"/>
                  </a:cubicBezTo>
                  <a:cubicBezTo>
                    <a:pt x="94" y="5"/>
                    <a:pt x="94" y="4"/>
                    <a:pt x="94" y="4"/>
                  </a:cubicBezTo>
                  <a:lnTo>
                    <a:pt x="95" y="4"/>
                  </a:lnTo>
                  <a:lnTo>
                    <a:pt x="95" y="7"/>
                  </a:lnTo>
                  <a:lnTo>
                    <a:pt x="95" y="7"/>
                  </a:lnTo>
                  <a:cubicBezTo>
                    <a:pt x="95" y="6"/>
                    <a:pt x="95" y="6"/>
                    <a:pt x="94" y="6"/>
                  </a:cubicBezTo>
                  <a:cubicBezTo>
                    <a:pt x="94" y="6"/>
                    <a:pt x="94" y="6"/>
                    <a:pt x="94" y="6"/>
                  </a:cubicBezTo>
                  <a:cubicBezTo>
                    <a:pt x="94" y="6"/>
                    <a:pt x="94" y="6"/>
                    <a:pt x="93" y="6"/>
                  </a:cubicBezTo>
                  <a:lnTo>
                    <a:pt x="91" y="6"/>
                  </a:lnTo>
                  <a:lnTo>
                    <a:pt x="92" y="9"/>
                  </a:lnTo>
                  <a:cubicBezTo>
                    <a:pt x="92" y="9"/>
                    <a:pt x="92" y="9"/>
                    <a:pt x="92" y="10"/>
                  </a:cubicBezTo>
                  <a:cubicBezTo>
                    <a:pt x="92" y="10"/>
                    <a:pt x="92" y="10"/>
                    <a:pt x="92" y="10"/>
                  </a:cubicBezTo>
                  <a:cubicBezTo>
                    <a:pt x="92" y="10"/>
                    <a:pt x="92" y="10"/>
                    <a:pt x="93" y="10"/>
                  </a:cubicBezTo>
                  <a:lnTo>
                    <a:pt x="94" y="10"/>
                  </a:lnTo>
                  <a:cubicBezTo>
                    <a:pt x="94" y="9"/>
                    <a:pt x="95" y="9"/>
                    <a:pt x="95" y="9"/>
                  </a:cubicBezTo>
                  <a:cubicBezTo>
                    <a:pt x="95" y="9"/>
                    <a:pt x="95" y="9"/>
                    <a:pt x="96" y="9"/>
                  </a:cubicBezTo>
                  <a:cubicBezTo>
                    <a:pt x="96" y="9"/>
                    <a:pt x="96" y="8"/>
                    <a:pt x="96" y="7"/>
                  </a:cubicBezTo>
                  <a:lnTo>
                    <a:pt x="97" y="7"/>
                  </a:lnTo>
                  <a:lnTo>
                    <a:pt x="96" y="10"/>
                  </a:lnTo>
                  <a:lnTo>
                    <a:pt x="89" y="11"/>
                  </a:lnTo>
                  <a:lnTo>
                    <a:pt x="89" y="10"/>
                  </a:lnTo>
                  <a:lnTo>
                    <a:pt x="90" y="10"/>
                  </a:lnTo>
                  <a:cubicBezTo>
                    <a:pt x="90" y="10"/>
                    <a:pt x="90" y="10"/>
                    <a:pt x="90" y="10"/>
                  </a:cubicBezTo>
                  <a:cubicBezTo>
                    <a:pt x="90" y="10"/>
                    <a:pt x="90" y="10"/>
                    <a:pt x="90" y="10"/>
                  </a:cubicBezTo>
                  <a:cubicBezTo>
                    <a:pt x="90" y="10"/>
                    <a:pt x="90" y="9"/>
                    <a:pt x="90" y="9"/>
                  </a:cubicBezTo>
                  <a:lnTo>
                    <a:pt x="90" y="3"/>
                  </a:lnTo>
                  <a:cubicBezTo>
                    <a:pt x="90" y="3"/>
                    <a:pt x="90" y="2"/>
                    <a:pt x="89" y="2"/>
                  </a:cubicBezTo>
                  <a:cubicBezTo>
                    <a:pt x="89" y="2"/>
                    <a:pt x="89" y="2"/>
                    <a:pt x="89" y="2"/>
                  </a:cubicBezTo>
                  <a:lnTo>
                    <a:pt x="88" y="2"/>
                  </a:lnTo>
                  <a:lnTo>
                    <a:pt x="88" y="2"/>
                  </a:lnTo>
                  <a:lnTo>
                    <a:pt x="95" y="1"/>
                  </a:lnTo>
                  <a:lnTo>
                    <a:pt x="95" y="3"/>
                  </a:lnTo>
                  <a:lnTo>
                    <a:pt x="95" y="3"/>
                  </a:lnTo>
                  <a:cubicBezTo>
                    <a:pt x="95" y="2"/>
                    <a:pt x="95" y="2"/>
                    <a:pt x="95" y="2"/>
                  </a:cubicBezTo>
                  <a:cubicBezTo>
                    <a:pt x="95" y="2"/>
                    <a:pt x="94" y="2"/>
                    <a:pt x="94" y="2"/>
                  </a:cubicBezTo>
                  <a:cubicBezTo>
                    <a:pt x="94" y="2"/>
                    <a:pt x="94" y="2"/>
                    <a:pt x="93" y="2"/>
                  </a:cubicBezTo>
                  <a:lnTo>
                    <a:pt x="91" y="2"/>
                  </a:lnTo>
                  <a:close/>
                  <a:moveTo>
                    <a:pt x="106" y="10"/>
                  </a:moveTo>
                  <a:lnTo>
                    <a:pt x="104" y="10"/>
                  </a:lnTo>
                  <a:lnTo>
                    <a:pt x="101" y="5"/>
                  </a:lnTo>
                  <a:cubicBezTo>
                    <a:pt x="100" y="6"/>
                    <a:pt x="100" y="6"/>
                    <a:pt x="100" y="6"/>
                  </a:cubicBezTo>
                  <a:cubicBezTo>
                    <a:pt x="100" y="6"/>
                    <a:pt x="100" y="6"/>
                    <a:pt x="100" y="6"/>
                  </a:cubicBezTo>
                  <a:cubicBezTo>
                    <a:pt x="100" y="6"/>
                    <a:pt x="100" y="6"/>
                    <a:pt x="100" y="6"/>
                  </a:cubicBezTo>
                  <a:lnTo>
                    <a:pt x="100" y="8"/>
                  </a:lnTo>
                  <a:cubicBezTo>
                    <a:pt x="100" y="9"/>
                    <a:pt x="100" y="9"/>
                    <a:pt x="100" y="9"/>
                  </a:cubicBezTo>
                  <a:cubicBezTo>
                    <a:pt x="100" y="9"/>
                    <a:pt x="100" y="9"/>
                    <a:pt x="101" y="9"/>
                  </a:cubicBezTo>
                  <a:lnTo>
                    <a:pt x="101" y="9"/>
                  </a:lnTo>
                  <a:lnTo>
                    <a:pt x="101" y="10"/>
                  </a:lnTo>
                  <a:lnTo>
                    <a:pt x="97" y="10"/>
                  </a:lnTo>
                  <a:lnTo>
                    <a:pt x="97" y="9"/>
                  </a:lnTo>
                  <a:lnTo>
                    <a:pt x="98" y="9"/>
                  </a:lnTo>
                  <a:cubicBezTo>
                    <a:pt x="98" y="9"/>
                    <a:pt x="98" y="9"/>
                    <a:pt x="98" y="9"/>
                  </a:cubicBezTo>
                  <a:cubicBezTo>
                    <a:pt x="99" y="9"/>
                    <a:pt x="99" y="9"/>
                    <a:pt x="99" y="8"/>
                  </a:cubicBezTo>
                  <a:lnTo>
                    <a:pt x="98" y="2"/>
                  </a:lnTo>
                  <a:cubicBezTo>
                    <a:pt x="98" y="2"/>
                    <a:pt x="98" y="1"/>
                    <a:pt x="98" y="1"/>
                  </a:cubicBezTo>
                  <a:cubicBezTo>
                    <a:pt x="98" y="1"/>
                    <a:pt x="98" y="1"/>
                    <a:pt x="98" y="1"/>
                  </a:cubicBezTo>
                  <a:lnTo>
                    <a:pt x="97" y="1"/>
                  </a:lnTo>
                  <a:lnTo>
                    <a:pt x="97" y="1"/>
                  </a:lnTo>
                  <a:lnTo>
                    <a:pt x="100" y="1"/>
                  </a:lnTo>
                  <a:cubicBezTo>
                    <a:pt x="101" y="1"/>
                    <a:pt x="102" y="1"/>
                    <a:pt x="102" y="1"/>
                  </a:cubicBezTo>
                  <a:cubicBezTo>
                    <a:pt x="103" y="1"/>
                    <a:pt x="103" y="1"/>
                    <a:pt x="104" y="2"/>
                  </a:cubicBezTo>
                  <a:cubicBezTo>
                    <a:pt x="104" y="2"/>
                    <a:pt x="104" y="2"/>
                    <a:pt x="104" y="3"/>
                  </a:cubicBezTo>
                  <a:cubicBezTo>
                    <a:pt x="104" y="4"/>
                    <a:pt x="104" y="4"/>
                    <a:pt x="104" y="4"/>
                  </a:cubicBezTo>
                  <a:cubicBezTo>
                    <a:pt x="103" y="5"/>
                    <a:pt x="103" y="5"/>
                    <a:pt x="102" y="5"/>
                  </a:cubicBezTo>
                  <a:lnTo>
                    <a:pt x="104" y="8"/>
                  </a:lnTo>
                  <a:cubicBezTo>
                    <a:pt x="104" y="8"/>
                    <a:pt x="105" y="9"/>
                    <a:pt x="105" y="9"/>
                  </a:cubicBezTo>
                  <a:cubicBezTo>
                    <a:pt x="105" y="9"/>
                    <a:pt x="106" y="9"/>
                    <a:pt x="106" y="9"/>
                  </a:cubicBezTo>
                  <a:lnTo>
                    <a:pt x="106" y="10"/>
                  </a:lnTo>
                  <a:close/>
                  <a:moveTo>
                    <a:pt x="100" y="5"/>
                  </a:moveTo>
                  <a:cubicBezTo>
                    <a:pt x="100" y="5"/>
                    <a:pt x="100" y="5"/>
                    <a:pt x="100" y="5"/>
                  </a:cubicBezTo>
                  <a:cubicBezTo>
                    <a:pt x="100" y="5"/>
                    <a:pt x="100" y="5"/>
                    <a:pt x="100" y="5"/>
                  </a:cubicBezTo>
                  <a:cubicBezTo>
                    <a:pt x="101" y="5"/>
                    <a:pt x="102" y="5"/>
                    <a:pt x="102" y="5"/>
                  </a:cubicBezTo>
                  <a:cubicBezTo>
                    <a:pt x="102" y="4"/>
                    <a:pt x="103" y="4"/>
                    <a:pt x="103" y="3"/>
                  </a:cubicBezTo>
                  <a:cubicBezTo>
                    <a:pt x="103" y="3"/>
                    <a:pt x="102" y="2"/>
                    <a:pt x="102" y="2"/>
                  </a:cubicBezTo>
                  <a:cubicBezTo>
                    <a:pt x="102" y="1"/>
                    <a:pt x="101" y="1"/>
                    <a:pt x="101" y="1"/>
                  </a:cubicBezTo>
                  <a:cubicBezTo>
                    <a:pt x="100" y="1"/>
                    <a:pt x="100" y="1"/>
                    <a:pt x="100" y="1"/>
                  </a:cubicBezTo>
                  <a:lnTo>
                    <a:pt x="100" y="5"/>
                  </a:lnTo>
                  <a:close/>
                  <a:moveTo>
                    <a:pt x="115" y="1"/>
                  </a:moveTo>
                  <a:lnTo>
                    <a:pt x="115" y="1"/>
                  </a:lnTo>
                  <a:cubicBezTo>
                    <a:pt x="115" y="1"/>
                    <a:pt x="114" y="1"/>
                    <a:pt x="114" y="2"/>
                  </a:cubicBezTo>
                  <a:cubicBezTo>
                    <a:pt x="114" y="2"/>
                    <a:pt x="114" y="2"/>
                    <a:pt x="114" y="3"/>
                  </a:cubicBezTo>
                  <a:lnTo>
                    <a:pt x="110" y="10"/>
                  </a:lnTo>
                  <a:lnTo>
                    <a:pt x="110" y="10"/>
                  </a:lnTo>
                  <a:lnTo>
                    <a:pt x="107" y="2"/>
                  </a:lnTo>
                  <a:cubicBezTo>
                    <a:pt x="107" y="2"/>
                    <a:pt x="107" y="1"/>
                    <a:pt x="107" y="1"/>
                  </a:cubicBezTo>
                  <a:cubicBezTo>
                    <a:pt x="107" y="1"/>
                    <a:pt x="106" y="1"/>
                    <a:pt x="106" y="1"/>
                  </a:cubicBezTo>
                  <a:cubicBezTo>
                    <a:pt x="106" y="1"/>
                    <a:pt x="106" y="1"/>
                    <a:pt x="106" y="1"/>
                  </a:cubicBezTo>
                  <a:lnTo>
                    <a:pt x="106" y="0"/>
                  </a:lnTo>
                  <a:lnTo>
                    <a:pt x="109" y="1"/>
                  </a:lnTo>
                  <a:lnTo>
                    <a:pt x="109" y="1"/>
                  </a:lnTo>
                  <a:cubicBezTo>
                    <a:pt x="109" y="1"/>
                    <a:pt x="109" y="1"/>
                    <a:pt x="108" y="1"/>
                  </a:cubicBezTo>
                  <a:cubicBezTo>
                    <a:pt x="108" y="1"/>
                    <a:pt x="108" y="1"/>
                    <a:pt x="108" y="2"/>
                  </a:cubicBezTo>
                  <a:cubicBezTo>
                    <a:pt x="108" y="2"/>
                    <a:pt x="108" y="2"/>
                    <a:pt x="108" y="3"/>
                  </a:cubicBezTo>
                  <a:lnTo>
                    <a:pt x="110" y="8"/>
                  </a:lnTo>
                  <a:lnTo>
                    <a:pt x="113" y="3"/>
                  </a:lnTo>
                  <a:cubicBezTo>
                    <a:pt x="113" y="2"/>
                    <a:pt x="113" y="2"/>
                    <a:pt x="113" y="2"/>
                  </a:cubicBezTo>
                  <a:cubicBezTo>
                    <a:pt x="113" y="2"/>
                    <a:pt x="113" y="2"/>
                    <a:pt x="113" y="2"/>
                  </a:cubicBezTo>
                  <a:cubicBezTo>
                    <a:pt x="113" y="1"/>
                    <a:pt x="113" y="1"/>
                    <a:pt x="112" y="1"/>
                  </a:cubicBezTo>
                  <a:cubicBezTo>
                    <a:pt x="112" y="1"/>
                    <a:pt x="112" y="1"/>
                    <a:pt x="112" y="1"/>
                  </a:cubicBezTo>
                  <a:lnTo>
                    <a:pt x="112" y="1"/>
                  </a:lnTo>
                  <a:lnTo>
                    <a:pt x="115" y="1"/>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4" name="Freeform 47"/>
            <p:cNvSpPr>
              <a:spLocks noEditPoints="1"/>
            </p:cNvSpPr>
            <p:nvPr/>
          </p:nvSpPr>
          <p:spPr bwMode="auto">
            <a:xfrm>
              <a:off x="345" y="3696"/>
              <a:ext cx="183" cy="112"/>
            </a:xfrm>
            <a:custGeom>
              <a:avLst/>
              <a:gdLst/>
              <a:ahLst/>
              <a:cxnLst>
                <a:cxn ang="0">
                  <a:pos x="0" y="9"/>
                </a:cxn>
                <a:cxn ang="0">
                  <a:pos x="2" y="2"/>
                </a:cxn>
                <a:cxn ang="0">
                  <a:pos x="1" y="1"/>
                </a:cxn>
                <a:cxn ang="0">
                  <a:pos x="4" y="1"/>
                </a:cxn>
                <a:cxn ang="0">
                  <a:pos x="3" y="9"/>
                </a:cxn>
                <a:cxn ang="0">
                  <a:pos x="13" y="2"/>
                </a:cxn>
                <a:cxn ang="0">
                  <a:pos x="10" y="2"/>
                </a:cxn>
                <a:cxn ang="0">
                  <a:pos x="7" y="8"/>
                </a:cxn>
                <a:cxn ang="0">
                  <a:pos x="12" y="9"/>
                </a:cxn>
                <a:cxn ang="0">
                  <a:pos x="6" y="8"/>
                </a:cxn>
                <a:cxn ang="0">
                  <a:pos x="10" y="1"/>
                </a:cxn>
                <a:cxn ang="0">
                  <a:pos x="13" y="2"/>
                </a:cxn>
                <a:cxn ang="0">
                  <a:pos x="20" y="8"/>
                </a:cxn>
                <a:cxn ang="0">
                  <a:pos x="19" y="10"/>
                </a:cxn>
                <a:cxn ang="0">
                  <a:pos x="17" y="8"/>
                </a:cxn>
                <a:cxn ang="0">
                  <a:pos x="16" y="12"/>
                </a:cxn>
                <a:cxn ang="0">
                  <a:pos x="21" y="11"/>
                </a:cxn>
                <a:cxn ang="0">
                  <a:pos x="13" y="11"/>
                </a:cxn>
                <a:cxn ang="0">
                  <a:pos x="15" y="10"/>
                </a:cxn>
                <a:cxn ang="0">
                  <a:pos x="15" y="3"/>
                </a:cxn>
                <a:cxn ang="0">
                  <a:pos x="21" y="6"/>
                </a:cxn>
                <a:cxn ang="0">
                  <a:pos x="18" y="4"/>
                </a:cxn>
                <a:cxn ang="0">
                  <a:pos x="28" y="8"/>
                </a:cxn>
                <a:cxn ang="0">
                  <a:pos x="25" y="7"/>
                </a:cxn>
                <a:cxn ang="0">
                  <a:pos x="28" y="13"/>
                </a:cxn>
                <a:cxn ang="0">
                  <a:pos x="23" y="15"/>
                </a:cxn>
                <a:cxn ang="0">
                  <a:pos x="22" y="14"/>
                </a:cxn>
                <a:cxn ang="0">
                  <a:pos x="22" y="13"/>
                </a:cxn>
                <a:cxn ang="0">
                  <a:pos x="26" y="14"/>
                </a:cxn>
                <a:cxn ang="0">
                  <a:pos x="24" y="10"/>
                </a:cxn>
                <a:cxn ang="0">
                  <a:pos x="27" y="6"/>
                </a:cxn>
                <a:cxn ang="0">
                  <a:pos x="29" y="7"/>
                </a:cxn>
                <a:cxn ang="0">
                  <a:pos x="32" y="15"/>
                </a:cxn>
                <a:cxn ang="0">
                  <a:pos x="50" y="19"/>
                </a:cxn>
                <a:cxn ang="0">
                  <a:pos x="46" y="22"/>
                </a:cxn>
                <a:cxn ang="0">
                  <a:pos x="40" y="22"/>
                </a:cxn>
                <a:cxn ang="0">
                  <a:pos x="43" y="15"/>
                </a:cxn>
                <a:cxn ang="0">
                  <a:pos x="45" y="16"/>
                </a:cxn>
                <a:cxn ang="0">
                  <a:pos x="43" y="16"/>
                </a:cxn>
                <a:cxn ang="0">
                  <a:pos x="41" y="23"/>
                </a:cxn>
                <a:cxn ang="0">
                  <a:pos x="46" y="22"/>
                </a:cxn>
                <a:cxn ang="0">
                  <a:pos x="47" y="17"/>
                </a:cxn>
                <a:cxn ang="0">
                  <a:pos x="54" y="24"/>
                </a:cxn>
                <a:cxn ang="0">
                  <a:pos x="51" y="22"/>
                </a:cxn>
                <a:cxn ang="0">
                  <a:pos x="53" y="27"/>
                </a:cxn>
                <a:cxn ang="0">
                  <a:pos x="48" y="28"/>
                </a:cxn>
                <a:cxn ang="0">
                  <a:pos x="46" y="27"/>
                </a:cxn>
                <a:cxn ang="0">
                  <a:pos x="48" y="26"/>
                </a:cxn>
                <a:cxn ang="0">
                  <a:pos x="51" y="28"/>
                </a:cxn>
                <a:cxn ang="0">
                  <a:pos x="50" y="23"/>
                </a:cxn>
                <a:cxn ang="0">
                  <a:pos x="54" y="21"/>
                </a:cxn>
                <a:cxn ang="0">
                  <a:pos x="56" y="22"/>
                </a:cxn>
                <a:cxn ang="0">
                  <a:pos x="54" y="31"/>
                </a:cxn>
                <a:cxn ang="0">
                  <a:pos x="54" y="33"/>
                </a:cxn>
                <a:cxn ang="0">
                  <a:pos x="54" y="30"/>
                </a:cxn>
                <a:cxn ang="0">
                  <a:pos x="58" y="36"/>
                </a:cxn>
                <a:cxn ang="0">
                  <a:pos x="56" y="35"/>
                </a:cxn>
                <a:cxn ang="0">
                  <a:pos x="58" y="33"/>
                </a:cxn>
                <a:cxn ang="0">
                  <a:pos x="58" y="32"/>
                </a:cxn>
              </a:cxnLst>
              <a:rect l="0" t="0" r="r" b="b"/>
              <a:pathLst>
                <a:path w="61" h="37">
                  <a:moveTo>
                    <a:pt x="4" y="9"/>
                  </a:moveTo>
                  <a:lnTo>
                    <a:pt x="4" y="10"/>
                  </a:lnTo>
                  <a:lnTo>
                    <a:pt x="0" y="9"/>
                  </a:lnTo>
                  <a:lnTo>
                    <a:pt x="0" y="9"/>
                  </a:lnTo>
                  <a:lnTo>
                    <a:pt x="0" y="9"/>
                  </a:lnTo>
                  <a:cubicBezTo>
                    <a:pt x="1" y="9"/>
                    <a:pt x="1" y="9"/>
                    <a:pt x="1" y="9"/>
                  </a:cubicBezTo>
                  <a:cubicBezTo>
                    <a:pt x="1" y="9"/>
                    <a:pt x="1" y="8"/>
                    <a:pt x="1" y="8"/>
                  </a:cubicBezTo>
                  <a:lnTo>
                    <a:pt x="2" y="2"/>
                  </a:lnTo>
                  <a:cubicBezTo>
                    <a:pt x="2" y="2"/>
                    <a:pt x="2" y="1"/>
                    <a:pt x="2" y="1"/>
                  </a:cubicBezTo>
                  <a:cubicBezTo>
                    <a:pt x="2" y="1"/>
                    <a:pt x="2" y="1"/>
                    <a:pt x="2" y="1"/>
                  </a:cubicBezTo>
                  <a:cubicBezTo>
                    <a:pt x="2" y="1"/>
                    <a:pt x="1" y="1"/>
                    <a:pt x="1" y="1"/>
                  </a:cubicBezTo>
                  <a:lnTo>
                    <a:pt x="1" y="1"/>
                  </a:lnTo>
                  <a:lnTo>
                    <a:pt x="1" y="0"/>
                  </a:lnTo>
                  <a:lnTo>
                    <a:pt x="5" y="1"/>
                  </a:lnTo>
                  <a:lnTo>
                    <a:pt x="5" y="1"/>
                  </a:lnTo>
                  <a:lnTo>
                    <a:pt x="4" y="1"/>
                  </a:lnTo>
                  <a:cubicBezTo>
                    <a:pt x="4" y="1"/>
                    <a:pt x="4" y="1"/>
                    <a:pt x="4" y="1"/>
                  </a:cubicBezTo>
                  <a:cubicBezTo>
                    <a:pt x="3" y="1"/>
                    <a:pt x="3" y="2"/>
                    <a:pt x="3" y="2"/>
                  </a:cubicBezTo>
                  <a:lnTo>
                    <a:pt x="3" y="8"/>
                  </a:lnTo>
                  <a:cubicBezTo>
                    <a:pt x="3" y="8"/>
                    <a:pt x="3" y="9"/>
                    <a:pt x="3" y="9"/>
                  </a:cubicBezTo>
                  <a:cubicBezTo>
                    <a:pt x="3" y="9"/>
                    <a:pt x="3" y="9"/>
                    <a:pt x="3" y="9"/>
                  </a:cubicBezTo>
                  <a:cubicBezTo>
                    <a:pt x="3" y="9"/>
                    <a:pt x="3" y="9"/>
                    <a:pt x="3" y="9"/>
                  </a:cubicBezTo>
                  <a:lnTo>
                    <a:pt x="4" y="9"/>
                  </a:lnTo>
                  <a:close/>
                  <a:moveTo>
                    <a:pt x="13" y="2"/>
                  </a:moveTo>
                  <a:lnTo>
                    <a:pt x="13" y="5"/>
                  </a:lnTo>
                  <a:lnTo>
                    <a:pt x="13" y="5"/>
                  </a:lnTo>
                  <a:cubicBezTo>
                    <a:pt x="13" y="4"/>
                    <a:pt x="12" y="3"/>
                    <a:pt x="12" y="3"/>
                  </a:cubicBezTo>
                  <a:cubicBezTo>
                    <a:pt x="12" y="2"/>
                    <a:pt x="11" y="2"/>
                    <a:pt x="10" y="2"/>
                  </a:cubicBezTo>
                  <a:cubicBezTo>
                    <a:pt x="10" y="2"/>
                    <a:pt x="9" y="2"/>
                    <a:pt x="9" y="2"/>
                  </a:cubicBezTo>
                  <a:cubicBezTo>
                    <a:pt x="8" y="2"/>
                    <a:pt x="8" y="3"/>
                    <a:pt x="7" y="3"/>
                  </a:cubicBezTo>
                  <a:cubicBezTo>
                    <a:pt x="7" y="4"/>
                    <a:pt x="7" y="5"/>
                    <a:pt x="7" y="6"/>
                  </a:cubicBezTo>
                  <a:cubicBezTo>
                    <a:pt x="6" y="7"/>
                    <a:pt x="6" y="7"/>
                    <a:pt x="7" y="8"/>
                  </a:cubicBezTo>
                  <a:cubicBezTo>
                    <a:pt x="7" y="8"/>
                    <a:pt x="7" y="9"/>
                    <a:pt x="8" y="9"/>
                  </a:cubicBezTo>
                  <a:cubicBezTo>
                    <a:pt x="8" y="10"/>
                    <a:pt x="9" y="10"/>
                    <a:pt x="9" y="10"/>
                  </a:cubicBezTo>
                  <a:cubicBezTo>
                    <a:pt x="10" y="10"/>
                    <a:pt x="10" y="10"/>
                    <a:pt x="11" y="10"/>
                  </a:cubicBezTo>
                  <a:cubicBezTo>
                    <a:pt x="11" y="10"/>
                    <a:pt x="12" y="9"/>
                    <a:pt x="12" y="9"/>
                  </a:cubicBezTo>
                  <a:lnTo>
                    <a:pt x="13" y="9"/>
                  </a:lnTo>
                  <a:cubicBezTo>
                    <a:pt x="12" y="10"/>
                    <a:pt x="11" y="10"/>
                    <a:pt x="11" y="10"/>
                  </a:cubicBezTo>
                  <a:cubicBezTo>
                    <a:pt x="10" y="11"/>
                    <a:pt x="9" y="11"/>
                    <a:pt x="9" y="11"/>
                  </a:cubicBezTo>
                  <a:cubicBezTo>
                    <a:pt x="7" y="10"/>
                    <a:pt x="6" y="10"/>
                    <a:pt x="6" y="8"/>
                  </a:cubicBezTo>
                  <a:cubicBezTo>
                    <a:pt x="5" y="8"/>
                    <a:pt x="5" y="7"/>
                    <a:pt x="5" y="5"/>
                  </a:cubicBezTo>
                  <a:cubicBezTo>
                    <a:pt x="5" y="5"/>
                    <a:pt x="6" y="4"/>
                    <a:pt x="6" y="3"/>
                  </a:cubicBezTo>
                  <a:cubicBezTo>
                    <a:pt x="7" y="2"/>
                    <a:pt x="7" y="2"/>
                    <a:pt x="8" y="2"/>
                  </a:cubicBezTo>
                  <a:cubicBezTo>
                    <a:pt x="9" y="1"/>
                    <a:pt x="10" y="1"/>
                    <a:pt x="10" y="1"/>
                  </a:cubicBezTo>
                  <a:cubicBezTo>
                    <a:pt x="11" y="2"/>
                    <a:pt x="12" y="2"/>
                    <a:pt x="12" y="2"/>
                  </a:cubicBezTo>
                  <a:cubicBezTo>
                    <a:pt x="12" y="2"/>
                    <a:pt x="12" y="2"/>
                    <a:pt x="12" y="2"/>
                  </a:cubicBezTo>
                  <a:cubicBezTo>
                    <a:pt x="13" y="2"/>
                    <a:pt x="13" y="2"/>
                    <a:pt x="13" y="2"/>
                  </a:cubicBezTo>
                  <a:cubicBezTo>
                    <a:pt x="13" y="2"/>
                    <a:pt x="13" y="2"/>
                    <a:pt x="13" y="2"/>
                  </a:cubicBezTo>
                  <a:close/>
                  <a:moveTo>
                    <a:pt x="18" y="4"/>
                  </a:moveTo>
                  <a:lnTo>
                    <a:pt x="17" y="7"/>
                  </a:lnTo>
                  <a:lnTo>
                    <a:pt x="19" y="8"/>
                  </a:lnTo>
                  <a:cubicBezTo>
                    <a:pt x="19" y="8"/>
                    <a:pt x="19" y="8"/>
                    <a:pt x="20" y="8"/>
                  </a:cubicBezTo>
                  <a:cubicBezTo>
                    <a:pt x="20" y="8"/>
                    <a:pt x="20" y="7"/>
                    <a:pt x="20" y="7"/>
                  </a:cubicBezTo>
                  <a:lnTo>
                    <a:pt x="20" y="7"/>
                  </a:lnTo>
                  <a:lnTo>
                    <a:pt x="20" y="10"/>
                  </a:lnTo>
                  <a:lnTo>
                    <a:pt x="19" y="10"/>
                  </a:lnTo>
                  <a:cubicBezTo>
                    <a:pt x="20" y="9"/>
                    <a:pt x="20" y="9"/>
                    <a:pt x="19" y="9"/>
                  </a:cubicBezTo>
                  <a:cubicBezTo>
                    <a:pt x="19" y="9"/>
                    <a:pt x="19" y="9"/>
                    <a:pt x="19" y="9"/>
                  </a:cubicBezTo>
                  <a:cubicBezTo>
                    <a:pt x="19" y="8"/>
                    <a:pt x="19" y="8"/>
                    <a:pt x="18" y="8"/>
                  </a:cubicBezTo>
                  <a:lnTo>
                    <a:pt x="17" y="8"/>
                  </a:lnTo>
                  <a:lnTo>
                    <a:pt x="16" y="11"/>
                  </a:lnTo>
                  <a:cubicBezTo>
                    <a:pt x="16" y="11"/>
                    <a:pt x="16" y="11"/>
                    <a:pt x="16" y="11"/>
                  </a:cubicBezTo>
                  <a:cubicBezTo>
                    <a:pt x="16" y="11"/>
                    <a:pt x="16" y="11"/>
                    <a:pt x="16" y="11"/>
                  </a:cubicBezTo>
                  <a:cubicBezTo>
                    <a:pt x="16" y="12"/>
                    <a:pt x="16" y="12"/>
                    <a:pt x="16" y="12"/>
                  </a:cubicBezTo>
                  <a:lnTo>
                    <a:pt x="18" y="12"/>
                  </a:lnTo>
                  <a:cubicBezTo>
                    <a:pt x="18" y="12"/>
                    <a:pt x="19" y="12"/>
                    <a:pt x="19" y="12"/>
                  </a:cubicBezTo>
                  <a:cubicBezTo>
                    <a:pt x="19" y="12"/>
                    <a:pt x="19" y="12"/>
                    <a:pt x="20" y="12"/>
                  </a:cubicBezTo>
                  <a:cubicBezTo>
                    <a:pt x="20" y="12"/>
                    <a:pt x="20" y="11"/>
                    <a:pt x="21" y="11"/>
                  </a:cubicBezTo>
                  <a:lnTo>
                    <a:pt x="21" y="11"/>
                  </a:lnTo>
                  <a:lnTo>
                    <a:pt x="20" y="13"/>
                  </a:lnTo>
                  <a:lnTo>
                    <a:pt x="13" y="11"/>
                  </a:lnTo>
                  <a:lnTo>
                    <a:pt x="13" y="11"/>
                  </a:lnTo>
                  <a:lnTo>
                    <a:pt x="13" y="11"/>
                  </a:lnTo>
                  <a:cubicBezTo>
                    <a:pt x="14" y="11"/>
                    <a:pt x="14" y="11"/>
                    <a:pt x="14" y="11"/>
                  </a:cubicBezTo>
                  <a:cubicBezTo>
                    <a:pt x="14" y="11"/>
                    <a:pt x="14" y="11"/>
                    <a:pt x="14" y="11"/>
                  </a:cubicBezTo>
                  <a:cubicBezTo>
                    <a:pt x="14" y="11"/>
                    <a:pt x="15" y="11"/>
                    <a:pt x="15" y="10"/>
                  </a:cubicBezTo>
                  <a:lnTo>
                    <a:pt x="16" y="5"/>
                  </a:lnTo>
                  <a:cubicBezTo>
                    <a:pt x="16" y="4"/>
                    <a:pt x="16" y="4"/>
                    <a:pt x="16" y="4"/>
                  </a:cubicBezTo>
                  <a:cubicBezTo>
                    <a:pt x="16" y="3"/>
                    <a:pt x="16" y="3"/>
                    <a:pt x="16" y="3"/>
                  </a:cubicBezTo>
                  <a:lnTo>
                    <a:pt x="15" y="3"/>
                  </a:lnTo>
                  <a:lnTo>
                    <a:pt x="15" y="3"/>
                  </a:lnTo>
                  <a:lnTo>
                    <a:pt x="22" y="5"/>
                  </a:lnTo>
                  <a:lnTo>
                    <a:pt x="21" y="6"/>
                  </a:lnTo>
                  <a:lnTo>
                    <a:pt x="21" y="6"/>
                  </a:lnTo>
                  <a:cubicBezTo>
                    <a:pt x="21" y="6"/>
                    <a:pt x="21" y="6"/>
                    <a:pt x="21" y="5"/>
                  </a:cubicBezTo>
                  <a:cubicBezTo>
                    <a:pt x="21" y="5"/>
                    <a:pt x="21" y="5"/>
                    <a:pt x="21" y="5"/>
                  </a:cubicBezTo>
                  <a:cubicBezTo>
                    <a:pt x="21" y="5"/>
                    <a:pt x="20" y="5"/>
                    <a:pt x="20" y="5"/>
                  </a:cubicBezTo>
                  <a:lnTo>
                    <a:pt x="18" y="4"/>
                  </a:lnTo>
                  <a:close/>
                  <a:moveTo>
                    <a:pt x="29" y="7"/>
                  </a:moveTo>
                  <a:lnTo>
                    <a:pt x="28" y="10"/>
                  </a:lnTo>
                  <a:lnTo>
                    <a:pt x="28" y="10"/>
                  </a:lnTo>
                  <a:cubicBezTo>
                    <a:pt x="28" y="9"/>
                    <a:pt x="28" y="9"/>
                    <a:pt x="28" y="8"/>
                  </a:cubicBezTo>
                  <a:cubicBezTo>
                    <a:pt x="28" y="8"/>
                    <a:pt x="28" y="8"/>
                    <a:pt x="28" y="7"/>
                  </a:cubicBezTo>
                  <a:cubicBezTo>
                    <a:pt x="27" y="7"/>
                    <a:pt x="27" y="7"/>
                    <a:pt x="27" y="7"/>
                  </a:cubicBezTo>
                  <a:cubicBezTo>
                    <a:pt x="26" y="7"/>
                    <a:pt x="26" y="7"/>
                    <a:pt x="25" y="7"/>
                  </a:cubicBezTo>
                  <a:cubicBezTo>
                    <a:pt x="25" y="7"/>
                    <a:pt x="25" y="7"/>
                    <a:pt x="25" y="7"/>
                  </a:cubicBezTo>
                  <a:cubicBezTo>
                    <a:pt x="25" y="8"/>
                    <a:pt x="25" y="8"/>
                    <a:pt x="25" y="8"/>
                  </a:cubicBezTo>
                  <a:cubicBezTo>
                    <a:pt x="25" y="9"/>
                    <a:pt x="25" y="9"/>
                    <a:pt x="26" y="10"/>
                  </a:cubicBezTo>
                  <a:cubicBezTo>
                    <a:pt x="27" y="11"/>
                    <a:pt x="27" y="11"/>
                    <a:pt x="27" y="12"/>
                  </a:cubicBezTo>
                  <a:cubicBezTo>
                    <a:pt x="28" y="12"/>
                    <a:pt x="28" y="12"/>
                    <a:pt x="28" y="13"/>
                  </a:cubicBezTo>
                  <a:cubicBezTo>
                    <a:pt x="28" y="13"/>
                    <a:pt x="28" y="13"/>
                    <a:pt x="28" y="14"/>
                  </a:cubicBezTo>
                  <a:cubicBezTo>
                    <a:pt x="27" y="14"/>
                    <a:pt x="27" y="15"/>
                    <a:pt x="26" y="15"/>
                  </a:cubicBezTo>
                  <a:cubicBezTo>
                    <a:pt x="26" y="15"/>
                    <a:pt x="25" y="15"/>
                    <a:pt x="24" y="15"/>
                  </a:cubicBezTo>
                  <a:cubicBezTo>
                    <a:pt x="24" y="15"/>
                    <a:pt x="24" y="15"/>
                    <a:pt x="23" y="15"/>
                  </a:cubicBezTo>
                  <a:cubicBezTo>
                    <a:pt x="23" y="15"/>
                    <a:pt x="23" y="14"/>
                    <a:pt x="23" y="14"/>
                  </a:cubicBezTo>
                  <a:cubicBezTo>
                    <a:pt x="22" y="14"/>
                    <a:pt x="22" y="14"/>
                    <a:pt x="22" y="14"/>
                  </a:cubicBezTo>
                  <a:cubicBezTo>
                    <a:pt x="22" y="14"/>
                    <a:pt x="22" y="14"/>
                    <a:pt x="22" y="14"/>
                  </a:cubicBezTo>
                  <a:cubicBezTo>
                    <a:pt x="22" y="14"/>
                    <a:pt x="22" y="14"/>
                    <a:pt x="22" y="14"/>
                  </a:cubicBezTo>
                  <a:lnTo>
                    <a:pt x="21" y="14"/>
                  </a:lnTo>
                  <a:lnTo>
                    <a:pt x="22" y="11"/>
                  </a:lnTo>
                  <a:lnTo>
                    <a:pt x="23" y="11"/>
                  </a:lnTo>
                  <a:cubicBezTo>
                    <a:pt x="22" y="12"/>
                    <a:pt x="22" y="12"/>
                    <a:pt x="22" y="13"/>
                  </a:cubicBezTo>
                  <a:cubicBezTo>
                    <a:pt x="23" y="13"/>
                    <a:pt x="23" y="13"/>
                    <a:pt x="23" y="14"/>
                  </a:cubicBezTo>
                  <a:cubicBezTo>
                    <a:pt x="23" y="14"/>
                    <a:pt x="24" y="14"/>
                    <a:pt x="24" y="14"/>
                  </a:cubicBezTo>
                  <a:cubicBezTo>
                    <a:pt x="25" y="15"/>
                    <a:pt x="25" y="15"/>
                    <a:pt x="26" y="15"/>
                  </a:cubicBezTo>
                  <a:cubicBezTo>
                    <a:pt x="26" y="14"/>
                    <a:pt x="26" y="14"/>
                    <a:pt x="26" y="14"/>
                  </a:cubicBezTo>
                  <a:cubicBezTo>
                    <a:pt x="26" y="14"/>
                    <a:pt x="26" y="13"/>
                    <a:pt x="26" y="13"/>
                  </a:cubicBezTo>
                  <a:cubicBezTo>
                    <a:pt x="26" y="13"/>
                    <a:pt x="26" y="13"/>
                    <a:pt x="26" y="12"/>
                  </a:cubicBezTo>
                  <a:cubicBezTo>
                    <a:pt x="26" y="12"/>
                    <a:pt x="26" y="12"/>
                    <a:pt x="25" y="11"/>
                  </a:cubicBezTo>
                  <a:cubicBezTo>
                    <a:pt x="24" y="10"/>
                    <a:pt x="24" y="10"/>
                    <a:pt x="24" y="10"/>
                  </a:cubicBezTo>
                  <a:cubicBezTo>
                    <a:pt x="24" y="9"/>
                    <a:pt x="24" y="9"/>
                    <a:pt x="23" y="8"/>
                  </a:cubicBezTo>
                  <a:cubicBezTo>
                    <a:pt x="23" y="8"/>
                    <a:pt x="23" y="8"/>
                    <a:pt x="24" y="7"/>
                  </a:cubicBezTo>
                  <a:cubicBezTo>
                    <a:pt x="24" y="7"/>
                    <a:pt x="24" y="6"/>
                    <a:pt x="25" y="6"/>
                  </a:cubicBezTo>
                  <a:cubicBezTo>
                    <a:pt x="25" y="6"/>
                    <a:pt x="26" y="6"/>
                    <a:pt x="27" y="6"/>
                  </a:cubicBezTo>
                  <a:cubicBezTo>
                    <a:pt x="27" y="6"/>
                    <a:pt x="28" y="7"/>
                    <a:pt x="28" y="7"/>
                  </a:cubicBezTo>
                  <a:cubicBezTo>
                    <a:pt x="28" y="7"/>
                    <a:pt x="28" y="7"/>
                    <a:pt x="29" y="7"/>
                  </a:cubicBezTo>
                  <a:cubicBezTo>
                    <a:pt x="29" y="7"/>
                    <a:pt x="29" y="7"/>
                    <a:pt x="29" y="7"/>
                  </a:cubicBezTo>
                  <a:cubicBezTo>
                    <a:pt x="29" y="7"/>
                    <a:pt x="29" y="7"/>
                    <a:pt x="29" y="7"/>
                  </a:cubicBezTo>
                  <a:close/>
                  <a:moveTo>
                    <a:pt x="32" y="15"/>
                  </a:moveTo>
                  <a:lnTo>
                    <a:pt x="35" y="16"/>
                  </a:lnTo>
                  <a:lnTo>
                    <a:pt x="35" y="17"/>
                  </a:lnTo>
                  <a:lnTo>
                    <a:pt x="32" y="15"/>
                  </a:lnTo>
                  <a:close/>
                  <a:moveTo>
                    <a:pt x="47" y="17"/>
                  </a:moveTo>
                  <a:lnTo>
                    <a:pt x="47" y="17"/>
                  </a:lnTo>
                  <a:lnTo>
                    <a:pt x="50" y="18"/>
                  </a:lnTo>
                  <a:lnTo>
                    <a:pt x="50" y="19"/>
                  </a:lnTo>
                  <a:lnTo>
                    <a:pt x="50" y="18"/>
                  </a:lnTo>
                  <a:cubicBezTo>
                    <a:pt x="49" y="18"/>
                    <a:pt x="49" y="18"/>
                    <a:pt x="49" y="18"/>
                  </a:cubicBezTo>
                  <a:cubicBezTo>
                    <a:pt x="49" y="18"/>
                    <a:pt x="48" y="19"/>
                    <a:pt x="48" y="19"/>
                  </a:cubicBezTo>
                  <a:lnTo>
                    <a:pt x="46" y="22"/>
                  </a:lnTo>
                  <a:cubicBezTo>
                    <a:pt x="46" y="23"/>
                    <a:pt x="45" y="24"/>
                    <a:pt x="45" y="24"/>
                  </a:cubicBezTo>
                  <a:cubicBezTo>
                    <a:pt x="45" y="24"/>
                    <a:pt x="44" y="24"/>
                    <a:pt x="44" y="24"/>
                  </a:cubicBezTo>
                  <a:cubicBezTo>
                    <a:pt x="43" y="24"/>
                    <a:pt x="42" y="24"/>
                    <a:pt x="41" y="24"/>
                  </a:cubicBezTo>
                  <a:cubicBezTo>
                    <a:pt x="41" y="23"/>
                    <a:pt x="40" y="23"/>
                    <a:pt x="40" y="22"/>
                  </a:cubicBezTo>
                  <a:cubicBezTo>
                    <a:pt x="40" y="22"/>
                    <a:pt x="39" y="21"/>
                    <a:pt x="40" y="20"/>
                  </a:cubicBezTo>
                  <a:cubicBezTo>
                    <a:pt x="40" y="20"/>
                    <a:pt x="40" y="19"/>
                    <a:pt x="41" y="19"/>
                  </a:cubicBezTo>
                  <a:lnTo>
                    <a:pt x="42" y="16"/>
                  </a:lnTo>
                  <a:cubicBezTo>
                    <a:pt x="43" y="15"/>
                    <a:pt x="43" y="15"/>
                    <a:pt x="43" y="15"/>
                  </a:cubicBezTo>
                  <a:cubicBezTo>
                    <a:pt x="43" y="14"/>
                    <a:pt x="42" y="14"/>
                    <a:pt x="42" y="14"/>
                  </a:cubicBezTo>
                  <a:lnTo>
                    <a:pt x="42" y="14"/>
                  </a:lnTo>
                  <a:lnTo>
                    <a:pt x="42" y="14"/>
                  </a:lnTo>
                  <a:lnTo>
                    <a:pt x="45" y="16"/>
                  </a:lnTo>
                  <a:lnTo>
                    <a:pt x="45" y="16"/>
                  </a:lnTo>
                  <a:lnTo>
                    <a:pt x="45" y="16"/>
                  </a:lnTo>
                  <a:cubicBezTo>
                    <a:pt x="45" y="15"/>
                    <a:pt x="44" y="15"/>
                    <a:pt x="44" y="15"/>
                  </a:cubicBezTo>
                  <a:cubicBezTo>
                    <a:pt x="44" y="16"/>
                    <a:pt x="44" y="16"/>
                    <a:pt x="43" y="16"/>
                  </a:cubicBezTo>
                  <a:lnTo>
                    <a:pt x="41" y="19"/>
                  </a:lnTo>
                  <a:cubicBezTo>
                    <a:pt x="41" y="20"/>
                    <a:pt x="41" y="20"/>
                    <a:pt x="41" y="21"/>
                  </a:cubicBezTo>
                  <a:cubicBezTo>
                    <a:pt x="41" y="21"/>
                    <a:pt x="41" y="21"/>
                    <a:pt x="41" y="22"/>
                  </a:cubicBezTo>
                  <a:cubicBezTo>
                    <a:pt x="41" y="22"/>
                    <a:pt x="41" y="22"/>
                    <a:pt x="41" y="23"/>
                  </a:cubicBezTo>
                  <a:cubicBezTo>
                    <a:pt x="41" y="23"/>
                    <a:pt x="41" y="23"/>
                    <a:pt x="42" y="23"/>
                  </a:cubicBezTo>
                  <a:cubicBezTo>
                    <a:pt x="42" y="24"/>
                    <a:pt x="43" y="24"/>
                    <a:pt x="43" y="24"/>
                  </a:cubicBezTo>
                  <a:cubicBezTo>
                    <a:pt x="44" y="24"/>
                    <a:pt x="44" y="24"/>
                    <a:pt x="45" y="23"/>
                  </a:cubicBezTo>
                  <a:cubicBezTo>
                    <a:pt x="45" y="23"/>
                    <a:pt x="45" y="23"/>
                    <a:pt x="46" y="22"/>
                  </a:cubicBezTo>
                  <a:lnTo>
                    <a:pt x="48" y="19"/>
                  </a:lnTo>
                  <a:cubicBezTo>
                    <a:pt x="48" y="18"/>
                    <a:pt x="48" y="18"/>
                    <a:pt x="48" y="18"/>
                  </a:cubicBezTo>
                  <a:cubicBezTo>
                    <a:pt x="48" y="18"/>
                    <a:pt x="48" y="17"/>
                    <a:pt x="48" y="17"/>
                  </a:cubicBezTo>
                  <a:lnTo>
                    <a:pt x="47" y="17"/>
                  </a:lnTo>
                  <a:close/>
                  <a:moveTo>
                    <a:pt x="56" y="23"/>
                  </a:moveTo>
                  <a:lnTo>
                    <a:pt x="54" y="25"/>
                  </a:lnTo>
                  <a:lnTo>
                    <a:pt x="54" y="25"/>
                  </a:lnTo>
                  <a:cubicBezTo>
                    <a:pt x="54" y="24"/>
                    <a:pt x="54" y="24"/>
                    <a:pt x="54" y="24"/>
                  </a:cubicBezTo>
                  <a:cubicBezTo>
                    <a:pt x="54" y="23"/>
                    <a:pt x="54" y="23"/>
                    <a:pt x="54" y="22"/>
                  </a:cubicBezTo>
                  <a:cubicBezTo>
                    <a:pt x="54" y="22"/>
                    <a:pt x="54" y="22"/>
                    <a:pt x="53" y="21"/>
                  </a:cubicBezTo>
                  <a:cubicBezTo>
                    <a:pt x="53" y="21"/>
                    <a:pt x="53" y="21"/>
                    <a:pt x="52" y="21"/>
                  </a:cubicBezTo>
                  <a:cubicBezTo>
                    <a:pt x="52" y="21"/>
                    <a:pt x="52" y="21"/>
                    <a:pt x="51" y="22"/>
                  </a:cubicBezTo>
                  <a:cubicBezTo>
                    <a:pt x="51" y="22"/>
                    <a:pt x="51" y="22"/>
                    <a:pt x="51" y="22"/>
                  </a:cubicBezTo>
                  <a:cubicBezTo>
                    <a:pt x="51" y="23"/>
                    <a:pt x="51" y="23"/>
                    <a:pt x="52" y="25"/>
                  </a:cubicBezTo>
                  <a:cubicBezTo>
                    <a:pt x="52" y="25"/>
                    <a:pt x="53" y="26"/>
                    <a:pt x="53" y="26"/>
                  </a:cubicBezTo>
                  <a:cubicBezTo>
                    <a:pt x="53" y="27"/>
                    <a:pt x="53" y="27"/>
                    <a:pt x="53" y="27"/>
                  </a:cubicBezTo>
                  <a:cubicBezTo>
                    <a:pt x="53" y="28"/>
                    <a:pt x="52" y="28"/>
                    <a:pt x="52" y="28"/>
                  </a:cubicBezTo>
                  <a:cubicBezTo>
                    <a:pt x="52" y="29"/>
                    <a:pt x="51" y="29"/>
                    <a:pt x="51" y="29"/>
                  </a:cubicBezTo>
                  <a:cubicBezTo>
                    <a:pt x="50" y="29"/>
                    <a:pt x="49" y="29"/>
                    <a:pt x="49" y="29"/>
                  </a:cubicBezTo>
                  <a:cubicBezTo>
                    <a:pt x="48" y="29"/>
                    <a:pt x="48" y="28"/>
                    <a:pt x="48" y="28"/>
                  </a:cubicBezTo>
                  <a:cubicBezTo>
                    <a:pt x="48" y="28"/>
                    <a:pt x="48" y="28"/>
                    <a:pt x="48" y="27"/>
                  </a:cubicBezTo>
                  <a:cubicBezTo>
                    <a:pt x="47" y="27"/>
                    <a:pt x="47" y="27"/>
                    <a:pt x="47" y="27"/>
                  </a:cubicBezTo>
                  <a:cubicBezTo>
                    <a:pt x="47" y="27"/>
                    <a:pt x="47" y="27"/>
                    <a:pt x="47" y="27"/>
                  </a:cubicBezTo>
                  <a:cubicBezTo>
                    <a:pt x="47" y="27"/>
                    <a:pt x="47" y="27"/>
                    <a:pt x="46" y="27"/>
                  </a:cubicBezTo>
                  <a:lnTo>
                    <a:pt x="46" y="27"/>
                  </a:lnTo>
                  <a:lnTo>
                    <a:pt x="48" y="24"/>
                  </a:lnTo>
                  <a:lnTo>
                    <a:pt x="48" y="25"/>
                  </a:lnTo>
                  <a:cubicBezTo>
                    <a:pt x="48" y="25"/>
                    <a:pt x="48" y="26"/>
                    <a:pt x="48" y="26"/>
                  </a:cubicBezTo>
                  <a:cubicBezTo>
                    <a:pt x="48" y="26"/>
                    <a:pt x="48" y="27"/>
                    <a:pt x="48" y="27"/>
                  </a:cubicBezTo>
                  <a:cubicBezTo>
                    <a:pt x="48" y="28"/>
                    <a:pt x="48" y="28"/>
                    <a:pt x="49" y="28"/>
                  </a:cubicBezTo>
                  <a:cubicBezTo>
                    <a:pt x="49" y="29"/>
                    <a:pt x="50" y="29"/>
                    <a:pt x="50" y="29"/>
                  </a:cubicBezTo>
                  <a:cubicBezTo>
                    <a:pt x="50" y="29"/>
                    <a:pt x="51" y="28"/>
                    <a:pt x="51" y="28"/>
                  </a:cubicBezTo>
                  <a:cubicBezTo>
                    <a:pt x="51" y="28"/>
                    <a:pt x="51" y="28"/>
                    <a:pt x="51" y="27"/>
                  </a:cubicBezTo>
                  <a:cubicBezTo>
                    <a:pt x="51" y="27"/>
                    <a:pt x="51" y="27"/>
                    <a:pt x="51" y="27"/>
                  </a:cubicBezTo>
                  <a:cubicBezTo>
                    <a:pt x="51" y="26"/>
                    <a:pt x="51" y="26"/>
                    <a:pt x="51" y="25"/>
                  </a:cubicBezTo>
                  <a:cubicBezTo>
                    <a:pt x="50" y="24"/>
                    <a:pt x="50" y="24"/>
                    <a:pt x="50" y="23"/>
                  </a:cubicBezTo>
                  <a:cubicBezTo>
                    <a:pt x="50" y="23"/>
                    <a:pt x="50" y="23"/>
                    <a:pt x="50" y="22"/>
                  </a:cubicBezTo>
                  <a:cubicBezTo>
                    <a:pt x="50" y="22"/>
                    <a:pt x="50" y="22"/>
                    <a:pt x="50" y="21"/>
                  </a:cubicBezTo>
                  <a:cubicBezTo>
                    <a:pt x="51" y="21"/>
                    <a:pt x="51" y="21"/>
                    <a:pt x="52" y="20"/>
                  </a:cubicBezTo>
                  <a:cubicBezTo>
                    <a:pt x="53" y="20"/>
                    <a:pt x="53" y="21"/>
                    <a:pt x="54" y="21"/>
                  </a:cubicBezTo>
                  <a:cubicBezTo>
                    <a:pt x="54" y="21"/>
                    <a:pt x="54" y="22"/>
                    <a:pt x="55" y="22"/>
                  </a:cubicBezTo>
                  <a:cubicBezTo>
                    <a:pt x="55" y="22"/>
                    <a:pt x="55" y="23"/>
                    <a:pt x="55" y="23"/>
                  </a:cubicBezTo>
                  <a:cubicBezTo>
                    <a:pt x="55" y="23"/>
                    <a:pt x="55" y="23"/>
                    <a:pt x="55" y="23"/>
                  </a:cubicBezTo>
                  <a:cubicBezTo>
                    <a:pt x="55" y="23"/>
                    <a:pt x="56" y="23"/>
                    <a:pt x="56" y="22"/>
                  </a:cubicBezTo>
                  <a:lnTo>
                    <a:pt x="56" y="23"/>
                  </a:lnTo>
                  <a:close/>
                  <a:moveTo>
                    <a:pt x="58" y="33"/>
                  </a:moveTo>
                  <a:lnTo>
                    <a:pt x="55" y="30"/>
                  </a:lnTo>
                  <a:lnTo>
                    <a:pt x="54" y="31"/>
                  </a:lnTo>
                  <a:cubicBezTo>
                    <a:pt x="54" y="31"/>
                    <a:pt x="54" y="31"/>
                    <a:pt x="53" y="31"/>
                  </a:cubicBezTo>
                  <a:cubicBezTo>
                    <a:pt x="53" y="31"/>
                    <a:pt x="53" y="32"/>
                    <a:pt x="53" y="32"/>
                  </a:cubicBezTo>
                  <a:cubicBezTo>
                    <a:pt x="53" y="32"/>
                    <a:pt x="54" y="32"/>
                    <a:pt x="54" y="32"/>
                  </a:cubicBezTo>
                  <a:lnTo>
                    <a:pt x="54" y="33"/>
                  </a:lnTo>
                  <a:lnTo>
                    <a:pt x="52" y="31"/>
                  </a:lnTo>
                  <a:lnTo>
                    <a:pt x="52" y="31"/>
                  </a:lnTo>
                  <a:cubicBezTo>
                    <a:pt x="52" y="31"/>
                    <a:pt x="52" y="31"/>
                    <a:pt x="52" y="31"/>
                  </a:cubicBezTo>
                  <a:cubicBezTo>
                    <a:pt x="53" y="31"/>
                    <a:pt x="53" y="31"/>
                    <a:pt x="54" y="30"/>
                  </a:cubicBezTo>
                  <a:lnTo>
                    <a:pt x="61" y="27"/>
                  </a:lnTo>
                  <a:lnTo>
                    <a:pt x="61" y="27"/>
                  </a:lnTo>
                  <a:lnTo>
                    <a:pt x="59" y="35"/>
                  </a:lnTo>
                  <a:cubicBezTo>
                    <a:pt x="58" y="35"/>
                    <a:pt x="58" y="36"/>
                    <a:pt x="58" y="36"/>
                  </a:cubicBezTo>
                  <a:cubicBezTo>
                    <a:pt x="58" y="36"/>
                    <a:pt x="58" y="37"/>
                    <a:pt x="59" y="37"/>
                  </a:cubicBezTo>
                  <a:lnTo>
                    <a:pt x="59" y="37"/>
                  </a:lnTo>
                  <a:lnTo>
                    <a:pt x="56" y="35"/>
                  </a:lnTo>
                  <a:lnTo>
                    <a:pt x="56" y="35"/>
                  </a:lnTo>
                  <a:cubicBezTo>
                    <a:pt x="56" y="35"/>
                    <a:pt x="57" y="35"/>
                    <a:pt x="57" y="35"/>
                  </a:cubicBezTo>
                  <a:cubicBezTo>
                    <a:pt x="57" y="35"/>
                    <a:pt x="57" y="35"/>
                    <a:pt x="57" y="35"/>
                  </a:cubicBezTo>
                  <a:cubicBezTo>
                    <a:pt x="57" y="35"/>
                    <a:pt x="57" y="34"/>
                    <a:pt x="58" y="34"/>
                  </a:cubicBezTo>
                  <a:lnTo>
                    <a:pt x="58" y="33"/>
                  </a:lnTo>
                  <a:close/>
                  <a:moveTo>
                    <a:pt x="58" y="32"/>
                  </a:moveTo>
                  <a:lnTo>
                    <a:pt x="59" y="28"/>
                  </a:lnTo>
                  <a:lnTo>
                    <a:pt x="56" y="30"/>
                  </a:lnTo>
                  <a:lnTo>
                    <a:pt x="58" y="32"/>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5" name="Freeform 48"/>
            <p:cNvSpPr>
              <a:spLocks/>
            </p:cNvSpPr>
            <p:nvPr/>
          </p:nvSpPr>
          <p:spPr bwMode="auto">
            <a:xfrm>
              <a:off x="375" y="3924"/>
              <a:ext cx="207" cy="267"/>
            </a:xfrm>
            <a:custGeom>
              <a:avLst/>
              <a:gdLst/>
              <a:ahLst/>
              <a:cxnLst>
                <a:cxn ang="0">
                  <a:pos x="67" y="74"/>
                </a:cxn>
                <a:cxn ang="0">
                  <a:pos x="55" y="74"/>
                </a:cxn>
                <a:cxn ang="0">
                  <a:pos x="41" y="69"/>
                </a:cxn>
                <a:cxn ang="0">
                  <a:pos x="27" y="71"/>
                </a:cxn>
                <a:cxn ang="0">
                  <a:pos x="19" y="70"/>
                </a:cxn>
                <a:cxn ang="0">
                  <a:pos x="18" y="66"/>
                </a:cxn>
                <a:cxn ang="0">
                  <a:pos x="17" y="64"/>
                </a:cxn>
                <a:cxn ang="0">
                  <a:pos x="17" y="64"/>
                </a:cxn>
                <a:cxn ang="0">
                  <a:pos x="16" y="62"/>
                </a:cxn>
                <a:cxn ang="0">
                  <a:pos x="14" y="59"/>
                </a:cxn>
                <a:cxn ang="0">
                  <a:pos x="13" y="56"/>
                </a:cxn>
                <a:cxn ang="0">
                  <a:pos x="14" y="50"/>
                </a:cxn>
                <a:cxn ang="0">
                  <a:pos x="49" y="18"/>
                </a:cxn>
                <a:cxn ang="0">
                  <a:pos x="48" y="0"/>
                </a:cxn>
                <a:cxn ang="0">
                  <a:pos x="37" y="16"/>
                </a:cxn>
                <a:cxn ang="0">
                  <a:pos x="13" y="31"/>
                </a:cxn>
                <a:cxn ang="0">
                  <a:pos x="6" y="40"/>
                </a:cxn>
                <a:cxn ang="0">
                  <a:pos x="4" y="49"/>
                </a:cxn>
                <a:cxn ang="0">
                  <a:pos x="4" y="54"/>
                </a:cxn>
                <a:cxn ang="0">
                  <a:pos x="2" y="57"/>
                </a:cxn>
                <a:cxn ang="0">
                  <a:pos x="2" y="60"/>
                </a:cxn>
                <a:cxn ang="0">
                  <a:pos x="5" y="60"/>
                </a:cxn>
                <a:cxn ang="0">
                  <a:pos x="6" y="64"/>
                </a:cxn>
                <a:cxn ang="0">
                  <a:pos x="6" y="66"/>
                </a:cxn>
                <a:cxn ang="0">
                  <a:pos x="8" y="68"/>
                </a:cxn>
                <a:cxn ang="0">
                  <a:pos x="8" y="71"/>
                </a:cxn>
                <a:cxn ang="0">
                  <a:pos x="12" y="76"/>
                </a:cxn>
                <a:cxn ang="0">
                  <a:pos x="26" y="75"/>
                </a:cxn>
                <a:cxn ang="0">
                  <a:pos x="39" y="80"/>
                </a:cxn>
                <a:cxn ang="0">
                  <a:pos x="62" y="80"/>
                </a:cxn>
                <a:cxn ang="0">
                  <a:pos x="67" y="74"/>
                </a:cxn>
              </a:cxnLst>
              <a:rect l="0" t="0" r="r" b="b"/>
              <a:pathLst>
                <a:path w="69" h="89">
                  <a:moveTo>
                    <a:pt x="67" y="74"/>
                  </a:moveTo>
                  <a:cubicBezTo>
                    <a:pt x="66" y="74"/>
                    <a:pt x="59" y="77"/>
                    <a:pt x="55" y="74"/>
                  </a:cubicBezTo>
                  <a:cubicBezTo>
                    <a:pt x="45" y="69"/>
                    <a:pt x="43" y="69"/>
                    <a:pt x="41" y="69"/>
                  </a:cubicBezTo>
                  <a:cubicBezTo>
                    <a:pt x="39" y="68"/>
                    <a:pt x="35" y="68"/>
                    <a:pt x="27" y="71"/>
                  </a:cubicBezTo>
                  <a:cubicBezTo>
                    <a:pt x="19" y="73"/>
                    <a:pt x="19" y="70"/>
                    <a:pt x="19" y="70"/>
                  </a:cubicBezTo>
                  <a:cubicBezTo>
                    <a:pt x="19" y="69"/>
                    <a:pt x="20" y="66"/>
                    <a:pt x="18" y="66"/>
                  </a:cubicBezTo>
                  <a:cubicBezTo>
                    <a:pt x="16" y="66"/>
                    <a:pt x="17" y="64"/>
                    <a:pt x="17" y="64"/>
                  </a:cubicBezTo>
                  <a:lnTo>
                    <a:pt x="17" y="64"/>
                  </a:lnTo>
                  <a:cubicBezTo>
                    <a:pt x="15" y="63"/>
                    <a:pt x="16" y="62"/>
                    <a:pt x="16" y="62"/>
                  </a:cubicBezTo>
                  <a:cubicBezTo>
                    <a:pt x="16" y="59"/>
                    <a:pt x="15" y="60"/>
                    <a:pt x="14" y="59"/>
                  </a:cubicBezTo>
                  <a:cubicBezTo>
                    <a:pt x="12" y="59"/>
                    <a:pt x="12" y="57"/>
                    <a:pt x="13" y="56"/>
                  </a:cubicBezTo>
                  <a:cubicBezTo>
                    <a:pt x="16" y="53"/>
                    <a:pt x="14" y="50"/>
                    <a:pt x="14" y="50"/>
                  </a:cubicBezTo>
                  <a:cubicBezTo>
                    <a:pt x="12" y="37"/>
                    <a:pt x="39" y="28"/>
                    <a:pt x="49" y="18"/>
                  </a:cubicBezTo>
                  <a:cubicBezTo>
                    <a:pt x="59" y="8"/>
                    <a:pt x="48" y="0"/>
                    <a:pt x="48" y="0"/>
                  </a:cubicBezTo>
                  <a:cubicBezTo>
                    <a:pt x="48" y="0"/>
                    <a:pt x="49" y="9"/>
                    <a:pt x="37" y="16"/>
                  </a:cubicBezTo>
                  <a:cubicBezTo>
                    <a:pt x="26" y="22"/>
                    <a:pt x="16" y="30"/>
                    <a:pt x="13" y="31"/>
                  </a:cubicBezTo>
                  <a:cubicBezTo>
                    <a:pt x="11" y="32"/>
                    <a:pt x="6" y="37"/>
                    <a:pt x="6" y="40"/>
                  </a:cubicBezTo>
                  <a:cubicBezTo>
                    <a:pt x="6" y="40"/>
                    <a:pt x="4" y="48"/>
                    <a:pt x="4" y="49"/>
                  </a:cubicBezTo>
                  <a:cubicBezTo>
                    <a:pt x="5" y="51"/>
                    <a:pt x="6" y="52"/>
                    <a:pt x="4" y="54"/>
                  </a:cubicBezTo>
                  <a:lnTo>
                    <a:pt x="2" y="57"/>
                  </a:lnTo>
                  <a:cubicBezTo>
                    <a:pt x="2" y="57"/>
                    <a:pt x="0" y="58"/>
                    <a:pt x="2" y="60"/>
                  </a:cubicBezTo>
                  <a:cubicBezTo>
                    <a:pt x="2" y="60"/>
                    <a:pt x="4" y="60"/>
                    <a:pt x="5" y="60"/>
                  </a:cubicBezTo>
                  <a:cubicBezTo>
                    <a:pt x="6" y="61"/>
                    <a:pt x="5" y="63"/>
                    <a:pt x="6" y="64"/>
                  </a:cubicBezTo>
                  <a:cubicBezTo>
                    <a:pt x="7" y="65"/>
                    <a:pt x="6" y="65"/>
                    <a:pt x="6" y="66"/>
                  </a:cubicBezTo>
                  <a:cubicBezTo>
                    <a:pt x="6" y="67"/>
                    <a:pt x="6" y="67"/>
                    <a:pt x="8" y="68"/>
                  </a:cubicBezTo>
                  <a:cubicBezTo>
                    <a:pt x="9" y="70"/>
                    <a:pt x="8" y="70"/>
                    <a:pt x="8" y="71"/>
                  </a:cubicBezTo>
                  <a:cubicBezTo>
                    <a:pt x="8" y="72"/>
                    <a:pt x="6" y="76"/>
                    <a:pt x="12" y="76"/>
                  </a:cubicBezTo>
                  <a:cubicBezTo>
                    <a:pt x="19" y="77"/>
                    <a:pt x="24" y="75"/>
                    <a:pt x="26" y="75"/>
                  </a:cubicBezTo>
                  <a:cubicBezTo>
                    <a:pt x="36" y="76"/>
                    <a:pt x="37" y="78"/>
                    <a:pt x="39" y="80"/>
                  </a:cubicBezTo>
                  <a:cubicBezTo>
                    <a:pt x="41" y="82"/>
                    <a:pt x="55" y="89"/>
                    <a:pt x="62" y="80"/>
                  </a:cubicBezTo>
                  <a:cubicBezTo>
                    <a:pt x="69" y="71"/>
                    <a:pt x="67" y="74"/>
                    <a:pt x="67" y="74"/>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6" name="Freeform 49"/>
            <p:cNvSpPr>
              <a:spLocks/>
            </p:cNvSpPr>
            <p:nvPr/>
          </p:nvSpPr>
          <p:spPr bwMode="auto">
            <a:xfrm>
              <a:off x="156" y="3774"/>
              <a:ext cx="438" cy="318"/>
            </a:xfrm>
            <a:custGeom>
              <a:avLst/>
              <a:gdLst/>
              <a:ahLst/>
              <a:cxnLst>
                <a:cxn ang="0">
                  <a:pos x="42" y="88"/>
                </a:cxn>
                <a:cxn ang="0">
                  <a:pos x="29" y="96"/>
                </a:cxn>
                <a:cxn ang="0">
                  <a:pos x="4" y="106"/>
                </a:cxn>
                <a:cxn ang="0">
                  <a:pos x="29" y="105"/>
                </a:cxn>
                <a:cxn ang="0">
                  <a:pos x="42" y="104"/>
                </a:cxn>
                <a:cxn ang="0">
                  <a:pos x="68" y="61"/>
                </a:cxn>
                <a:cxn ang="0">
                  <a:pos x="125" y="24"/>
                </a:cxn>
                <a:cxn ang="0">
                  <a:pos x="129" y="0"/>
                </a:cxn>
                <a:cxn ang="0">
                  <a:pos x="118" y="19"/>
                </a:cxn>
                <a:cxn ang="0">
                  <a:pos x="53" y="62"/>
                </a:cxn>
                <a:cxn ang="0">
                  <a:pos x="46" y="75"/>
                </a:cxn>
                <a:cxn ang="0">
                  <a:pos x="42" y="88"/>
                </a:cxn>
              </a:cxnLst>
              <a:rect l="0" t="0" r="r" b="b"/>
              <a:pathLst>
                <a:path w="146" h="106">
                  <a:moveTo>
                    <a:pt x="42" y="88"/>
                  </a:moveTo>
                  <a:cubicBezTo>
                    <a:pt x="42" y="88"/>
                    <a:pt x="42" y="97"/>
                    <a:pt x="29" y="96"/>
                  </a:cubicBezTo>
                  <a:cubicBezTo>
                    <a:pt x="16" y="94"/>
                    <a:pt x="0" y="93"/>
                    <a:pt x="4" y="106"/>
                  </a:cubicBezTo>
                  <a:cubicBezTo>
                    <a:pt x="7" y="100"/>
                    <a:pt x="20" y="104"/>
                    <a:pt x="29" y="105"/>
                  </a:cubicBezTo>
                  <a:cubicBezTo>
                    <a:pt x="36" y="105"/>
                    <a:pt x="38" y="106"/>
                    <a:pt x="42" y="104"/>
                  </a:cubicBezTo>
                  <a:cubicBezTo>
                    <a:pt x="58" y="94"/>
                    <a:pt x="44" y="76"/>
                    <a:pt x="68" y="61"/>
                  </a:cubicBezTo>
                  <a:cubicBezTo>
                    <a:pt x="86" y="48"/>
                    <a:pt x="105" y="38"/>
                    <a:pt x="125" y="24"/>
                  </a:cubicBezTo>
                  <a:cubicBezTo>
                    <a:pt x="146" y="7"/>
                    <a:pt x="129" y="0"/>
                    <a:pt x="129" y="0"/>
                  </a:cubicBezTo>
                  <a:cubicBezTo>
                    <a:pt x="129" y="0"/>
                    <a:pt x="134" y="10"/>
                    <a:pt x="118" y="19"/>
                  </a:cubicBezTo>
                  <a:cubicBezTo>
                    <a:pt x="95" y="37"/>
                    <a:pt x="64" y="50"/>
                    <a:pt x="53" y="62"/>
                  </a:cubicBezTo>
                  <a:cubicBezTo>
                    <a:pt x="51" y="64"/>
                    <a:pt x="47" y="68"/>
                    <a:pt x="46" y="75"/>
                  </a:cubicBezTo>
                  <a:lnTo>
                    <a:pt x="42" y="88"/>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7" name="Freeform 50"/>
            <p:cNvSpPr>
              <a:spLocks/>
            </p:cNvSpPr>
            <p:nvPr/>
          </p:nvSpPr>
          <p:spPr bwMode="auto">
            <a:xfrm>
              <a:off x="117" y="4086"/>
              <a:ext cx="242" cy="234"/>
            </a:xfrm>
            <a:custGeom>
              <a:avLst/>
              <a:gdLst/>
              <a:ahLst/>
              <a:cxnLst>
                <a:cxn ang="0">
                  <a:pos x="19" y="5"/>
                </a:cxn>
                <a:cxn ang="0">
                  <a:pos x="65" y="25"/>
                </a:cxn>
                <a:cxn ang="0">
                  <a:pos x="81" y="42"/>
                </a:cxn>
                <a:cxn ang="0">
                  <a:pos x="70" y="51"/>
                </a:cxn>
                <a:cxn ang="0">
                  <a:pos x="66" y="64"/>
                </a:cxn>
                <a:cxn ang="0">
                  <a:pos x="77" y="72"/>
                </a:cxn>
                <a:cxn ang="0">
                  <a:pos x="60" y="76"/>
                </a:cxn>
                <a:cxn ang="0">
                  <a:pos x="54" y="61"/>
                </a:cxn>
                <a:cxn ang="0">
                  <a:pos x="67" y="48"/>
                </a:cxn>
                <a:cxn ang="0">
                  <a:pos x="49" y="28"/>
                </a:cxn>
                <a:cxn ang="0">
                  <a:pos x="2" y="12"/>
                </a:cxn>
                <a:cxn ang="0">
                  <a:pos x="19" y="5"/>
                </a:cxn>
              </a:cxnLst>
              <a:rect l="0" t="0" r="r" b="b"/>
              <a:pathLst>
                <a:path w="81" h="78">
                  <a:moveTo>
                    <a:pt x="19" y="5"/>
                  </a:moveTo>
                  <a:cubicBezTo>
                    <a:pt x="36" y="11"/>
                    <a:pt x="48" y="18"/>
                    <a:pt x="65" y="25"/>
                  </a:cubicBezTo>
                  <a:cubicBezTo>
                    <a:pt x="70" y="28"/>
                    <a:pt x="81" y="35"/>
                    <a:pt x="81" y="42"/>
                  </a:cubicBezTo>
                  <a:cubicBezTo>
                    <a:pt x="78" y="48"/>
                    <a:pt x="73" y="49"/>
                    <a:pt x="70" y="51"/>
                  </a:cubicBezTo>
                  <a:cubicBezTo>
                    <a:pt x="64" y="56"/>
                    <a:pt x="65" y="58"/>
                    <a:pt x="66" y="64"/>
                  </a:cubicBezTo>
                  <a:cubicBezTo>
                    <a:pt x="68" y="71"/>
                    <a:pt x="75" y="72"/>
                    <a:pt x="77" y="72"/>
                  </a:cubicBezTo>
                  <a:cubicBezTo>
                    <a:pt x="73" y="76"/>
                    <a:pt x="66" y="78"/>
                    <a:pt x="60" y="76"/>
                  </a:cubicBezTo>
                  <a:cubicBezTo>
                    <a:pt x="54" y="72"/>
                    <a:pt x="52" y="68"/>
                    <a:pt x="54" y="61"/>
                  </a:cubicBezTo>
                  <a:cubicBezTo>
                    <a:pt x="57" y="55"/>
                    <a:pt x="63" y="53"/>
                    <a:pt x="67" y="48"/>
                  </a:cubicBezTo>
                  <a:cubicBezTo>
                    <a:pt x="73" y="37"/>
                    <a:pt x="52" y="31"/>
                    <a:pt x="49" y="28"/>
                  </a:cubicBezTo>
                  <a:cubicBezTo>
                    <a:pt x="41" y="24"/>
                    <a:pt x="14" y="6"/>
                    <a:pt x="2" y="12"/>
                  </a:cubicBezTo>
                  <a:cubicBezTo>
                    <a:pt x="2" y="12"/>
                    <a:pt x="0" y="0"/>
                    <a:pt x="19" y="5"/>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 name="Freeform 51"/>
            <p:cNvSpPr>
              <a:spLocks/>
            </p:cNvSpPr>
            <p:nvPr/>
          </p:nvSpPr>
          <p:spPr bwMode="auto">
            <a:xfrm>
              <a:off x="314" y="3858"/>
              <a:ext cx="232" cy="428"/>
            </a:xfrm>
            <a:custGeom>
              <a:avLst/>
              <a:gdLst/>
              <a:ahLst/>
              <a:cxnLst>
                <a:cxn ang="0">
                  <a:pos x="34" y="136"/>
                </a:cxn>
                <a:cxn ang="0">
                  <a:pos x="14" y="139"/>
                </a:cxn>
                <a:cxn ang="0">
                  <a:pos x="11" y="126"/>
                </a:cxn>
                <a:cxn ang="0">
                  <a:pos x="30" y="109"/>
                </a:cxn>
                <a:cxn ang="0">
                  <a:pos x="9" y="97"/>
                </a:cxn>
                <a:cxn ang="0">
                  <a:pos x="6" y="94"/>
                </a:cxn>
                <a:cxn ang="0">
                  <a:pos x="7" y="92"/>
                </a:cxn>
                <a:cxn ang="0">
                  <a:pos x="5" y="90"/>
                </a:cxn>
                <a:cxn ang="0">
                  <a:pos x="6" y="86"/>
                </a:cxn>
                <a:cxn ang="0">
                  <a:pos x="3" y="80"/>
                </a:cxn>
                <a:cxn ang="0">
                  <a:pos x="7" y="70"/>
                </a:cxn>
                <a:cxn ang="0">
                  <a:pos x="6" y="69"/>
                </a:cxn>
                <a:cxn ang="0">
                  <a:pos x="70" y="6"/>
                </a:cxn>
                <a:cxn ang="0">
                  <a:pos x="72" y="0"/>
                </a:cxn>
                <a:cxn ang="0">
                  <a:pos x="77" y="8"/>
                </a:cxn>
                <a:cxn ang="0">
                  <a:pos x="60" y="26"/>
                </a:cxn>
                <a:cxn ang="0">
                  <a:pos x="18" y="63"/>
                </a:cxn>
                <a:cxn ang="0">
                  <a:pos x="17" y="72"/>
                </a:cxn>
                <a:cxn ang="0">
                  <a:pos x="17" y="75"/>
                </a:cxn>
                <a:cxn ang="0">
                  <a:pos x="13" y="82"/>
                </a:cxn>
                <a:cxn ang="0">
                  <a:pos x="16" y="84"/>
                </a:cxn>
                <a:cxn ang="0">
                  <a:pos x="17" y="88"/>
                </a:cxn>
                <a:cxn ang="0">
                  <a:pos x="19" y="90"/>
                </a:cxn>
                <a:cxn ang="0">
                  <a:pos x="18" y="91"/>
                </a:cxn>
                <a:cxn ang="0">
                  <a:pos x="20" y="95"/>
                </a:cxn>
                <a:cxn ang="0">
                  <a:pos x="21" y="99"/>
                </a:cxn>
                <a:cxn ang="0">
                  <a:pos x="41" y="113"/>
                </a:cxn>
                <a:cxn ang="0">
                  <a:pos x="21" y="130"/>
                </a:cxn>
                <a:cxn ang="0">
                  <a:pos x="34" y="136"/>
                </a:cxn>
              </a:cxnLst>
              <a:rect l="0" t="0" r="r" b="b"/>
              <a:pathLst>
                <a:path w="77" h="143">
                  <a:moveTo>
                    <a:pt x="34" y="136"/>
                  </a:moveTo>
                  <a:cubicBezTo>
                    <a:pt x="29" y="141"/>
                    <a:pt x="22" y="143"/>
                    <a:pt x="14" y="139"/>
                  </a:cubicBezTo>
                  <a:cubicBezTo>
                    <a:pt x="14" y="139"/>
                    <a:pt x="7" y="136"/>
                    <a:pt x="11" y="126"/>
                  </a:cubicBezTo>
                  <a:cubicBezTo>
                    <a:pt x="17" y="118"/>
                    <a:pt x="29" y="119"/>
                    <a:pt x="30" y="109"/>
                  </a:cubicBezTo>
                  <a:cubicBezTo>
                    <a:pt x="27" y="97"/>
                    <a:pt x="6" y="111"/>
                    <a:pt x="9" y="97"/>
                  </a:cubicBezTo>
                  <a:cubicBezTo>
                    <a:pt x="8" y="95"/>
                    <a:pt x="7" y="95"/>
                    <a:pt x="6" y="94"/>
                  </a:cubicBezTo>
                  <a:cubicBezTo>
                    <a:pt x="6" y="93"/>
                    <a:pt x="7" y="92"/>
                    <a:pt x="7" y="92"/>
                  </a:cubicBezTo>
                  <a:cubicBezTo>
                    <a:pt x="7" y="92"/>
                    <a:pt x="5" y="91"/>
                    <a:pt x="5" y="90"/>
                  </a:cubicBezTo>
                  <a:cubicBezTo>
                    <a:pt x="6" y="89"/>
                    <a:pt x="6" y="87"/>
                    <a:pt x="6" y="86"/>
                  </a:cubicBezTo>
                  <a:cubicBezTo>
                    <a:pt x="0" y="85"/>
                    <a:pt x="0" y="83"/>
                    <a:pt x="3" y="80"/>
                  </a:cubicBezTo>
                  <a:cubicBezTo>
                    <a:pt x="4" y="78"/>
                    <a:pt x="9" y="73"/>
                    <a:pt x="7" y="70"/>
                  </a:cubicBezTo>
                  <a:lnTo>
                    <a:pt x="6" y="69"/>
                  </a:lnTo>
                  <a:cubicBezTo>
                    <a:pt x="8" y="32"/>
                    <a:pt x="51" y="30"/>
                    <a:pt x="70" y="6"/>
                  </a:cubicBezTo>
                  <a:lnTo>
                    <a:pt x="72" y="0"/>
                  </a:lnTo>
                  <a:cubicBezTo>
                    <a:pt x="75" y="1"/>
                    <a:pt x="76" y="5"/>
                    <a:pt x="77" y="8"/>
                  </a:cubicBezTo>
                  <a:cubicBezTo>
                    <a:pt x="76" y="18"/>
                    <a:pt x="67" y="20"/>
                    <a:pt x="60" y="26"/>
                  </a:cubicBezTo>
                  <a:cubicBezTo>
                    <a:pt x="48" y="38"/>
                    <a:pt x="22" y="42"/>
                    <a:pt x="18" y="63"/>
                  </a:cubicBezTo>
                  <a:cubicBezTo>
                    <a:pt x="14" y="67"/>
                    <a:pt x="16" y="70"/>
                    <a:pt x="17" y="72"/>
                  </a:cubicBezTo>
                  <a:cubicBezTo>
                    <a:pt x="17" y="73"/>
                    <a:pt x="17" y="74"/>
                    <a:pt x="17" y="75"/>
                  </a:cubicBezTo>
                  <a:cubicBezTo>
                    <a:pt x="17" y="74"/>
                    <a:pt x="15" y="77"/>
                    <a:pt x="13" y="82"/>
                  </a:cubicBezTo>
                  <a:cubicBezTo>
                    <a:pt x="12" y="83"/>
                    <a:pt x="16" y="83"/>
                    <a:pt x="16" y="84"/>
                  </a:cubicBezTo>
                  <a:cubicBezTo>
                    <a:pt x="17" y="86"/>
                    <a:pt x="16" y="86"/>
                    <a:pt x="17" y="88"/>
                  </a:cubicBezTo>
                  <a:cubicBezTo>
                    <a:pt x="17" y="90"/>
                    <a:pt x="18" y="88"/>
                    <a:pt x="19" y="90"/>
                  </a:cubicBezTo>
                  <a:cubicBezTo>
                    <a:pt x="18" y="90"/>
                    <a:pt x="18" y="90"/>
                    <a:pt x="18" y="91"/>
                  </a:cubicBezTo>
                  <a:cubicBezTo>
                    <a:pt x="20" y="93"/>
                    <a:pt x="20" y="94"/>
                    <a:pt x="20" y="95"/>
                  </a:cubicBezTo>
                  <a:cubicBezTo>
                    <a:pt x="19" y="97"/>
                    <a:pt x="21" y="98"/>
                    <a:pt x="21" y="99"/>
                  </a:cubicBezTo>
                  <a:cubicBezTo>
                    <a:pt x="22" y="105"/>
                    <a:pt x="47" y="96"/>
                    <a:pt x="41" y="113"/>
                  </a:cubicBezTo>
                  <a:cubicBezTo>
                    <a:pt x="34" y="120"/>
                    <a:pt x="19" y="117"/>
                    <a:pt x="21" y="130"/>
                  </a:cubicBezTo>
                  <a:cubicBezTo>
                    <a:pt x="26" y="137"/>
                    <a:pt x="29" y="135"/>
                    <a:pt x="34" y="136"/>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9" name="Oval 52"/>
            <p:cNvSpPr>
              <a:spLocks noChangeArrowheads="1"/>
            </p:cNvSpPr>
            <p:nvPr/>
          </p:nvSpPr>
          <p:spPr bwMode="auto">
            <a:xfrm>
              <a:off x="440" y="3738"/>
              <a:ext cx="10" cy="9"/>
            </a:xfrm>
            <a:prstGeom prst="ellipse">
              <a:avLst/>
            </a:prstGeom>
            <a:solidFill>
              <a:srgbClr val="1F3D88"/>
            </a:solidFill>
            <a:ln w="0">
              <a:noFill/>
              <a:round/>
              <a:headEnd/>
              <a:tailEnd/>
            </a:ln>
            <a:effectLst/>
          </p:spPr>
          <p:txBody>
            <a:bodyPr/>
            <a:lstStyle/>
            <a:p>
              <a:pPr eaLnBrk="0" hangingPunct="0">
                <a:defRPr/>
              </a:pPr>
              <a:endParaRPr lang="en-US">
                <a:cs typeface="+mn-cs"/>
              </a:endParaRPr>
            </a:p>
          </p:txBody>
        </p:sp>
      </p:grpSp>
      <p:sp>
        <p:nvSpPr>
          <p:cNvPr id="50" name="Rectangle 53"/>
          <p:cNvSpPr>
            <a:spLocks noChangeArrowheads="1"/>
          </p:cNvSpPr>
          <p:nvPr userDrawn="1"/>
        </p:nvSpPr>
        <p:spPr bwMode="auto">
          <a:xfrm>
            <a:off x="7969250" y="6172200"/>
            <a:ext cx="869950" cy="522288"/>
          </a:xfrm>
          <a:prstGeom prst="rect">
            <a:avLst/>
          </a:prstGeom>
          <a:solidFill>
            <a:srgbClr val="1F3D88"/>
          </a:solidFill>
          <a:ln w="9525">
            <a:noFill/>
            <a:miter lim="800000"/>
            <a:headEnd/>
            <a:tailEnd/>
          </a:ln>
        </p:spPr>
        <p:txBody>
          <a:bodyPr/>
          <a:lstStyle/>
          <a:p>
            <a:pPr eaLnBrk="0" hangingPunct="0">
              <a:defRPr/>
            </a:pPr>
            <a:endParaRPr lang="en-US">
              <a:cs typeface="+mn-cs"/>
            </a:endParaRPr>
          </a:p>
        </p:txBody>
      </p:sp>
      <p:sp>
        <p:nvSpPr>
          <p:cNvPr id="51" name="Freeform 54"/>
          <p:cNvSpPr>
            <a:spLocks/>
          </p:cNvSpPr>
          <p:nvPr userDrawn="1"/>
        </p:nvSpPr>
        <p:spPr bwMode="auto">
          <a:xfrm>
            <a:off x="8320088" y="6172200"/>
            <a:ext cx="519112" cy="522288"/>
          </a:xfrm>
          <a:custGeom>
            <a:avLst/>
            <a:gdLst/>
            <a:ahLst/>
            <a:cxnLst>
              <a:cxn ang="0">
                <a:pos x="4" y="288"/>
              </a:cxn>
              <a:cxn ang="0">
                <a:pos x="286" y="2"/>
              </a:cxn>
              <a:cxn ang="0">
                <a:pos x="286" y="0"/>
              </a:cxn>
              <a:cxn ang="0">
                <a:pos x="284" y="0"/>
              </a:cxn>
              <a:cxn ang="0">
                <a:pos x="0" y="288"/>
              </a:cxn>
              <a:cxn ang="0">
                <a:pos x="4" y="288"/>
              </a:cxn>
            </a:cxnLst>
            <a:rect l="0" t="0" r="r" b="b"/>
            <a:pathLst>
              <a:path w="286" h="288">
                <a:moveTo>
                  <a:pt x="4" y="288"/>
                </a:moveTo>
                <a:lnTo>
                  <a:pt x="286" y="2"/>
                </a:lnTo>
                <a:lnTo>
                  <a:pt x="286" y="0"/>
                </a:lnTo>
                <a:lnTo>
                  <a:pt x="284" y="0"/>
                </a:lnTo>
                <a:lnTo>
                  <a:pt x="0" y="288"/>
                </a:lnTo>
                <a:lnTo>
                  <a:pt x="4"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2" name="Freeform 55"/>
          <p:cNvSpPr>
            <a:spLocks/>
          </p:cNvSpPr>
          <p:nvPr userDrawn="1"/>
        </p:nvSpPr>
        <p:spPr bwMode="auto">
          <a:xfrm>
            <a:off x="7997825" y="6172200"/>
            <a:ext cx="39688" cy="522288"/>
          </a:xfrm>
          <a:custGeom>
            <a:avLst/>
            <a:gdLst/>
            <a:ahLst/>
            <a:cxnLst>
              <a:cxn ang="0">
                <a:pos x="3" y="288"/>
              </a:cxn>
              <a:cxn ang="0">
                <a:pos x="22" y="0"/>
              </a:cxn>
              <a:cxn ang="0">
                <a:pos x="19" y="0"/>
              </a:cxn>
              <a:cxn ang="0">
                <a:pos x="0" y="288"/>
              </a:cxn>
              <a:cxn ang="0">
                <a:pos x="3" y="288"/>
              </a:cxn>
            </a:cxnLst>
            <a:rect l="0" t="0" r="r" b="b"/>
            <a:pathLst>
              <a:path w="22" h="288">
                <a:moveTo>
                  <a:pt x="3" y="288"/>
                </a:moveTo>
                <a:lnTo>
                  <a:pt x="22" y="0"/>
                </a:lnTo>
                <a:lnTo>
                  <a:pt x="19"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3" name="Freeform 56"/>
          <p:cNvSpPr>
            <a:spLocks/>
          </p:cNvSpPr>
          <p:nvPr userDrawn="1"/>
        </p:nvSpPr>
        <p:spPr bwMode="auto">
          <a:xfrm>
            <a:off x="8024813" y="6172200"/>
            <a:ext cx="80962" cy="522288"/>
          </a:xfrm>
          <a:custGeom>
            <a:avLst/>
            <a:gdLst/>
            <a:ahLst/>
            <a:cxnLst>
              <a:cxn ang="0">
                <a:pos x="3" y="288"/>
              </a:cxn>
              <a:cxn ang="0">
                <a:pos x="44" y="0"/>
              </a:cxn>
              <a:cxn ang="0">
                <a:pos x="41" y="0"/>
              </a:cxn>
              <a:cxn ang="0">
                <a:pos x="0" y="288"/>
              </a:cxn>
              <a:cxn ang="0">
                <a:pos x="3" y="288"/>
              </a:cxn>
            </a:cxnLst>
            <a:rect l="0" t="0" r="r" b="b"/>
            <a:pathLst>
              <a:path w="44" h="288">
                <a:moveTo>
                  <a:pt x="3" y="288"/>
                </a:moveTo>
                <a:lnTo>
                  <a:pt x="44" y="0"/>
                </a:lnTo>
                <a:lnTo>
                  <a:pt x="41"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4" name="Freeform 57"/>
          <p:cNvSpPr>
            <a:spLocks/>
          </p:cNvSpPr>
          <p:nvPr userDrawn="1"/>
        </p:nvSpPr>
        <p:spPr bwMode="auto">
          <a:xfrm>
            <a:off x="8054975" y="6172200"/>
            <a:ext cx="122238" cy="522288"/>
          </a:xfrm>
          <a:custGeom>
            <a:avLst/>
            <a:gdLst/>
            <a:ahLst/>
            <a:cxnLst>
              <a:cxn ang="0">
                <a:pos x="3" y="288"/>
              </a:cxn>
              <a:cxn ang="0">
                <a:pos x="68" y="0"/>
              </a:cxn>
              <a:cxn ang="0">
                <a:pos x="65" y="0"/>
              </a:cxn>
              <a:cxn ang="0">
                <a:pos x="0" y="288"/>
              </a:cxn>
              <a:cxn ang="0">
                <a:pos x="3" y="288"/>
              </a:cxn>
            </a:cxnLst>
            <a:rect l="0" t="0" r="r" b="b"/>
            <a:pathLst>
              <a:path w="68" h="288">
                <a:moveTo>
                  <a:pt x="3" y="288"/>
                </a:moveTo>
                <a:lnTo>
                  <a:pt x="68" y="0"/>
                </a:lnTo>
                <a:lnTo>
                  <a:pt x="65"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5" name="Freeform 58"/>
          <p:cNvSpPr>
            <a:spLocks/>
          </p:cNvSpPr>
          <p:nvPr userDrawn="1"/>
        </p:nvSpPr>
        <p:spPr bwMode="auto">
          <a:xfrm>
            <a:off x="8088313" y="6172200"/>
            <a:ext cx="171450" cy="522288"/>
          </a:xfrm>
          <a:custGeom>
            <a:avLst/>
            <a:gdLst/>
            <a:ahLst/>
            <a:cxnLst>
              <a:cxn ang="0">
                <a:pos x="3" y="288"/>
              </a:cxn>
              <a:cxn ang="0">
                <a:pos x="95" y="0"/>
              </a:cxn>
              <a:cxn ang="0">
                <a:pos x="92" y="0"/>
              </a:cxn>
              <a:cxn ang="0">
                <a:pos x="0" y="288"/>
              </a:cxn>
              <a:cxn ang="0">
                <a:pos x="3" y="288"/>
              </a:cxn>
            </a:cxnLst>
            <a:rect l="0" t="0" r="r" b="b"/>
            <a:pathLst>
              <a:path w="95" h="288">
                <a:moveTo>
                  <a:pt x="3" y="288"/>
                </a:moveTo>
                <a:lnTo>
                  <a:pt x="95" y="0"/>
                </a:lnTo>
                <a:lnTo>
                  <a:pt x="92"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6" name="Freeform 59"/>
          <p:cNvSpPr>
            <a:spLocks/>
          </p:cNvSpPr>
          <p:nvPr userDrawn="1"/>
        </p:nvSpPr>
        <p:spPr bwMode="auto">
          <a:xfrm>
            <a:off x="8118477" y="6172200"/>
            <a:ext cx="219075" cy="522288"/>
          </a:xfrm>
          <a:custGeom>
            <a:avLst/>
            <a:gdLst/>
            <a:ahLst/>
            <a:cxnLst>
              <a:cxn ang="0">
                <a:pos x="3" y="288"/>
              </a:cxn>
              <a:cxn ang="0">
                <a:pos x="121" y="0"/>
              </a:cxn>
              <a:cxn ang="0">
                <a:pos x="118" y="0"/>
              </a:cxn>
              <a:cxn ang="0">
                <a:pos x="0" y="288"/>
              </a:cxn>
              <a:cxn ang="0">
                <a:pos x="3" y="288"/>
              </a:cxn>
            </a:cxnLst>
            <a:rect l="0" t="0" r="r" b="b"/>
            <a:pathLst>
              <a:path w="121" h="288">
                <a:moveTo>
                  <a:pt x="3" y="288"/>
                </a:moveTo>
                <a:lnTo>
                  <a:pt x="121" y="0"/>
                </a:lnTo>
                <a:lnTo>
                  <a:pt x="118"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7" name="Freeform 60"/>
          <p:cNvSpPr>
            <a:spLocks/>
          </p:cNvSpPr>
          <p:nvPr userDrawn="1"/>
        </p:nvSpPr>
        <p:spPr bwMode="auto">
          <a:xfrm>
            <a:off x="8151815" y="6172200"/>
            <a:ext cx="274637" cy="522288"/>
          </a:xfrm>
          <a:custGeom>
            <a:avLst/>
            <a:gdLst/>
            <a:ahLst/>
            <a:cxnLst>
              <a:cxn ang="0">
                <a:pos x="4" y="288"/>
              </a:cxn>
              <a:cxn ang="0">
                <a:pos x="151" y="0"/>
              </a:cxn>
              <a:cxn ang="0">
                <a:pos x="148" y="0"/>
              </a:cxn>
              <a:cxn ang="0">
                <a:pos x="0" y="288"/>
              </a:cxn>
              <a:cxn ang="0">
                <a:pos x="4" y="288"/>
              </a:cxn>
            </a:cxnLst>
            <a:rect l="0" t="0" r="r" b="b"/>
            <a:pathLst>
              <a:path w="151" h="288">
                <a:moveTo>
                  <a:pt x="4" y="288"/>
                </a:moveTo>
                <a:lnTo>
                  <a:pt x="151" y="0"/>
                </a:lnTo>
                <a:lnTo>
                  <a:pt x="148" y="0"/>
                </a:lnTo>
                <a:lnTo>
                  <a:pt x="0" y="288"/>
                </a:lnTo>
                <a:lnTo>
                  <a:pt x="4"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8" name="Freeform 61"/>
          <p:cNvSpPr>
            <a:spLocks/>
          </p:cNvSpPr>
          <p:nvPr userDrawn="1"/>
        </p:nvSpPr>
        <p:spPr bwMode="auto">
          <a:xfrm>
            <a:off x="8207376" y="6172200"/>
            <a:ext cx="354013" cy="522288"/>
          </a:xfrm>
          <a:custGeom>
            <a:avLst/>
            <a:gdLst/>
            <a:ahLst/>
            <a:cxnLst>
              <a:cxn ang="0">
                <a:pos x="195" y="0"/>
              </a:cxn>
              <a:cxn ang="0">
                <a:pos x="192" y="0"/>
              </a:cxn>
              <a:cxn ang="0">
                <a:pos x="0" y="288"/>
              </a:cxn>
              <a:cxn ang="0">
                <a:pos x="4" y="288"/>
              </a:cxn>
              <a:cxn ang="0">
                <a:pos x="195" y="0"/>
              </a:cxn>
            </a:cxnLst>
            <a:rect l="0" t="0" r="r" b="b"/>
            <a:pathLst>
              <a:path w="195" h="288">
                <a:moveTo>
                  <a:pt x="195" y="0"/>
                </a:moveTo>
                <a:lnTo>
                  <a:pt x="192" y="0"/>
                </a:lnTo>
                <a:lnTo>
                  <a:pt x="0" y="288"/>
                </a:lnTo>
                <a:lnTo>
                  <a:pt x="4" y="288"/>
                </a:lnTo>
                <a:lnTo>
                  <a:pt x="195" y="0"/>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59" name="Freeform 62"/>
          <p:cNvSpPr>
            <a:spLocks/>
          </p:cNvSpPr>
          <p:nvPr userDrawn="1"/>
        </p:nvSpPr>
        <p:spPr bwMode="auto">
          <a:xfrm>
            <a:off x="8256590" y="6172200"/>
            <a:ext cx="428625" cy="522288"/>
          </a:xfrm>
          <a:custGeom>
            <a:avLst/>
            <a:gdLst/>
            <a:ahLst/>
            <a:cxnLst>
              <a:cxn ang="0">
                <a:pos x="236" y="0"/>
              </a:cxn>
              <a:cxn ang="0">
                <a:pos x="233" y="0"/>
              </a:cxn>
              <a:cxn ang="0">
                <a:pos x="0" y="288"/>
              </a:cxn>
              <a:cxn ang="0">
                <a:pos x="4" y="288"/>
              </a:cxn>
              <a:cxn ang="0">
                <a:pos x="236" y="0"/>
              </a:cxn>
            </a:cxnLst>
            <a:rect l="0" t="0" r="r" b="b"/>
            <a:pathLst>
              <a:path w="236" h="288">
                <a:moveTo>
                  <a:pt x="236" y="0"/>
                </a:moveTo>
                <a:lnTo>
                  <a:pt x="233" y="0"/>
                </a:lnTo>
                <a:lnTo>
                  <a:pt x="0" y="288"/>
                </a:lnTo>
                <a:lnTo>
                  <a:pt x="4" y="288"/>
                </a:lnTo>
                <a:lnTo>
                  <a:pt x="236" y="0"/>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0" name="Freeform 63"/>
          <p:cNvSpPr>
            <a:spLocks/>
          </p:cNvSpPr>
          <p:nvPr userDrawn="1"/>
        </p:nvSpPr>
        <p:spPr bwMode="auto">
          <a:xfrm>
            <a:off x="8420100" y="6362701"/>
            <a:ext cx="419100" cy="331788"/>
          </a:xfrm>
          <a:custGeom>
            <a:avLst/>
            <a:gdLst/>
            <a:ahLst/>
            <a:cxnLst>
              <a:cxn ang="0">
                <a:pos x="231" y="4"/>
              </a:cxn>
              <a:cxn ang="0">
                <a:pos x="231" y="0"/>
              </a:cxn>
              <a:cxn ang="0">
                <a:pos x="0" y="183"/>
              </a:cxn>
              <a:cxn ang="0">
                <a:pos x="5" y="183"/>
              </a:cxn>
              <a:cxn ang="0">
                <a:pos x="231" y="4"/>
              </a:cxn>
            </a:cxnLst>
            <a:rect l="0" t="0" r="r" b="b"/>
            <a:pathLst>
              <a:path w="231" h="183">
                <a:moveTo>
                  <a:pt x="231" y="4"/>
                </a:moveTo>
                <a:lnTo>
                  <a:pt x="231" y="0"/>
                </a:lnTo>
                <a:lnTo>
                  <a:pt x="0" y="183"/>
                </a:lnTo>
                <a:lnTo>
                  <a:pt x="5" y="183"/>
                </a:lnTo>
                <a:lnTo>
                  <a:pt x="231" y="4"/>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1" name="Freeform 64"/>
          <p:cNvSpPr>
            <a:spLocks/>
          </p:cNvSpPr>
          <p:nvPr userDrawn="1"/>
        </p:nvSpPr>
        <p:spPr bwMode="auto">
          <a:xfrm>
            <a:off x="8539165" y="6507164"/>
            <a:ext cx="300037" cy="187325"/>
          </a:xfrm>
          <a:custGeom>
            <a:avLst/>
            <a:gdLst/>
            <a:ahLst/>
            <a:cxnLst>
              <a:cxn ang="0">
                <a:pos x="166" y="3"/>
              </a:cxn>
              <a:cxn ang="0">
                <a:pos x="166" y="0"/>
              </a:cxn>
              <a:cxn ang="0">
                <a:pos x="0" y="103"/>
              </a:cxn>
              <a:cxn ang="0">
                <a:pos x="6" y="103"/>
              </a:cxn>
              <a:cxn ang="0">
                <a:pos x="166" y="3"/>
              </a:cxn>
            </a:cxnLst>
            <a:rect l="0" t="0" r="r" b="b"/>
            <a:pathLst>
              <a:path w="166" h="103">
                <a:moveTo>
                  <a:pt x="166" y="3"/>
                </a:moveTo>
                <a:lnTo>
                  <a:pt x="166" y="0"/>
                </a:lnTo>
                <a:lnTo>
                  <a:pt x="0" y="103"/>
                </a:lnTo>
                <a:lnTo>
                  <a:pt x="6" y="103"/>
                </a:lnTo>
                <a:lnTo>
                  <a:pt x="166" y="3"/>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2" name="Freeform 65"/>
          <p:cNvSpPr>
            <a:spLocks/>
          </p:cNvSpPr>
          <p:nvPr userDrawn="1"/>
        </p:nvSpPr>
        <p:spPr bwMode="auto">
          <a:xfrm>
            <a:off x="8729665" y="6642101"/>
            <a:ext cx="109537" cy="52388"/>
          </a:xfrm>
          <a:custGeom>
            <a:avLst/>
            <a:gdLst/>
            <a:ahLst/>
            <a:cxnLst>
              <a:cxn ang="0">
                <a:pos x="61" y="3"/>
              </a:cxn>
              <a:cxn ang="0">
                <a:pos x="61" y="0"/>
              </a:cxn>
              <a:cxn ang="0">
                <a:pos x="0" y="28"/>
              </a:cxn>
              <a:cxn ang="0">
                <a:pos x="7" y="28"/>
              </a:cxn>
              <a:cxn ang="0">
                <a:pos x="61" y="3"/>
              </a:cxn>
            </a:cxnLst>
            <a:rect l="0" t="0" r="r" b="b"/>
            <a:pathLst>
              <a:path w="61" h="28">
                <a:moveTo>
                  <a:pt x="61" y="3"/>
                </a:moveTo>
                <a:lnTo>
                  <a:pt x="61" y="0"/>
                </a:lnTo>
                <a:lnTo>
                  <a:pt x="0" y="28"/>
                </a:lnTo>
                <a:lnTo>
                  <a:pt x="7" y="28"/>
                </a:lnTo>
                <a:lnTo>
                  <a:pt x="61" y="3"/>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63" name="Freeform 66"/>
          <p:cNvSpPr>
            <a:spLocks/>
          </p:cNvSpPr>
          <p:nvPr userDrawn="1"/>
        </p:nvSpPr>
        <p:spPr bwMode="auto">
          <a:xfrm>
            <a:off x="8013700" y="6240465"/>
            <a:ext cx="228600" cy="293687"/>
          </a:xfrm>
          <a:custGeom>
            <a:avLst/>
            <a:gdLst/>
            <a:ahLst/>
            <a:cxnLst>
              <a:cxn ang="0">
                <a:pos x="83" y="163"/>
              </a:cxn>
              <a:cxn ang="0">
                <a:pos x="0" y="83"/>
              </a:cxn>
              <a:cxn ang="0">
                <a:pos x="84" y="0"/>
              </a:cxn>
              <a:cxn ang="0">
                <a:pos x="121" y="8"/>
              </a:cxn>
              <a:cxn ang="0">
                <a:pos x="121" y="32"/>
              </a:cxn>
              <a:cxn ang="0">
                <a:pos x="84" y="12"/>
              </a:cxn>
              <a:cxn ang="0">
                <a:pos x="37" y="79"/>
              </a:cxn>
              <a:cxn ang="0">
                <a:pos x="87" y="151"/>
              </a:cxn>
              <a:cxn ang="0">
                <a:pos x="121" y="138"/>
              </a:cxn>
              <a:cxn ang="0">
                <a:pos x="127" y="151"/>
              </a:cxn>
              <a:cxn ang="0">
                <a:pos x="83" y="163"/>
              </a:cxn>
            </a:cxnLst>
            <a:rect l="0" t="0" r="r" b="b"/>
            <a:pathLst>
              <a:path w="127" h="163">
                <a:moveTo>
                  <a:pt x="83" y="163"/>
                </a:moveTo>
                <a:cubicBezTo>
                  <a:pt x="34" y="163"/>
                  <a:pt x="0" y="133"/>
                  <a:pt x="0" y="83"/>
                </a:cubicBezTo>
                <a:cubicBezTo>
                  <a:pt x="0" y="35"/>
                  <a:pt x="36" y="0"/>
                  <a:pt x="84" y="0"/>
                </a:cubicBezTo>
                <a:cubicBezTo>
                  <a:pt x="97" y="0"/>
                  <a:pt x="111" y="3"/>
                  <a:pt x="121" y="8"/>
                </a:cubicBezTo>
                <a:lnTo>
                  <a:pt x="121" y="32"/>
                </a:lnTo>
                <a:cubicBezTo>
                  <a:pt x="116" y="25"/>
                  <a:pt x="105" y="12"/>
                  <a:pt x="84" y="12"/>
                </a:cubicBezTo>
                <a:cubicBezTo>
                  <a:pt x="54" y="12"/>
                  <a:pt x="37" y="40"/>
                  <a:pt x="37" y="79"/>
                </a:cubicBezTo>
                <a:cubicBezTo>
                  <a:pt x="37" y="121"/>
                  <a:pt x="53" y="151"/>
                  <a:pt x="87" y="151"/>
                </a:cubicBezTo>
                <a:cubicBezTo>
                  <a:pt x="99" y="151"/>
                  <a:pt x="114" y="145"/>
                  <a:pt x="121" y="138"/>
                </a:cubicBezTo>
                <a:lnTo>
                  <a:pt x="127" y="151"/>
                </a:lnTo>
                <a:cubicBezTo>
                  <a:pt x="120" y="156"/>
                  <a:pt x="108" y="163"/>
                  <a:pt x="83" y="163"/>
                </a:cubicBez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4" name="Freeform 67"/>
          <p:cNvSpPr>
            <a:spLocks/>
          </p:cNvSpPr>
          <p:nvPr userDrawn="1"/>
        </p:nvSpPr>
        <p:spPr bwMode="auto">
          <a:xfrm>
            <a:off x="8013700" y="6240465"/>
            <a:ext cx="228600" cy="293687"/>
          </a:xfrm>
          <a:custGeom>
            <a:avLst/>
            <a:gdLst/>
            <a:ahLst/>
            <a:cxnLst>
              <a:cxn ang="0">
                <a:pos x="83" y="163"/>
              </a:cxn>
              <a:cxn ang="0">
                <a:pos x="0" y="83"/>
              </a:cxn>
              <a:cxn ang="0">
                <a:pos x="84" y="0"/>
              </a:cxn>
              <a:cxn ang="0">
                <a:pos x="121" y="8"/>
              </a:cxn>
              <a:cxn ang="0">
                <a:pos x="121" y="32"/>
              </a:cxn>
              <a:cxn ang="0">
                <a:pos x="84" y="12"/>
              </a:cxn>
              <a:cxn ang="0">
                <a:pos x="37" y="79"/>
              </a:cxn>
              <a:cxn ang="0">
                <a:pos x="87" y="151"/>
              </a:cxn>
              <a:cxn ang="0">
                <a:pos x="121" y="138"/>
              </a:cxn>
              <a:cxn ang="0">
                <a:pos x="127" y="151"/>
              </a:cxn>
              <a:cxn ang="0">
                <a:pos x="83" y="163"/>
              </a:cxn>
            </a:cxnLst>
            <a:rect l="0" t="0" r="r" b="b"/>
            <a:pathLst>
              <a:path w="127" h="163">
                <a:moveTo>
                  <a:pt x="83" y="163"/>
                </a:moveTo>
                <a:cubicBezTo>
                  <a:pt x="34" y="163"/>
                  <a:pt x="0" y="133"/>
                  <a:pt x="0" y="83"/>
                </a:cubicBezTo>
                <a:cubicBezTo>
                  <a:pt x="0" y="35"/>
                  <a:pt x="36" y="0"/>
                  <a:pt x="84" y="0"/>
                </a:cubicBezTo>
                <a:cubicBezTo>
                  <a:pt x="97" y="0"/>
                  <a:pt x="111" y="3"/>
                  <a:pt x="121" y="8"/>
                </a:cubicBezTo>
                <a:lnTo>
                  <a:pt x="121" y="32"/>
                </a:lnTo>
                <a:cubicBezTo>
                  <a:pt x="116" y="25"/>
                  <a:pt x="105" y="12"/>
                  <a:pt x="84" y="12"/>
                </a:cubicBezTo>
                <a:cubicBezTo>
                  <a:pt x="54" y="12"/>
                  <a:pt x="37" y="40"/>
                  <a:pt x="37" y="79"/>
                </a:cubicBezTo>
                <a:cubicBezTo>
                  <a:pt x="37" y="121"/>
                  <a:pt x="53" y="151"/>
                  <a:pt x="87" y="151"/>
                </a:cubicBezTo>
                <a:cubicBezTo>
                  <a:pt x="99" y="151"/>
                  <a:pt x="114" y="145"/>
                  <a:pt x="121" y="138"/>
                </a:cubicBezTo>
                <a:lnTo>
                  <a:pt x="127" y="151"/>
                </a:lnTo>
                <a:cubicBezTo>
                  <a:pt x="120" y="156"/>
                  <a:pt x="108" y="163"/>
                  <a:pt x="83" y="163"/>
                </a:cubicBez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65" name="Freeform 68"/>
          <p:cNvSpPr>
            <a:spLocks noEditPoints="1"/>
          </p:cNvSpPr>
          <p:nvPr userDrawn="1"/>
        </p:nvSpPr>
        <p:spPr bwMode="auto">
          <a:xfrm>
            <a:off x="8278813" y="6245225"/>
            <a:ext cx="247650" cy="284163"/>
          </a:xfrm>
          <a:custGeom>
            <a:avLst/>
            <a:gdLst/>
            <a:ahLst/>
            <a:cxnLst>
              <a:cxn ang="0">
                <a:pos x="100" y="79"/>
              </a:cxn>
              <a:cxn ang="0">
                <a:pos x="33" y="145"/>
              </a:cxn>
              <a:cxn ang="0">
                <a:pos x="33" y="12"/>
              </a:cxn>
              <a:cxn ang="0">
                <a:pos x="100" y="79"/>
              </a:cxn>
              <a:cxn ang="0">
                <a:pos x="61" y="157"/>
              </a:cxn>
              <a:cxn ang="0">
                <a:pos x="137" y="78"/>
              </a:cxn>
              <a:cxn ang="0">
                <a:pos x="57" y="0"/>
              </a:cxn>
              <a:cxn ang="0">
                <a:pos x="0" y="0"/>
              </a:cxn>
              <a:cxn ang="0">
                <a:pos x="0" y="157"/>
              </a:cxn>
              <a:cxn ang="0">
                <a:pos x="61" y="157"/>
              </a:cxn>
            </a:cxnLst>
            <a:rect l="0" t="0" r="r" b="b"/>
            <a:pathLst>
              <a:path w="137" h="157">
                <a:moveTo>
                  <a:pt x="100" y="79"/>
                </a:moveTo>
                <a:cubicBezTo>
                  <a:pt x="100" y="140"/>
                  <a:pt x="62" y="145"/>
                  <a:pt x="33" y="145"/>
                </a:cubicBezTo>
                <a:lnTo>
                  <a:pt x="33" y="12"/>
                </a:lnTo>
                <a:cubicBezTo>
                  <a:pt x="63" y="12"/>
                  <a:pt x="100" y="16"/>
                  <a:pt x="100" y="79"/>
                </a:cubicBezTo>
                <a:close/>
                <a:moveTo>
                  <a:pt x="61" y="157"/>
                </a:moveTo>
                <a:cubicBezTo>
                  <a:pt x="91" y="157"/>
                  <a:pt x="137" y="139"/>
                  <a:pt x="137" y="78"/>
                </a:cubicBezTo>
                <a:cubicBezTo>
                  <a:pt x="137" y="14"/>
                  <a:pt x="91" y="0"/>
                  <a:pt x="57" y="0"/>
                </a:cubicBezTo>
                <a:lnTo>
                  <a:pt x="0" y="0"/>
                </a:lnTo>
                <a:lnTo>
                  <a:pt x="0" y="157"/>
                </a:lnTo>
                <a:lnTo>
                  <a:pt x="61" y="157"/>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6" name="Freeform 69"/>
          <p:cNvSpPr>
            <a:spLocks noEditPoints="1"/>
          </p:cNvSpPr>
          <p:nvPr userDrawn="1"/>
        </p:nvSpPr>
        <p:spPr bwMode="auto">
          <a:xfrm>
            <a:off x="8278813" y="6245225"/>
            <a:ext cx="247650" cy="284163"/>
          </a:xfrm>
          <a:custGeom>
            <a:avLst/>
            <a:gdLst/>
            <a:ahLst/>
            <a:cxnLst>
              <a:cxn ang="0">
                <a:pos x="100" y="79"/>
              </a:cxn>
              <a:cxn ang="0">
                <a:pos x="33" y="145"/>
              </a:cxn>
              <a:cxn ang="0">
                <a:pos x="33" y="12"/>
              </a:cxn>
              <a:cxn ang="0">
                <a:pos x="100" y="79"/>
              </a:cxn>
              <a:cxn ang="0">
                <a:pos x="61" y="157"/>
              </a:cxn>
              <a:cxn ang="0">
                <a:pos x="137" y="78"/>
              </a:cxn>
              <a:cxn ang="0">
                <a:pos x="57" y="0"/>
              </a:cxn>
              <a:cxn ang="0">
                <a:pos x="0" y="0"/>
              </a:cxn>
              <a:cxn ang="0">
                <a:pos x="0" y="157"/>
              </a:cxn>
              <a:cxn ang="0">
                <a:pos x="61" y="157"/>
              </a:cxn>
            </a:cxnLst>
            <a:rect l="0" t="0" r="r" b="b"/>
            <a:pathLst>
              <a:path w="137" h="157">
                <a:moveTo>
                  <a:pt x="100" y="79"/>
                </a:moveTo>
                <a:cubicBezTo>
                  <a:pt x="100" y="140"/>
                  <a:pt x="62" y="145"/>
                  <a:pt x="33" y="145"/>
                </a:cubicBezTo>
                <a:lnTo>
                  <a:pt x="33" y="12"/>
                </a:lnTo>
                <a:cubicBezTo>
                  <a:pt x="63" y="12"/>
                  <a:pt x="100" y="16"/>
                  <a:pt x="100" y="79"/>
                </a:cubicBezTo>
                <a:close/>
                <a:moveTo>
                  <a:pt x="61" y="157"/>
                </a:moveTo>
                <a:cubicBezTo>
                  <a:pt x="91" y="157"/>
                  <a:pt x="137" y="139"/>
                  <a:pt x="137" y="78"/>
                </a:cubicBezTo>
                <a:cubicBezTo>
                  <a:pt x="137" y="14"/>
                  <a:pt x="91" y="0"/>
                  <a:pt x="57" y="0"/>
                </a:cubicBezTo>
                <a:lnTo>
                  <a:pt x="0" y="0"/>
                </a:lnTo>
                <a:lnTo>
                  <a:pt x="0" y="157"/>
                </a:lnTo>
                <a:lnTo>
                  <a:pt x="61" y="157"/>
                </a:ln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67" name="Freeform 70"/>
          <p:cNvSpPr>
            <a:spLocks/>
          </p:cNvSpPr>
          <p:nvPr userDrawn="1"/>
        </p:nvSpPr>
        <p:spPr bwMode="auto">
          <a:xfrm>
            <a:off x="8559800" y="6240465"/>
            <a:ext cx="230188" cy="293687"/>
          </a:xfrm>
          <a:custGeom>
            <a:avLst/>
            <a:gdLst/>
            <a:ahLst/>
            <a:cxnLst>
              <a:cxn ang="0">
                <a:pos x="84" y="163"/>
              </a:cxn>
              <a:cxn ang="0">
                <a:pos x="0" y="83"/>
              </a:cxn>
              <a:cxn ang="0">
                <a:pos x="84" y="0"/>
              </a:cxn>
              <a:cxn ang="0">
                <a:pos x="122" y="8"/>
              </a:cxn>
              <a:cxn ang="0">
                <a:pos x="122" y="32"/>
              </a:cxn>
              <a:cxn ang="0">
                <a:pos x="85" y="12"/>
              </a:cxn>
              <a:cxn ang="0">
                <a:pos x="38" y="79"/>
              </a:cxn>
              <a:cxn ang="0">
                <a:pos x="88" y="151"/>
              </a:cxn>
              <a:cxn ang="0">
                <a:pos x="122" y="138"/>
              </a:cxn>
              <a:cxn ang="0">
                <a:pos x="127" y="151"/>
              </a:cxn>
              <a:cxn ang="0">
                <a:pos x="84" y="163"/>
              </a:cxn>
            </a:cxnLst>
            <a:rect l="0" t="0" r="r" b="b"/>
            <a:pathLst>
              <a:path w="127" h="163">
                <a:moveTo>
                  <a:pt x="84" y="163"/>
                </a:moveTo>
                <a:cubicBezTo>
                  <a:pt x="34" y="163"/>
                  <a:pt x="0" y="133"/>
                  <a:pt x="0" y="83"/>
                </a:cubicBezTo>
                <a:cubicBezTo>
                  <a:pt x="0" y="35"/>
                  <a:pt x="36" y="0"/>
                  <a:pt x="84" y="0"/>
                </a:cubicBezTo>
                <a:cubicBezTo>
                  <a:pt x="97" y="0"/>
                  <a:pt x="111" y="3"/>
                  <a:pt x="122" y="8"/>
                </a:cubicBezTo>
                <a:lnTo>
                  <a:pt x="122" y="32"/>
                </a:lnTo>
                <a:cubicBezTo>
                  <a:pt x="116" y="25"/>
                  <a:pt x="106" y="12"/>
                  <a:pt x="85" y="12"/>
                </a:cubicBezTo>
                <a:cubicBezTo>
                  <a:pt x="55" y="12"/>
                  <a:pt x="38" y="40"/>
                  <a:pt x="38" y="79"/>
                </a:cubicBezTo>
                <a:cubicBezTo>
                  <a:pt x="38" y="121"/>
                  <a:pt x="54" y="151"/>
                  <a:pt x="88" y="151"/>
                </a:cubicBezTo>
                <a:cubicBezTo>
                  <a:pt x="100" y="151"/>
                  <a:pt x="115" y="145"/>
                  <a:pt x="122" y="138"/>
                </a:cubicBezTo>
                <a:lnTo>
                  <a:pt x="127" y="151"/>
                </a:lnTo>
                <a:cubicBezTo>
                  <a:pt x="121" y="156"/>
                  <a:pt x="109" y="163"/>
                  <a:pt x="84" y="163"/>
                </a:cubicBez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68" name="Freeform 71"/>
          <p:cNvSpPr>
            <a:spLocks/>
          </p:cNvSpPr>
          <p:nvPr userDrawn="1"/>
        </p:nvSpPr>
        <p:spPr bwMode="auto">
          <a:xfrm>
            <a:off x="8559800" y="6240465"/>
            <a:ext cx="230188" cy="293687"/>
          </a:xfrm>
          <a:custGeom>
            <a:avLst/>
            <a:gdLst/>
            <a:ahLst/>
            <a:cxnLst>
              <a:cxn ang="0">
                <a:pos x="84" y="163"/>
              </a:cxn>
              <a:cxn ang="0">
                <a:pos x="0" y="83"/>
              </a:cxn>
              <a:cxn ang="0">
                <a:pos x="84" y="0"/>
              </a:cxn>
              <a:cxn ang="0">
                <a:pos x="122" y="8"/>
              </a:cxn>
              <a:cxn ang="0">
                <a:pos x="122" y="32"/>
              </a:cxn>
              <a:cxn ang="0">
                <a:pos x="85" y="12"/>
              </a:cxn>
              <a:cxn ang="0">
                <a:pos x="38" y="79"/>
              </a:cxn>
              <a:cxn ang="0">
                <a:pos x="88" y="151"/>
              </a:cxn>
              <a:cxn ang="0">
                <a:pos x="122" y="138"/>
              </a:cxn>
              <a:cxn ang="0">
                <a:pos x="127" y="151"/>
              </a:cxn>
              <a:cxn ang="0">
                <a:pos x="84" y="163"/>
              </a:cxn>
            </a:cxnLst>
            <a:rect l="0" t="0" r="r" b="b"/>
            <a:pathLst>
              <a:path w="127" h="163">
                <a:moveTo>
                  <a:pt x="84" y="163"/>
                </a:moveTo>
                <a:cubicBezTo>
                  <a:pt x="34" y="163"/>
                  <a:pt x="0" y="133"/>
                  <a:pt x="0" y="83"/>
                </a:cubicBezTo>
                <a:cubicBezTo>
                  <a:pt x="0" y="35"/>
                  <a:pt x="36" y="0"/>
                  <a:pt x="84" y="0"/>
                </a:cubicBezTo>
                <a:cubicBezTo>
                  <a:pt x="97" y="0"/>
                  <a:pt x="111" y="3"/>
                  <a:pt x="122" y="8"/>
                </a:cubicBezTo>
                <a:lnTo>
                  <a:pt x="122" y="32"/>
                </a:lnTo>
                <a:cubicBezTo>
                  <a:pt x="116" y="25"/>
                  <a:pt x="106" y="12"/>
                  <a:pt x="85" y="12"/>
                </a:cubicBezTo>
                <a:cubicBezTo>
                  <a:pt x="55" y="12"/>
                  <a:pt x="38" y="40"/>
                  <a:pt x="38" y="79"/>
                </a:cubicBezTo>
                <a:cubicBezTo>
                  <a:pt x="38" y="121"/>
                  <a:pt x="54" y="151"/>
                  <a:pt x="88" y="151"/>
                </a:cubicBezTo>
                <a:cubicBezTo>
                  <a:pt x="100" y="151"/>
                  <a:pt x="115" y="145"/>
                  <a:pt x="122" y="138"/>
                </a:cubicBezTo>
                <a:lnTo>
                  <a:pt x="127" y="151"/>
                </a:lnTo>
                <a:cubicBezTo>
                  <a:pt x="121" y="156"/>
                  <a:pt x="109" y="163"/>
                  <a:pt x="84" y="163"/>
                </a:cubicBez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69" name="Freeform 72"/>
          <p:cNvSpPr>
            <a:spLocks/>
          </p:cNvSpPr>
          <p:nvPr userDrawn="1"/>
        </p:nvSpPr>
        <p:spPr bwMode="auto">
          <a:xfrm>
            <a:off x="8802690" y="5338764"/>
            <a:ext cx="14287" cy="20637"/>
          </a:xfrm>
          <a:custGeom>
            <a:avLst/>
            <a:gdLst/>
            <a:ahLst/>
            <a:cxnLst>
              <a:cxn ang="0">
                <a:pos x="0" y="0"/>
              </a:cxn>
              <a:cxn ang="0">
                <a:pos x="5" y="0"/>
              </a:cxn>
              <a:cxn ang="0">
                <a:pos x="5" y="1"/>
              </a:cxn>
              <a:cxn ang="0">
                <a:pos x="3" y="1"/>
              </a:cxn>
              <a:cxn ang="0">
                <a:pos x="3" y="7"/>
              </a:cxn>
              <a:cxn ang="0">
                <a:pos x="2" y="7"/>
              </a:cxn>
              <a:cxn ang="0">
                <a:pos x="2" y="1"/>
              </a:cxn>
              <a:cxn ang="0">
                <a:pos x="0" y="1"/>
              </a:cxn>
              <a:cxn ang="0">
                <a:pos x="0" y="0"/>
              </a:cxn>
            </a:cxnLst>
            <a:rect l="0" t="0" r="r" b="b"/>
            <a:pathLst>
              <a:path w="5" h="7">
                <a:moveTo>
                  <a:pt x="0" y="0"/>
                </a:moveTo>
                <a:lnTo>
                  <a:pt x="5" y="0"/>
                </a:lnTo>
                <a:lnTo>
                  <a:pt x="5" y="1"/>
                </a:lnTo>
                <a:lnTo>
                  <a:pt x="3" y="1"/>
                </a:lnTo>
                <a:lnTo>
                  <a:pt x="3" y="7"/>
                </a:lnTo>
                <a:lnTo>
                  <a:pt x="2" y="7"/>
                </a:lnTo>
                <a:lnTo>
                  <a:pt x="2" y="1"/>
                </a:lnTo>
                <a:lnTo>
                  <a:pt x="0" y="1"/>
                </a:lnTo>
                <a:lnTo>
                  <a:pt x="0" y="0"/>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48231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823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0" name="Rectangle 13"/>
          <p:cNvSpPr>
            <a:spLocks noGrp="1" noChangeArrowheads="1"/>
          </p:cNvSpPr>
          <p:nvPr>
            <p:ph type="dt" sz="quarter" idx="10"/>
          </p:nvPr>
        </p:nvSpPr>
        <p:spPr>
          <a:xfrm>
            <a:off x="457200" y="6248400"/>
            <a:ext cx="2133600" cy="476251"/>
          </a:xfrm>
        </p:spPr>
        <p:txBody>
          <a:bodyPr/>
          <a:lstStyle>
            <a:lvl1pPr>
              <a:defRPr/>
            </a:lvl1pPr>
          </a:lstStyle>
          <a:p>
            <a:pPr>
              <a:defRPr/>
            </a:pPr>
            <a:endParaRPr lang="en-US"/>
          </a:p>
        </p:txBody>
      </p:sp>
      <p:sp>
        <p:nvSpPr>
          <p:cNvPr id="71" name="Rectangle 14"/>
          <p:cNvSpPr>
            <a:spLocks noGrp="1" noChangeArrowheads="1"/>
          </p:cNvSpPr>
          <p:nvPr>
            <p:ph type="ftr" sz="quarter" idx="11"/>
          </p:nvPr>
        </p:nvSpPr>
        <p:spPr>
          <a:xfrm>
            <a:off x="3124200" y="6251575"/>
            <a:ext cx="2895600" cy="476251"/>
          </a:xfrm>
        </p:spPr>
        <p:txBody>
          <a:bodyPr/>
          <a:lstStyle>
            <a:lvl1pPr>
              <a:defRPr/>
            </a:lvl1pPr>
          </a:lstStyle>
          <a:p>
            <a:pPr>
              <a:defRPr/>
            </a:pPr>
            <a:endParaRPr lang="en-US"/>
          </a:p>
        </p:txBody>
      </p:sp>
      <p:sp>
        <p:nvSpPr>
          <p:cNvPr id="72" name="Rectangle 15"/>
          <p:cNvSpPr>
            <a:spLocks noGrp="1" noChangeArrowheads="1"/>
          </p:cNvSpPr>
          <p:nvPr>
            <p:ph type="sldNum" sz="quarter" idx="12"/>
          </p:nvPr>
        </p:nvSpPr>
        <p:spPr>
          <a:xfrm>
            <a:off x="6553200" y="6254749"/>
            <a:ext cx="2133600" cy="476251"/>
          </a:xfrm>
        </p:spPr>
        <p:txBody>
          <a:bodyPr/>
          <a:lstStyle>
            <a:lvl1pPr>
              <a:defRPr/>
            </a:lvl1pPr>
          </a:lstStyle>
          <a:p>
            <a:pPr>
              <a:defRPr/>
            </a:pPr>
            <a:fld id="{DAD09380-F89F-4B65-B530-81AD0993E9C0}" type="slidenum">
              <a:rPr lang="en-US"/>
              <a:pPr>
                <a:defRPr/>
              </a:pPr>
              <a:t>‹#›</a:t>
            </a:fld>
            <a:endParaRPr lang="en-US"/>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D36D48E-C916-4A3B-8A8C-33218D627BF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4BF48C6-D2F0-455C-8CCE-B09378018AF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F07B65CD-75D1-4AC0-B058-973BB6B84B58}"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nchorCtr="0"/>
          <a:lstStyle>
            <a:lvl1pPr>
              <a:lnSpc>
                <a:spcPts val="3000"/>
              </a:lnSpc>
              <a:defRPr sz="3600" b="1" baseline="0">
                <a:solidFill>
                  <a:schemeClr val="tx2"/>
                </a:solidFill>
                <a:effectLst/>
                <a:latin typeface="Calibri" pitchFamily="34" charset="0"/>
              </a:defRPr>
            </a:lvl1pPr>
          </a:lstStyle>
          <a:p>
            <a:r>
              <a:rPr lang="en-US" dirty="0" smtClean="0"/>
              <a:t>Headline – Calibri,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marL="342900" indent="-342900">
              <a:buClr>
                <a:schemeClr val="tx1"/>
              </a:buClr>
              <a:buSzPct val="70000"/>
              <a:buFont typeface="Wingdings" pitchFamily="2" charset="2"/>
              <a:buChar char="q"/>
              <a:defRPr sz="2400" b="0" baseline="0">
                <a:solidFill>
                  <a:schemeClr val="tx2"/>
                </a:solidFill>
                <a:latin typeface="Calibri" pitchFamily="34" charset="0"/>
              </a:defRPr>
            </a:lvl1pPr>
            <a:lvl2pPr marL="742950" indent="-285750">
              <a:buClr>
                <a:schemeClr val="tx1"/>
              </a:buClr>
              <a:buSzPct val="100000"/>
              <a:buFont typeface="Calibri" pitchFamily="34" charset="0"/>
              <a:buChar char="•"/>
              <a:defRPr sz="2000">
                <a:solidFill>
                  <a:schemeClr val="tx2"/>
                </a:solidFill>
                <a:latin typeface="Calibri" pitchFamily="34" charset="0"/>
              </a:defRPr>
            </a:lvl2pPr>
            <a:lvl3pPr marL="1143000" indent="-228600">
              <a:buClr>
                <a:schemeClr val="tx1"/>
              </a:buClr>
              <a:buSzPct val="100000"/>
              <a:buFont typeface="Calibri" pitchFamily="34" charset="0"/>
              <a:buChar char="▪"/>
              <a:defRPr sz="1800">
                <a:solidFill>
                  <a:schemeClr val="tx2"/>
                </a:solidFill>
                <a:latin typeface="Calibri" pitchFamily="34" charset="0"/>
              </a:defRPr>
            </a:lvl3pPr>
            <a:lvl4pPr marL="1600200" indent="-228600">
              <a:buClr>
                <a:schemeClr val="tx1"/>
              </a:buClr>
              <a:buSzPct val="100000"/>
              <a:buFont typeface="Courier New" pitchFamily="49" charset="0"/>
              <a:buChar char="o"/>
              <a:defRPr sz="1800" baseline="0">
                <a:solidFill>
                  <a:schemeClr val="tx2"/>
                </a:solidFill>
                <a:latin typeface="Calibri" pitchFamily="34" charset="0"/>
              </a:defRPr>
            </a:lvl4pPr>
            <a:lvl5pPr>
              <a:buClr>
                <a:schemeClr val="tx1"/>
              </a:buClr>
              <a:buSzPct val="70000"/>
              <a:buFont typeface="Arial" pitchFamily="34" charset="0"/>
              <a:buChar char="•"/>
              <a:defRPr sz="1800">
                <a:solidFill>
                  <a:schemeClr val="tx2"/>
                </a:solidFill>
                <a:latin typeface="Calibri" pitchFamily="34" charset="0"/>
              </a:defRPr>
            </a:lvl5pPr>
          </a:lstStyle>
          <a:p>
            <a:pPr lvl="0"/>
            <a:r>
              <a:rPr lang="en-US" dirty="0" smtClean="0"/>
              <a:t>First level – Calibri, 24pt</a:t>
            </a:r>
          </a:p>
          <a:p>
            <a:pPr lvl="1"/>
            <a:r>
              <a:rPr lang="en-US" dirty="0" smtClean="0"/>
              <a:t>Second level – Calibri, 20pt</a:t>
            </a:r>
          </a:p>
          <a:p>
            <a:pPr lvl="2"/>
            <a:r>
              <a:rPr lang="en-US" dirty="0" smtClean="0"/>
              <a:t>Third level – Calibri, 18pt	</a:t>
            </a:r>
          </a:p>
          <a:p>
            <a:pPr lvl="3"/>
            <a:r>
              <a:rPr lang="en-US" dirty="0" smtClean="0"/>
              <a:t>Fourth level – Calibri, 18pt</a:t>
            </a:r>
          </a:p>
          <a:p>
            <a:pPr lvl="4"/>
            <a:r>
              <a:rPr lang="en-US" dirty="0" smtClean="0"/>
              <a:t>Fifth level – Calibri,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2"/>
                </a:solidFill>
                <a:latin typeface="Calibri" pitchFamily="34" charset="0"/>
              </a:defRPr>
            </a:lvl1pPr>
          </a:lstStyle>
          <a:p>
            <a:r>
              <a:rPr lang="en-US" dirty="0" smtClean="0"/>
              <a:t>* Citations, references, and credits – Calibri, 11pt</a:t>
            </a:r>
            <a:endParaRPr lang="en-US" dirty="0"/>
          </a:p>
        </p:txBody>
      </p:sp>
      <p:sp>
        <p:nvSpPr>
          <p:cNvPr id="5" name="Slide Number Placeholder 2"/>
          <p:cNvSpPr>
            <a:spLocks noGrp="1"/>
          </p:cNvSpPr>
          <p:nvPr>
            <p:ph type="sldNum" sz="quarter" idx="10"/>
          </p:nvPr>
        </p:nvSpPr>
        <p:spPr>
          <a:xfrm>
            <a:off x="6781800" y="6492875"/>
            <a:ext cx="2133600" cy="365125"/>
          </a:xfrm>
          <a:prstGeom prst="rect">
            <a:avLst/>
          </a:prstGeom>
        </p:spPr>
        <p:txBody>
          <a:bodyPr/>
          <a:lstStyle/>
          <a:p>
            <a:pPr algn="r"/>
            <a:fld id="{9E31D631-275F-45EF-A91E-5B5A965376C1}" type="slidenum">
              <a:rPr lang="en-US" smtClean="0"/>
              <a:pPr algn="r"/>
              <a:t>‹#›</a:t>
            </a:fld>
            <a:endParaRPr lang="en-US" dirty="0"/>
          </a:p>
        </p:txBody>
      </p:sp>
    </p:spTree>
    <p:extLst>
      <p:ext uri="{BB962C8B-B14F-4D97-AF65-F5344CB8AC3E}">
        <p14:creationId xmlns:p14="http://schemas.microsoft.com/office/powerpoint/2010/main" val="153646856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F9C61EC8-34EE-4D93-A5FE-82BF131C1126}"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930C26E0-D878-42C3-8B84-74F7A230F14A}"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6F8C8DCE-DA96-41D5-9F2C-5739FE0499CB}"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761E3660-DB0A-4316-8E0A-04FA542CDD6D}"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06E4678-4940-4EF1-9F4D-657BD1B1A9BC}"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0A316182-5FAB-4D52-8F8D-1C9BEAE4AB25}"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855AA5E-E920-46BF-BB18-BFB3D8D077E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6663528-DB87-462A-A755-E1AE43D812A8}"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81282" name="Rectangle 2"/>
          <p:cNvSpPr>
            <a:spLocks noGrp="1" noChangeArrowheads="1"/>
          </p:cNvSpPr>
          <p:nvPr>
            <p:ph type="dt" sz="half" idx="2"/>
          </p:nvPr>
        </p:nvSpPr>
        <p:spPr bwMode="auto">
          <a:xfrm>
            <a:off x="457200" y="6251575"/>
            <a:ext cx="2133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81283" name="Rectangle 3"/>
          <p:cNvSpPr>
            <a:spLocks noGrp="1" noChangeArrowheads="1"/>
          </p:cNvSpPr>
          <p:nvPr>
            <p:ph type="sldNum" sz="quarter" idx="4"/>
          </p:nvPr>
        </p:nvSpPr>
        <p:spPr bwMode="auto">
          <a:xfrm>
            <a:off x="6553200" y="6248400"/>
            <a:ext cx="2133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54E4B421-D5E5-4FCC-A981-82E372186986}" type="slidenum">
              <a:rPr lang="en-US"/>
              <a:pPr>
                <a:defRPr/>
              </a:pPr>
              <a:t>‹#›</a:t>
            </a:fld>
            <a:endParaRPr lang="en-US"/>
          </a:p>
        </p:txBody>
      </p:sp>
      <p:grpSp>
        <p:nvGrpSpPr>
          <p:cNvPr id="4100" name="Group 4"/>
          <p:cNvGrpSpPr>
            <a:grpSpLocks/>
          </p:cNvGrpSpPr>
          <p:nvPr/>
        </p:nvGrpSpPr>
        <p:grpSpPr bwMode="auto">
          <a:xfrm>
            <a:off x="2" y="2"/>
            <a:ext cx="9140825" cy="6850063"/>
            <a:chOff x="0" y="0"/>
            <a:chExt cx="5758" cy="4315"/>
          </a:xfrm>
        </p:grpSpPr>
        <p:grpSp>
          <p:nvGrpSpPr>
            <p:cNvPr id="4161" name="Group 5"/>
            <p:cNvGrpSpPr>
              <a:grpSpLocks/>
            </p:cNvGrpSpPr>
            <p:nvPr userDrawn="1"/>
          </p:nvGrpSpPr>
          <p:grpSpPr bwMode="auto">
            <a:xfrm>
              <a:off x="1728" y="2230"/>
              <a:ext cx="4027" cy="2085"/>
              <a:chOff x="1728" y="2230"/>
              <a:chExt cx="4027" cy="2085"/>
            </a:xfrm>
          </p:grpSpPr>
          <p:sp>
            <p:nvSpPr>
              <p:cNvPr id="48128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48128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cs typeface="+mn-cs"/>
                </a:endParaRPr>
              </a:p>
            </p:txBody>
          </p:sp>
          <p:sp>
            <p:nvSpPr>
              <p:cNvPr id="48128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48128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48129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grpSp>
        <p:sp>
          <p:nvSpPr>
            <p:cNvPr id="48129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sp>
          <p:nvSpPr>
            <p:cNvPr id="48129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grpSp>
      <p:sp>
        <p:nvSpPr>
          <p:cNvPr id="481293" name="Rectangle 13"/>
          <p:cNvSpPr>
            <a:spLocks noGrp="1" noRot="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294" name="Rectangle 14"/>
          <p:cNvSpPr>
            <a:spLocks noGrp="1" noChangeArrowheads="1"/>
          </p:cNvSpPr>
          <p:nvPr>
            <p:ph type="ftr" sz="quarter" idx="3"/>
          </p:nvPr>
        </p:nvSpPr>
        <p:spPr bwMode="auto">
          <a:xfrm>
            <a:off x="3124200" y="6248400"/>
            <a:ext cx="2895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481295" name="Rectangle 15"/>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104" name="Group 16"/>
          <p:cNvGrpSpPr>
            <a:grpSpLocks/>
          </p:cNvGrpSpPr>
          <p:nvPr userDrawn="1"/>
        </p:nvGrpSpPr>
        <p:grpSpPr bwMode="auto">
          <a:xfrm>
            <a:off x="0" y="533400"/>
            <a:ext cx="9144000" cy="5638800"/>
            <a:chOff x="0" y="384"/>
            <a:chExt cx="5760" cy="3552"/>
          </a:xfrm>
        </p:grpSpPr>
        <p:sp>
          <p:nvSpPr>
            <p:cNvPr id="481297" name="Rectangle 17"/>
            <p:cNvSpPr>
              <a:spLocks noChangeArrowheads="1"/>
            </p:cNvSpPr>
            <p:nvPr userDrawn="1"/>
          </p:nvSpPr>
          <p:spPr bwMode="auto">
            <a:xfrm>
              <a:off x="0" y="1968"/>
              <a:ext cx="5760" cy="1968"/>
            </a:xfrm>
            <a:prstGeom prst="rect">
              <a:avLst/>
            </a:prstGeom>
            <a:gradFill rotWithShape="1">
              <a:gsLst>
                <a:gs pos="0">
                  <a:srgbClr val="000099"/>
                </a:gs>
                <a:gs pos="100000">
                  <a:schemeClr val="tx1"/>
                </a:gs>
              </a:gsLst>
              <a:lin ang="5400000" scaled="1"/>
            </a:gradFill>
            <a:ln w="9525">
              <a:noFill/>
              <a:miter lim="800000"/>
              <a:headEnd/>
              <a:tailEnd/>
            </a:ln>
            <a:effectLst/>
          </p:spPr>
          <p:txBody>
            <a:bodyPr wrap="none" anchor="ctr"/>
            <a:lstStyle/>
            <a:p>
              <a:pPr eaLnBrk="0" hangingPunct="0">
                <a:defRPr/>
              </a:pPr>
              <a:endParaRPr lang="en-US">
                <a:cs typeface="+mn-cs"/>
              </a:endParaRPr>
            </a:p>
          </p:txBody>
        </p:sp>
        <p:sp>
          <p:nvSpPr>
            <p:cNvPr id="481298" name="Rectangle 18"/>
            <p:cNvSpPr>
              <a:spLocks noChangeArrowheads="1"/>
            </p:cNvSpPr>
            <p:nvPr userDrawn="1"/>
          </p:nvSpPr>
          <p:spPr bwMode="auto">
            <a:xfrm>
              <a:off x="0" y="384"/>
              <a:ext cx="5760" cy="1776"/>
            </a:xfrm>
            <a:prstGeom prst="rect">
              <a:avLst/>
            </a:prstGeom>
            <a:gradFill rotWithShape="1">
              <a:gsLst>
                <a:gs pos="0">
                  <a:schemeClr val="tx1"/>
                </a:gs>
                <a:gs pos="100000">
                  <a:srgbClr val="000099"/>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grpSp>
        <p:nvGrpSpPr>
          <p:cNvPr id="4105" name="Group 19"/>
          <p:cNvGrpSpPr>
            <a:grpSpLocks noChangeAspect="1"/>
          </p:cNvGrpSpPr>
          <p:nvPr userDrawn="1"/>
        </p:nvGrpSpPr>
        <p:grpSpPr bwMode="auto">
          <a:xfrm>
            <a:off x="1800227" y="6400800"/>
            <a:ext cx="5514975" cy="228600"/>
            <a:chOff x="1143" y="4128"/>
            <a:chExt cx="3474" cy="144"/>
          </a:xfrm>
        </p:grpSpPr>
        <p:sp>
          <p:nvSpPr>
            <p:cNvPr id="481300" name="AutoShape 20"/>
            <p:cNvSpPr>
              <a:spLocks noChangeAspect="1" noChangeArrowheads="1" noTextEdit="1"/>
            </p:cNvSpPr>
            <p:nvPr/>
          </p:nvSpPr>
          <p:spPr bwMode="auto">
            <a:xfrm>
              <a:off x="1143" y="4128"/>
              <a:ext cx="3474" cy="144"/>
            </a:xfrm>
            <a:prstGeom prst="rect">
              <a:avLst/>
            </a:prstGeom>
            <a:noFill/>
            <a:ln w="9525">
              <a:noFill/>
              <a:miter lim="800000"/>
              <a:headEnd/>
              <a:tailEnd/>
            </a:ln>
          </p:spPr>
          <p:txBody>
            <a:bodyPr/>
            <a:lstStyle/>
            <a:p>
              <a:pPr eaLnBrk="0" hangingPunct="0">
                <a:defRPr/>
              </a:pPr>
              <a:endParaRPr lang="en-US">
                <a:cs typeface="+mn-cs"/>
              </a:endParaRPr>
            </a:p>
          </p:txBody>
        </p:sp>
        <p:sp>
          <p:nvSpPr>
            <p:cNvPr id="481301" name="Freeform 21"/>
            <p:cNvSpPr>
              <a:spLocks/>
            </p:cNvSpPr>
            <p:nvPr/>
          </p:nvSpPr>
          <p:spPr bwMode="auto">
            <a:xfrm>
              <a:off x="1143" y="4152"/>
              <a:ext cx="126" cy="114"/>
            </a:xfrm>
            <a:custGeom>
              <a:avLst/>
              <a:gdLst/>
              <a:ahLst/>
              <a:cxnLst>
                <a:cxn ang="0">
                  <a:pos x="3" y="11"/>
                </a:cxn>
                <a:cxn ang="0">
                  <a:pos x="3" y="11"/>
                </a:cxn>
                <a:cxn ang="0">
                  <a:pos x="3" y="12"/>
                </a:cxn>
                <a:cxn ang="0">
                  <a:pos x="11" y="15"/>
                </a:cxn>
                <a:cxn ang="0">
                  <a:pos x="16" y="12"/>
                </a:cxn>
                <a:cxn ang="0">
                  <a:pos x="1" y="6"/>
                </a:cxn>
                <a:cxn ang="0">
                  <a:pos x="10" y="0"/>
                </a:cxn>
                <a:cxn ang="0">
                  <a:pos x="19" y="1"/>
                </a:cxn>
                <a:cxn ang="0">
                  <a:pos x="20" y="1"/>
                </a:cxn>
                <a:cxn ang="0">
                  <a:pos x="20" y="1"/>
                </a:cxn>
                <a:cxn ang="0">
                  <a:pos x="18" y="6"/>
                </a:cxn>
                <a:cxn ang="0">
                  <a:pos x="18" y="6"/>
                </a:cxn>
                <a:cxn ang="0">
                  <a:pos x="18" y="5"/>
                </a:cxn>
                <a:cxn ang="0">
                  <a:pos x="10" y="3"/>
                </a:cxn>
                <a:cxn ang="0">
                  <a:pos x="6" y="5"/>
                </a:cxn>
                <a:cxn ang="0">
                  <a:pos x="21" y="12"/>
                </a:cxn>
                <a:cxn ang="0">
                  <a:pos x="11" y="19"/>
                </a:cxn>
                <a:cxn ang="0">
                  <a:pos x="1" y="17"/>
                </a:cxn>
                <a:cxn ang="0">
                  <a:pos x="1" y="18"/>
                </a:cxn>
                <a:cxn ang="0">
                  <a:pos x="0" y="18"/>
                </a:cxn>
                <a:cxn ang="0">
                  <a:pos x="3" y="11"/>
                </a:cxn>
              </a:cxnLst>
              <a:rect l="0" t="0" r="r" b="b"/>
              <a:pathLst>
                <a:path w="21" h="19">
                  <a:moveTo>
                    <a:pt x="3" y="11"/>
                  </a:moveTo>
                  <a:lnTo>
                    <a:pt x="3" y="11"/>
                  </a:lnTo>
                  <a:cubicBezTo>
                    <a:pt x="3" y="12"/>
                    <a:pt x="3" y="12"/>
                    <a:pt x="3" y="12"/>
                  </a:cubicBezTo>
                  <a:cubicBezTo>
                    <a:pt x="3" y="13"/>
                    <a:pt x="7" y="15"/>
                    <a:pt x="11" y="15"/>
                  </a:cubicBezTo>
                  <a:cubicBezTo>
                    <a:pt x="14" y="15"/>
                    <a:pt x="16" y="14"/>
                    <a:pt x="16" y="12"/>
                  </a:cubicBezTo>
                  <a:cubicBezTo>
                    <a:pt x="16" y="10"/>
                    <a:pt x="1" y="13"/>
                    <a:pt x="1" y="6"/>
                  </a:cubicBezTo>
                  <a:cubicBezTo>
                    <a:pt x="1" y="2"/>
                    <a:pt x="4" y="0"/>
                    <a:pt x="10" y="0"/>
                  </a:cubicBezTo>
                  <a:cubicBezTo>
                    <a:pt x="15" y="0"/>
                    <a:pt x="18" y="1"/>
                    <a:pt x="19" y="1"/>
                  </a:cubicBezTo>
                  <a:cubicBezTo>
                    <a:pt x="20" y="1"/>
                    <a:pt x="20" y="1"/>
                    <a:pt x="20" y="1"/>
                  </a:cubicBezTo>
                  <a:lnTo>
                    <a:pt x="20" y="1"/>
                  </a:lnTo>
                  <a:lnTo>
                    <a:pt x="18" y="6"/>
                  </a:lnTo>
                  <a:lnTo>
                    <a:pt x="18" y="6"/>
                  </a:lnTo>
                  <a:lnTo>
                    <a:pt x="18" y="5"/>
                  </a:lnTo>
                  <a:cubicBezTo>
                    <a:pt x="18" y="4"/>
                    <a:pt x="14" y="3"/>
                    <a:pt x="10" y="3"/>
                  </a:cubicBezTo>
                  <a:cubicBezTo>
                    <a:pt x="7" y="3"/>
                    <a:pt x="6" y="4"/>
                    <a:pt x="6" y="5"/>
                  </a:cubicBezTo>
                  <a:cubicBezTo>
                    <a:pt x="6" y="8"/>
                    <a:pt x="21" y="4"/>
                    <a:pt x="21" y="12"/>
                  </a:cubicBezTo>
                  <a:cubicBezTo>
                    <a:pt x="21" y="16"/>
                    <a:pt x="18" y="19"/>
                    <a:pt x="11" y="19"/>
                  </a:cubicBezTo>
                  <a:cubicBezTo>
                    <a:pt x="5" y="19"/>
                    <a:pt x="2" y="17"/>
                    <a:pt x="1" y="17"/>
                  </a:cubicBezTo>
                  <a:cubicBezTo>
                    <a:pt x="1" y="17"/>
                    <a:pt x="1" y="18"/>
                    <a:pt x="1" y="18"/>
                  </a:cubicBezTo>
                  <a:lnTo>
                    <a:pt x="0" y="18"/>
                  </a:lnTo>
                  <a:lnTo>
                    <a:pt x="3" y="11"/>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2" name="Freeform 22"/>
            <p:cNvSpPr>
              <a:spLocks noEditPoints="1"/>
            </p:cNvSpPr>
            <p:nvPr/>
          </p:nvSpPr>
          <p:spPr bwMode="auto">
            <a:xfrm>
              <a:off x="1299" y="4152"/>
              <a:ext cx="138" cy="114"/>
            </a:xfrm>
            <a:custGeom>
              <a:avLst/>
              <a:gdLst/>
              <a:ahLst/>
              <a:cxnLst>
                <a:cxn ang="0">
                  <a:pos x="11" y="3"/>
                </a:cxn>
                <a:cxn ang="0">
                  <a:pos x="14" y="12"/>
                </a:cxn>
                <a:cxn ang="0">
                  <a:pos x="7" y="12"/>
                </a:cxn>
                <a:cxn ang="0">
                  <a:pos x="11" y="3"/>
                </a:cxn>
                <a:cxn ang="0">
                  <a:pos x="15" y="15"/>
                </a:cxn>
                <a:cxn ang="0">
                  <a:pos x="16" y="18"/>
                </a:cxn>
                <a:cxn ang="0">
                  <a:pos x="16" y="18"/>
                </a:cxn>
                <a:cxn ang="0">
                  <a:pos x="16" y="19"/>
                </a:cxn>
                <a:cxn ang="0">
                  <a:pos x="23" y="19"/>
                </a:cxn>
                <a:cxn ang="0">
                  <a:pos x="23" y="18"/>
                </a:cxn>
                <a:cxn ang="0">
                  <a:pos x="22" y="17"/>
                </a:cxn>
                <a:cxn ang="0">
                  <a:pos x="15" y="1"/>
                </a:cxn>
                <a:cxn ang="0">
                  <a:pos x="16" y="0"/>
                </a:cxn>
                <a:cxn ang="0">
                  <a:pos x="16" y="0"/>
                </a:cxn>
                <a:cxn ang="0">
                  <a:pos x="6" y="0"/>
                </a:cxn>
                <a:cxn ang="0">
                  <a:pos x="6" y="0"/>
                </a:cxn>
                <a:cxn ang="0">
                  <a:pos x="7" y="1"/>
                </a:cxn>
                <a:cxn ang="0">
                  <a:pos x="1" y="17"/>
                </a:cxn>
                <a:cxn ang="0">
                  <a:pos x="0" y="18"/>
                </a:cxn>
                <a:cxn ang="0">
                  <a:pos x="0" y="19"/>
                </a:cxn>
                <a:cxn ang="0">
                  <a:pos x="6" y="19"/>
                </a:cxn>
                <a:cxn ang="0">
                  <a:pos x="6" y="18"/>
                </a:cxn>
                <a:cxn ang="0">
                  <a:pos x="5" y="18"/>
                </a:cxn>
                <a:cxn ang="0">
                  <a:pos x="7" y="15"/>
                </a:cxn>
                <a:cxn ang="0">
                  <a:pos x="15" y="15"/>
                </a:cxn>
              </a:cxnLst>
              <a:rect l="0" t="0" r="r" b="b"/>
              <a:pathLst>
                <a:path w="23" h="19">
                  <a:moveTo>
                    <a:pt x="11" y="3"/>
                  </a:moveTo>
                  <a:lnTo>
                    <a:pt x="14" y="12"/>
                  </a:lnTo>
                  <a:lnTo>
                    <a:pt x="7" y="12"/>
                  </a:lnTo>
                  <a:lnTo>
                    <a:pt x="11" y="3"/>
                  </a:lnTo>
                  <a:close/>
                  <a:moveTo>
                    <a:pt x="15" y="15"/>
                  </a:moveTo>
                  <a:cubicBezTo>
                    <a:pt x="15" y="15"/>
                    <a:pt x="16" y="18"/>
                    <a:pt x="16" y="18"/>
                  </a:cubicBezTo>
                  <a:cubicBezTo>
                    <a:pt x="16" y="18"/>
                    <a:pt x="16" y="18"/>
                    <a:pt x="16" y="18"/>
                  </a:cubicBezTo>
                  <a:lnTo>
                    <a:pt x="16" y="19"/>
                  </a:lnTo>
                  <a:lnTo>
                    <a:pt x="23" y="19"/>
                  </a:lnTo>
                  <a:lnTo>
                    <a:pt x="23" y="18"/>
                  </a:lnTo>
                  <a:cubicBezTo>
                    <a:pt x="22" y="18"/>
                    <a:pt x="22" y="18"/>
                    <a:pt x="22" y="17"/>
                  </a:cubicBezTo>
                  <a:cubicBezTo>
                    <a:pt x="19" y="12"/>
                    <a:pt x="15" y="1"/>
                    <a:pt x="15" y="1"/>
                  </a:cubicBezTo>
                  <a:cubicBezTo>
                    <a:pt x="15" y="0"/>
                    <a:pt x="15" y="0"/>
                    <a:pt x="16" y="0"/>
                  </a:cubicBezTo>
                  <a:lnTo>
                    <a:pt x="16" y="0"/>
                  </a:lnTo>
                  <a:lnTo>
                    <a:pt x="6" y="0"/>
                  </a:lnTo>
                  <a:lnTo>
                    <a:pt x="6" y="0"/>
                  </a:lnTo>
                  <a:cubicBezTo>
                    <a:pt x="7" y="0"/>
                    <a:pt x="7" y="0"/>
                    <a:pt x="7" y="1"/>
                  </a:cubicBezTo>
                  <a:cubicBezTo>
                    <a:pt x="7" y="1"/>
                    <a:pt x="1" y="17"/>
                    <a:pt x="1" y="17"/>
                  </a:cubicBezTo>
                  <a:cubicBezTo>
                    <a:pt x="0" y="18"/>
                    <a:pt x="0" y="18"/>
                    <a:pt x="0" y="18"/>
                  </a:cubicBezTo>
                  <a:lnTo>
                    <a:pt x="0" y="19"/>
                  </a:lnTo>
                  <a:lnTo>
                    <a:pt x="6" y="19"/>
                  </a:lnTo>
                  <a:lnTo>
                    <a:pt x="6" y="18"/>
                  </a:lnTo>
                  <a:cubicBezTo>
                    <a:pt x="6" y="18"/>
                    <a:pt x="5" y="18"/>
                    <a:pt x="5" y="18"/>
                  </a:cubicBezTo>
                  <a:cubicBezTo>
                    <a:pt x="5" y="18"/>
                    <a:pt x="6" y="17"/>
                    <a:pt x="7" y="15"/>
                  </a:cubicBezTo>
                  <a:lnTo>
                    <a:pt x="15" y="15"/>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3" name="Freeform 23"/>
            <p:cNvSpPr>
              <a:spLocks/>
            </p:cNvSpPr>
            <p:nvPr/>
          </p:nvSpPr>
          <p:spPr bwMode="auto">
            <a:xfrm>
              <a:off x="1473" y="4146"/>
              <a:ext cx="114" cy="120"/>
            </a:xfrm>
            <a:custGeom>
              <a:avLst/>
              <a:gdLst/>
              <a:ahLst/>
              <a:cxnLst>
                <a:cxn ang="0">
                  <a:pos x="19" y="6"/>
                </a:cxn>
                <a:cxn ang="0">
                  <a:pos x="19" y="6"/>
                </a:cxn>
                <a:cxn ang="0">
                  <a:pos x="18" y="5"/>
                </a:cxn>
                <a:cxn ang="0">
                  <a:pos x="6" y="5"/>
                </a:cxn>
                <a:cxn ang="0">
                  <a:pos x="6" y="8"/>
                </a:cxn>
                <a:cxn ang="0">
                  <a:pos x="14" y="8"/>
                </a:cxn>
                <a:cxn ang="0">
                  <a:pos x="15" y="8"/>
                </a:cxn>
                <a:cxn ang="0">
                  <a:pos x="15" y="8"/>
                </a:cxn>
                <a:cxn ang="0">
                  <a:pos x="15" y="14"/>
                </a:cxn>
                <a:cxn ang="0">
                  <a:pos x="15" y="14"/>
                </a:cxn>
                <a:cxn ang="0">
                  <a:pos x="14" y="13"/>
                </a:cxn>
                <a:cxn ang="0">
                  <a:pos x="6" y="13"/>
                </a:cxn>
                <a:cxn ang="0">
                  <a:pos x="6" y="19"/>
                </a:cxn>
                <a:cxn ang="0">
                  <a:pos x="7" y="19"/>
                </a:cxn>
                <a:cxn ang="0">
                  <a:pos x="7"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Lst>
              <a:rect l="0" t="0" r="r" b="b"/>
              <a:pathLst>
                <a:path w="19" h="20">
                  <a:moveTo>
                    <a:pt x="19" y="6"/>
                  </a:moveTo>
                  <a:lnTo>
                    <a:pt x="19" y="6"/>
                  </a:lnTo>
                  <a:cubicBezTo>
                    <a:pt x="19" y="5"/>
                    <a:pt x="18" y="5"/>
                    <a:pt x="18" y="5"/>
                  </a:cubicBezTo>
                  <a:lnTo>
                    <a:pt x="6" y="5"/>
                  </a:lnTo>
                  <a:lnTo>
                    <a:pt x="6" y="8"/>
                  </a:lnTo>
                  <a:lnTo>
                    <a:pt x="14" y="8"/>
                  </a:lnTo>
                  <a:cubicBezTo>
                    <a:pt x="15" y="8"/>
                    <a:pt x="15" y="8"/>
                    <a:pt x="15" y="8"/>
                  </a:cubicBezTo>
                  <a:lnTo>
                    <a:pt x="15" y="8"/>
                  </a:lnTo>
                  <a:lnTo>
                    <a:pt x="15" y="14"/>
                  </a:lnTo>
                  <a:lnTo>
                    <a:pt x="15" y="14"/>
                  </a:lnTo>
                  <a:cubicBezTo>
                    <a:pt x="15" y="13"/>
                    <a:pt x="15" y="13"/>
                    <a:pt x="14" y="13"/>
                  </a:cubicBezTo>
                  <a:lnTo>
                    <a:pt x="6" y="13"/>
                  </a:lnTo>
                  <a:lnTo>
                    <a:pt x="6" y="19"/>
                  </a:lnTo>
                  <a:cubicBezTo>
                    <a:pt x="6" y="19"/>
                    <a:pt x="6" y="19"/>
                    <a:pt x="7" y="19"/>
                  </a:cubicBezTo>
                  <a:lnTo>
                    <a:pt x="7" y="20"/>
                  </a:lnTo>
                  <a:lnTo>
                    <a:pt x="0" y="20"/>
                  </a:lnTo>
                  <a:lnTo>
                    <a:pt x="0" y="19"/>
                  </a:lnTo>
                  <a:cubicBezTo>
                    <a:pt x="1" y="19"/>
                    <a:pt x="1" y="19"/>
                    <a:pt x="1" y="19"/>
                  </a:cubicBezTo>
                  <a:lnTo>
                    <a:pt x="1" y="2"/>
                  </a:lnTo>
                  <a:cubicBezTo>
                    <a:pt x="1" y="2"/>
                    <a:pt x="1" y="1"/>
                    <a:pt x="0" y="1"/>
                  </a:cubicBezTo>
                  <a:lnTo>
                    <a:pt x="0" y="1"/>
                  </a:lnTo>
                  <a:lnTo>
                    <a:pt x="18" y="1"/>
                  </a:lnTo>
                  <a:cubicBezTo>
                    <a:pt x="18" y="1"/>
                    <a:pt x="19" y="1"/>
                    <a:pt x="19" y="0"/>
                  </a:cubicBezTo>
                  <a:lnTo>
                    <a:pt x="19" y="0"/>
                  </a:lnTo>
                  <a:lnTo>
                    <a:pt x="19" y="6"/>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4" name="Freeform 24"/>
            <p:cNvSpPr>
              <a:spLocks/>
            </p:cNvSpPr>
            <p:nvPr/>
          </p:nvSpPr>
          <p:spPr bwMode="auto">
            <a:xfrm>
              <a:off x="1623" y="4146"/>
              <a:ext cx="114" cy="126"/>
            </a:xfrm>
            <a:custGeom>
              <a:avLst/>
              <a:gdLst/>
              <a:ahLst/>
              <a:cxnLst>
                <a:cxn ang="0">
                  <a:pos x="15" y="13"/>
                </a:cxn>
                <a:cxn ang="0">
                  <a:pos x="14"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4" y="7"/>
                </a:cxn>
                <a:cxn ang="0">
                  <a:pos x="15" y="7"/>
                </a:cxn>
                <a:cxn ang="0">
                  <a:pos x="15" y="13"/>
                </a:cxn>
              </a:cxnLst>
              <a:rect l="0" t="0" r="r" b="b"/>
              <a:pathLst>
                <a:path w="19" h="21">
                  <a:moveTo>
                    <a:pt x="15" y="13"/>
                  </a:moveTo>
                  <a:lnTo>
                    <a:pt x="14"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4"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5" name="Freeform 25"/>
            <p:cNvSpPr>
              <a:spLocks noEditPoints="1"/>
            </p:cNvSpPr>
            <p:nvPr/>
          </p:nvSpPr>
          <p:spPr bwMode="auto">
            <a:xfrm>
              <a:off x="1779" y="4152"/>
              <a:ext cx="126" cy="114"/>
            </a:xfrm>
            <a:custGeom>
              <a:avLst/>
              <a:gdLst/>
              <a:ahLst/>
              <a:cxnLst>
                <a:cxn ang="0">
                  <a:pos x="6" y="4"/>
                </a:cxn>
                <a:cxn ang="0">
                  <a:pos x="12" y="4"/>
                </a:cxn>
                <a:cxn ang="0">
                  <a:pos x="15" y="6"/>
                </a:cxn>
                <a:cxn ang="0">
                  <a:pos x="12" y="8"/>
                </a:cxn>
                <a:cxn ang="0">
                  <a:pos x="6" y="8"/>
                </a:cxn>
                <a:cxn ang="0">
                  <a:pos x="6" y="4"/>
                </a:cxn>
                <a:cxn ang="0">
                  <a:pos x="6" y="12"/>
                </a:cxn>
                <a:cxn ang="0">
                  <a:pos x="10" y="12"/>
                </a:cxn>
                <a:cxn ang="0">
                  <a:pos x="14" y="18"/>
                </a:cxn>
                <a:cxn ang="0">
                  <a:pos x="13" y="18"/>
                </a:cxn>
                <a:cxn ang="0">
                  <a:pos x="13" y="19"/>
                </a:cxn>
                <a:cxn ang="0">
                  <a:pos x="21" y="19"/>
                </a:cxn>
                <a:cxn ang="0">
                  <a:pos x="21" y="18"/>
                </a:cxn>
                <a:cxn ang="0">
                  <a:pos x="20" y="18"/>
                </a:cxn>
                <a:cxn ang="0">
                  <a:pos x="15" y="12"/>
                </a:cxn>
                <a:cxn ang="0">
                  <a:pos x="21"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1" h="19">
                  <a:moveTo>
                    <a:pt x="6" y="4"/>
                  </a:moveTo>
                  <a:lnTo>
                    <a:pt x="12" y="4"/>
                  </a:lnTo>
                  <a:cubicBezTo>
                    <a:pt x="14" y="4"/>
                    <a:pt x="15" y="5"/>
                    <a:pt x="15" y="6"/>
                  </a:cubicBezTo>
                  <a:cubicBezTo>
                    <a:pt x="15" y="7"/>
                    <a:pt x="14" y="8"/>
                    <a:pt x="12" y="8"/>
                  </a:cubicBezTo>
                  <a:lnTo>
                    <a:pt x="6" y="8"/>
                  </a:lnTo>
                  <a:lnTo>
                    <a:pt x="6" y="4"/>
                  </a:lnTo>
                  <a:close/>
                  <a:moveTo>
                    <a:pt x="6" y="12"/>
                  </a:moveTo>
                  <a:lnTo>
                    <a:pt x="10" y="12"/>
                  </a:lnTo>
                  <a:cubicBezTo>
                    <a:pt x="10" y="12"/>
                    <a:pt x="14" y="17"/>
                    <a:pt x="14" y="18"/>
                  </a:cubicBezTo>
                  <a:cubicBezTo>
                    <a:pt x="14" y="18"/>
                    <a:pt x="14" y="18"/>
                    <a:pt x="13" y="18"/>
                  </a:cubicBezTo>
                  <a:lnTo>
                    <a:pt x="13" y="19"/>
                  </a:lnTo>
                  <a:lnTo>
                    <a:pt x="21" y="19"/>
                  </a:lnTo>
                  <a:lnTo>
                    <a:pt x="21" y="18"/>
                  </a:lnTo>
                  <a:cubicBezTo>
                    <a:pt x="20" y="18"/>
                    <a:pt x="20" y="18"/>
                    <a:pt x="20" y="18"/>
                  </a:cubicBezTo>
                  <a:lnTo>
                    <a:pt x="15" y="12"/>
                  </a:lnTo>
                  <a:cubicBezTo>
                    <a:pt x="18" y="11"/>
                    <a:pt x="21" y="9"/>
                    <a:pt x="21" y="6"/>
                  </a:cubicBezTo>
                  <a:cubicBezTo>
                    <a:pt x="21" y="2"/>
                    <a:pt x="18"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6" name="Oval 26"/>
            <p:cNvSpPr>
              <a:spLocks noChangeArrowheads="1"/>
            </p:cNvSpPr>
            <p:nvPr/>
          </p:nvSpPr>
          <p:spPr bwMode="auto">
            <a:xfrm>
              <a:off x="1971" y="4182"/>
              <a:ext cx="54" cy="54"/>
            </a:xfrm>
            <a:prstGeom prst="ellipse">
              <a:avLst/>
            </a:prstGeom>
            <a:solidFill>
              <a:srgbClr val="1F3D88"/>
            </a:solidFill>
            <a:ln w="9525">
              <a:noFill/>
              <a:round/>
              <a:headEnd/>
              <a:tailEnd/>
            </a:ln>
          </p:spPr>
          <p:txBody>
            <a:bodyPr/>
            <a:lstStyle/>
            <a:p>
              <a:pPr eaLnBrk="0" hangingPunct="0">
                <a:defRPr/>
              </a:pPr>
              <a:endParaRPr lang="en-US">
                <a:cs typeface="+mn-cs"/>
              </a:endParaRPr>
            </a:p>
          </p:txBody>
        </p:sp>
        <p:sp>
          <p:nvSpPr>
            <p:cNvPr id="481307" name="Oval 27"/>
            <p:cNvSpPr>
              <a:spLocks noChangeArrowheads="1"/>
            </p:cNvSpPr>
            <p:nvPr/>
          </p:nvSpPr>
          <p:spPr bwMode="auto">
            <a:xfrm>
              <a:off x="3483" y="4182"/>
              <a:ext cx="54" cy="54"/>
            </a:xfrm>
            <a:prstGeom prst="ellipse">
              <a:avLst/>
            </a:prstGeom>
            <a:solidFill>
              <a:srgbClr val="1F3D88"/>
            </a:solidFill>
            <a:ln w="9525">
              <a:noFill/>
              <a:round/>
              <a:headEnd/>
              <a:tailEnd/>
            </a:ln>
          </p:spPr>
          <p:txBody>
            <a:bodyPr/>
            <a:lstStyle/>
            <a:p>
              <a:pPr eaLnBrk="0" hangingPunct="0">
                <a:defRPr/>
              </a:pPr>
              <a:endParaRPr lang="en-US">
                <a:cs typeface="+mn-cs"/>
              </a:endParaRPr>
            </a:p>
          </p:txBody>
        </p:sp>
        <p:sp>
          <p:nvSpPr>
            <p:cNvPr id="481308" name="Freeform 28"/>
            <p:cNvSpPr>
              <a:spLocks/>
            </p:cNvSpPr>
            <p:nvPr/>
          </p:nvSpPr>
          <p:spPr bwMode="auto">
            <a:xfrm>
              <a:off x="2097" y="4152"/>
              <a:ext cx="132" cy="114"/>
            </a:xfrm>
            <a:custGeom>
              <a:avLst/>
              <a:gdLst/>
              <a:ahLst/>
              <a:cxnLst>
                <a:cxn ang="0">
                  <a:pos x="21" y="18"/>
                </a:cxn>
                <a:cxn ang="0">
                  <a:pos x="22" y="18"/>
                </a:cxn>
                <a:cxn ang="0">
                  <a:pos x="22" y="19"/>
                </a:cxn>
                <a:cxn ang="0">
                  <a:pos x="14" y="19"/>
                </a:cxn>
                <a:cxn ang="0">
                  <a:pos x="14" y="18"/>
                </a:cxn>
                <a:cxn ang="0">
                  <a:pos x="15" y="18"/>
                </a:cxn>
                <a:cxn ang="0">
                  <a:pos x="15" y="11"/>
                </a:cxn>
                <a:cxn ang="0">
                  <a:pos x="6" y="11"/>
                </a:cxn>
                <a:cxn ang="0">
                  <a:pos x="6" y="18"/>
                </a:cxn>
                <a:cxn ang="0">
                  <a:pos x="7" y="18"/>
                </a:cxn>
                <a:cxn ang="0">
                  <a:pos x="7" y="19"/>
                </a:cxn>
                <a:cxn ang="0">
                  <a:pos x="0" y="19"/>
                </a:cxn>
                <a:cxn ang="0">
                  <a:pos x="0" y="18"/>
                </a:cxn>
                <a:cxn ang="0">
                  <a:pos x="1" y="18"/>
                </a:cxn>
                <a:cxn ang="0">
                  <a:pos x="1" y="1"/>
                </a:cxn>
                <a:cxn ang="0">
                  <a:pos x="0" y="0"/>
                </a:cxn>
                <a:cxn ang="0">
                  <a:pos x="0" y="0"/>
                </a:cxn>
                <a:cxn ang="0">
                  <a:pos x="7" y="0"/>
                </a:cxn>
                <a:cxn ang="0">
                  <a:pos x="7" y="0"/>
                </a:cxn>
                <a:cxn ang="0">
                  <a:pos x="6" y="1"/>
                </a:cxn>
                <a:cxn ang="0">
                  <a:pos x="6" y="7"/>
                </a:cxn>
                <a:cxn ang="0">
                  <a:pos x="15" y="7"/>
                </a:cxn>
                <a:cxn ang="0">
                  <a:pos x="15" y="1"/>
                </a:cxn>
                <a:cxn ang="0">
                  <a:pos x="14" y="0"/>
                </a:cxn>
                <a:cxn ang="0">
                  <a:pos x="14" y="0"/>
                </a:cxn>
                <a:cxn ang="0">
                  <a:pos x="22" y="0"/>
                </a:cxn>
                <a:cxn ang="0">
                  <a:pos x="22" y="0"/>
                </a:cxn>
                <a:cxn ang="0">
                  <a:pos x="21" y="1"/>
                </a:cxn>
                <a:cxn ang="0">
                  <a:pos x="21" y="18"/>
                </a:cxn>
              </a:cxnLst>
              <a:rect l="0" t="0" r="r" b="b"/>
              <a:pathLst>
                <a:path w="22" h="19">
                  <a:moveTo>
                    <a:pt x="21" y="18"/>
                  </a:moveTo>
                  <a:cubicBezTo>
                    <a:pt x="21" y="18"/>
                    <a:pt x="21" y="18"/>
                    <a:pt x="22" y="18"/>
                  </a:cubicBezTo>
                  <a:lnTo>
                    <a:pt x="22" y="19"/>
                  </a:lnTo>
                  <a:lnTo>
                    <a:pt x="14" y="19"/>
                  </a:lnTo>
                  <a:lnTo>
                    <a:pt x="14" y="18"/>
                  </a:lnTo>
                  <a:cubicBezTo>
                    <a:pt x="15" y="18"/>
                    <a:pt x="15" y="18"/>
                    <a:pt x="15" y="18"/>
                  </a:cubicBezTo>
                  <a:lnTo>
                    <a:pt x="15" y="11"/>
                  </a:lnTo>
                  <a:lnTo>
                    <a:pt x="6" y="11"/>
                  </a:lnTo>
                  <a:lnTo>
                    <a:pt x="6" y="18"/>
                  </a:lnTo>
                  <a:cubicBezTo>
                    <a:pt x="6" y="18"/>
                    <a:pt x="6" y="18"/>
                    <a:pt x="7" y="18"/>
                  </a:cubicBezTo>
                  <a:lnTo>
                    <a:pt x="7" y="19"/>
                  </a:lnTo>
                  <a:lnTo>
                    <a:pt x="0" y="19"/>
                  </a:lnTo>
                  <a:lnTo>
                    <a:pt x="0" y="18"/>
                  </a:lnTo>
                  <a:cubicBezTo>
                    <a:pt x="1" y="18"/>
                    <a:pt x="1" y="18"/>
                    <a:pt x="1" y="18"/>
                  </a:cubicBezTo>
                  <a:lnTo>
                    <a:pt x="1" y="1"/>
                  </a:lnTo>
                  <a:cubicBezTo>
                    <a:pt x="1" y="1"/>
                    <a:pt x="1" y="0"/>
                    <a:pt x="0" y="0"/>
                  </a:cubicBezTo>
                  <a:lnTo>
                    <a:pt x="0" y="0"/>
                  </a:lnTo>
                  <a:lnTo>
                    <a:pt x="7" y="0"/>
                  </a:lnTo>
                  <a:lnTo>
                    <a:pt x="7" y="0"/>
                  </a:lnTo>
                  <a:cubicBezTo>
                    <a:pt x="6" y="0"/>
                    <a:pt x="6" y="1"/>
                    <a:pt x="6" y="1"/>
                  </a:cubicBezTo>
                  <a:lnTo>
                    <a:pt x="6" y="7"/>
                  </a:lnTo>
                  <a:lnTo>
                    <a:pt x="15" y="7"/>
                  </a:lnTo>
                  <a:lnTo>
                    <a:pt x="15" y="1"/>
                  </a:lnTo>
                  <a:cubicBezTo>
                    <a:pt x="15" y="1"/>
                    <a:pt x="15" y="0"/>
                    <a:pt x="14" y="0"/>
                  </a:cubicBezTo>
                  <a:lnTo>
                    <a:pt x="14" y="0"/>
                  </a:lnTo>
                  <a:lnTo>
                    <a:pt x="22" y="0"/>
                  </a:lnTo>
                  <a:lnTo>
                    <a:pt x="22" y="0"/>
                  </a:lnTo>
                  <a:cubicBezTo>
                    <a:pt x="21" y="0"/>
                    <a:pt x="21" y="1"/>
                    <a:pt x="21" y="1"/>
                  </a:cubicBezTo>
                  <a:lnTo>
                    <a:pt x="21" y="18"/>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09" name="Freeform 29"/>
            <p:cNvSpPr>
              <a:spLocks/>
            </p:cNvSpPr>
            <p:nvPr/>
          </p:nvSpPr>
          <p:spPr bwMode="auto">
            <a:xfrm>
              <a:off x="2271" y="4146"/>
              <a:ext cx="114" cy="126"/>
            </a:xfrm>
            <a:custGeom>
              <a:avLst/>
              <a:gdLst/>
              <a:ahLst/>
              <a:cxnLst>
                <a:cxn ang="0">
                  <a:pos x="15" y="13"/>
                </a:cxn>
                <a:cxn ang="0">
                  <a:pos x="14"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4" y="7"/>
                </a:cxn>
                <a:cxn ang="0">
                  <a:pos x="15" y="7"/>
                </a:cxn>
                <a:cxn ang="0">
                  <a:pos x="15" y="13"/>
                </a:cxn>
              </a:cxnLst>
              <a:rect l="0" t="0" r="r" b="b"/>
              <a:pathLst>
                <a:path w="19" h="21">
                  <a:moveTo>
                    <a:pt x="15" y="13"/>
                  </a:moveTo>
                  <a:lnTo>
                    <a:pt x="14"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4"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0" name="Freeform 30"/>
            <p:cNvSpPr>
              <a:spLocks noEditPoints="1"/>
            </p:cNvSpPr>
            <p:nvPr/>
          </p:nvSpPr>
          <p:spPr bwMode="auto">
            <a:xfrm>
              <a:off x="2421" y="4152"/>
              <a:ext cx="132" cy="114"/>
            </a:xfrm>
            <a:custGeom>
              <a:avLst/>
              <a:gdLst/>
              <a:ahLst/>
              <a:cxnLst>
                <a:cxn ang="0">
                  <a:pos x="10" y="3"/>
                </a:cxn>
                <a:cxn ang="0">
                  <a:pos x="14" y="12"/>
                </a:cxn>
                <a:cxn ang="0">
                  <a:pos x="7" y="12"/>
                </a:cxn>
                <a:cxn ang="0">
                  <a:pos x="10" y="3"/>
                </a:cxn>
                <a:cxn ang="0">
                  <a:pos x="15" y="15"/>
                </a:cxn>
                <a:cxn ang="0">
                  <a:pos x="16" y="18"/>
                </a:cxn>
                <a:cxn ang="0">
                  <a:pos x="15" y="18"/>
                </a:cxn>
                <a:cxn ang="0">
                  <a:pos x="15" y="19"/>
                </a:cxn>
                <a:cxn ang="0">
                  <a:pos x="22" y="19"/>
                </a:cxn>
                <a:cxn ang="0">
                  <a:pos x="22" y="18"/>
                </a:cxn>
                <a:cxn ang="0">
                  <a:pos x="21" y="17"/>
                </a:cxn>
                <a:cxn ang="0">
                  <a:pos x="15" y="1"/>
                </a:cxn>
                <a:cxn ang="0">
                  <a:pos x="15" y="0"/>
                </a:cxn>
                <a:cxn ang="0">
                  <a:pos x="15" y="0"/>
                </a:cxn>
                <a:cxn ang="0">
                  <a:pos x="6" y="0"/>
                </a:cxn>
                <a:cxn ang="0">
                  <a:pos x="6" y="0"/>
                </a:cxn>
                <a:cxn ang="0">
                  <a:pos x="7" y="1"/>
                </a:cxn>
                <a:cxn ang="0">
                  <a:pos x="1" y="17"/>
                </a:cxn>
                <a:cxn ang="0">
                  <a:pos x="0" y="18"/>
                </a:cxn>
                <a:cxn ang="0">
                  <a:pos x="0" y="19"/>
                </a:cxn>
                <a:cxn ang="0">
                  <a:pos x="6" y="19"/>
                </a:cxn>
                <a:cxn ang="0">
                  <a:pos x="6" y="18"/>
                </a:cxn>
                <a:cxn ang="0">
                  <a:pos x="5" y="18"/>
                </a:cxn>
                <a:cxn ang="0">
                  <a:pos x="6" y="15"/>
                </a:cxn>
                <a:cxn ang="0">
                  <a:pos x="15" y="15"/>
                </a:cxn>
              </a:cxnLst>
              <a:rect l="0" t="0" r="r" b="b"/>
              <a:pathLst>
                <a:path w="22" h="19">
                  <a:moveTo>
                    <a:pt x="10" y="3"/>
                  </a:moveTo>
                  <a:lnTo>
                    <a:pt x="14" y="12"/>
                  </a:lnTo>
                  <a:lnTo>
                    <a:pt x="7" y="12"/>
                  </a:lnTo>
                  <a:lnTo>
                    <a:pt x="10" y="3"/>
                  </a:lnTo>
                  <a:close/>
                  <a:moveTo>
                    <a:pt x="15" y="15"/>
                  </a:moveTo>
                  <a:cubicBezTo>
                    <a:pt x="15" y="15"/>
                    <a:pt x="16" y="18"/>
                    <a:pt x="16" y="18"/>
                  </a:cubicBezTo>
                  <a:cubicBezTo>
                    <a:pt x="16" y="18"/>
                    <a:pt x="16" y="18"/>
                    <a:pt x="15" y="18"/>
                  </a:cubicBezTo>
                  <a:lnTo>
                    <a:pt x="15" y="19"/>
                  </a:lnTo>
                  <a:lnTo>
                    <a:pt x="22" y="19"/>
                  </a:lnTo>
                  <a:lnTo>
                    <a:pt x="22" y="18"/>
                  </a:lnTo>
                  <a:cubicBezTo>
                    <a:pt x="22" y="18"/>
                    <a:pt x="22" y="18"/>
                    <a:pt x="21" y="17"/>
                  </a:cubicBezTo>
                  <a:cubicBezTo>
                    <a:pt x="19" y="12"/>
                    <a:pt x="15" y="1"/>
                    <a:pt x="15" y="1"/>
                  </a:cubicBezTo>
                  <a:cubicBezTo>
                    <a:pt x="15" y="0"/>
                    <a:pt x="15" y="0"/>
                    <a:pt x="15" y="0"/>
                  </a:cubicBezTo>
                  <a:lnTo>
                    <a:pt x="15" y="0"/>
                  </a:lnTo>
                  <a:lnTo>
                    <a:pt x="6" y="0"/>
                  </a:lnTo>
                  <a:lnTo>
                    <a:pt x="6" y="0"/>
                  </a:lnTo>
                  <a:cubicBezTo>
                    <a:pt x="6" y="0"/>
                    <a:pt x="7" y="0"/>
                    <a:pt x="7" y="1"/>
                  </a:cubicBezTo>
                  <a:cubicBezTo>
                    <a:pt x="7" y="1"/>
                    <a:pt x="1" y="17"/>
                    <a:pt x="1" y="17"/>
                  </a:cubicBezTo>
                  <a:cubicBezTo>
                    <a:pt x="0" y="18"/>
                    <a:pt x="0" y="18"/>
                    <a:pt x="0" y="18"/>
                  </a:cubicBezTo>
                  <a:lnTo>
                    <a:pt x="0" y="19"/>
                  </a:lnTo>
                  <a:lnTo>
                    <a:pt x="6" y="19"/>
                  </a:lnTo>
                  <a:lnTo>
                    <a:pt x="6" y="18"/>
                  </a:lnTo>
                  <a:cubicBezTo>
                    <a:pt x="5" y="18"/>
                    <a:pt x="5" y="18"/>
                    <a:pt x="5" y="18"/>
                  </a:cubicBezTo>
                  <a:cubicBezTo>
                    <a:pt x="5" y="18"/>
                    <a:pt x="5" y="17"/>
                    <a:pt x="6" y="15"/>
                  </a:cubicBezTo>
                  <a:lnTo>
                    <a:pt x="15" y="15"/>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1" name="Freeform 31"/>
            <p:cNvSpPr>
              <a:spLocks/>
            </p:cNvSpPr>
            <p:nvPr/>
          </p:nvSpPr>
          <p:spPr bwMode="auto">
            <a:xfrm>
              <a:off x="2595" y="4152"/>
              <a:ext cx="114" cy="120"/>
            </a:xfrm>
            <a:custGeom>
              <a:avLst/>
              <a:gdLst/>
              <a:ahLst/>
              <a:cxnLst>
                <a:cxn ang="0">
                  <a:pos x="6" y="14"/>
                </a:cxn>
                <a:cxn ang="0">
                  <a:pos x="18" y="14"/>
                </a:cxn>
                <a:cxn ang="0">
                  <a:pos x="19" y="13"/>
                </a:cxn>
                <a:cxn ang="0">
                  <a:pos x="19" y="13"/>
                </a:cxn>
                <a:cxn ang="0">
                  <a:pos x="19" y="20"/>
                </a:cxn>
                <a:cxn ang="0">
                  <a:pos x="19" y="20"/>
                </a:cxn>
                <a:cxn ang="0">
                  <a:pos x="18" y="19"/>
                </a:cxn>
                <a:cxn ang="0">
                  <a:pos x="0" y="19"/>
                </a:cxn>
                <a:cxn ang="0">
                  <a:pos x="0" y="18"/>
                </a:cxn>
                <a:cxn ang="0">
                  <a:pos x="1" y="18"/>
                </a:cxn>
                <a:cxn ang="0">
                  <a:pos x="1" y="1"/>
                </a:cxn>
                <a:cxn ang="0">
                  <a:pos x="0" y="0"/>
                </a:cxn>
                <a:cxn ang="0">
                  <a:pos x="0" y="0"/>
                </a:cxn>
                <a:cxn ang="0">
                  <a:pos x="7" y="0"/>
                </a:cxn>
                <a:cxn ang="0">
                  <a:pos x="7" y="0"/>
                </a:cxn>
                <a:cxn ang="0">
                  <a:pos x="6" y="1"/>
                </a:cxn>
                <a:cxn ang="0">
                  <a:pos x="6" y="14"/>
                </a:cxn>
              </a:cxnLst>
              <a:rect l="0" t="0" r="r" b="b"/>
              <a:pathLst>
                <a:path w="19" h="20">
                  <a:moveTo>
                    <a:pt x="6" y="14"/>
                  </a:moveTo>
                  <a:lnTo>
                    <a:pt x="18" y="14"/>
                  </a:lnTo>
                  <a:cubicBezTo>
                    <a:pt x="19" y="14"/>
                    <a:pt x="19" y="14"/>
                    <a:pt x="19" y="13"/>
                  </a:cubicBezTo>
                  <a:lnTo>
                    <a:pt x="19" y="13"/>
                  </a:lnTo>
                  <a:lnTo>
                    <a:pt x="19" y="20"/>
                  </a:lnTo>
                  <a:lnTo>
                    <a:pt x="19" y="20"/>
                  </a:lnTo>
                  <a:cubicBezTo>
                    <a:pt x="19" y="19"/>
                    <a:pt x="19" y="19"/>
                    <a:pt x="18" y="19"/>
                  </a:cubicBezTo>
                  <a:lnTo>
                    <a:pt x="0" y="19"/>
                  </a:lnTo>
                  <a:lnTo>
                    <a:pt x="0" y="18"/>
                  </a:lnTo>
                  <a:cubicBezTo>
                    <a:pt x="0" y="18"/>
                    <a:pt x="1" y="18"/>
                    <a:pt x="1" y="18"/>
                  </a:cubicBezTo>
                  <a:lnTo>
                    <a:pt x="1" y="1"/>
                  </a:lnTo>
                  <a:cubicBezTo>
                    <a:pt x="1" y="1"/>
                    <a:pt x="0" y="0"/>
                    <a:pt x="0" y="0"/>
                  </a:cubicBezTo>
                  <a:lnTo>
                    <a:pt x="0" y="0"/>
                  </a:lnTo>
                  <a:lnTo>
                    <a:pt x="7" y="0"/>
                  </a:lnTo>
                  <a:lnTo>
                    <a:pt x="7" y="0"/>
                  </a:lnTo>
                  <a:cubicBezTo>
                    <a:pt x="6" y="0"/>
                    <a:pt x="6" y="1"/>
                    <a:pt x="6" y="1"/>
                  </a:cubicBezTo>
                  <a:lnTo>
                    <a:pt x="6" y="14"/>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2" name="Freeform 32"/>
            <p:cNvSpPr>
              <a:spLocks/>
            </p:cNvSpPr>
            <p:nvPr/>
          </p:nvSpPr>
          <p:spPr bwMode="auto">
            <a:xfrm>
              <a:off x="2721" y="4146"/>
              <a:ext cx="114" cy="120"/>
            </a:xfrm>
            <a:custGeom>
              <a:avLst/>
              <a:gdLst/>
              <a:ahLst/>
              <a:cxnLst>
                <a:cxn ang="0">
                  <a:pos x="6" y="20"/>
                </a:cxn>
                <a:cxn ang="0">
                  <a:pos x="6" y="19"/>
                </a:cxn>
                <a:cxn ang="0">
                  <a:pos x="7" y="19"/>
                </a:cxn>
                <a:cxn ang="0">
                  <a:pos x="7" y="5"/>
                </a:cxn>
                <a:cxn ang="0">
                  <a:pos x="1" y="5"/>
                </a:cxn>
                <a:cxn ang="0">
                  <a:pos x="0" y="6"/>
                </a:cxn>
                <a:cxn ang="0">
                  <a:pos x="0" y="6"/>
                </a:cxn>
                <a:cxn ang="0">
                  <a:pos x="0" y="0"/>
                </a:cxn>
                <a:cxn ang="0">
                  <a:pos x="0" y="0"/>
                </a:cxn>
                <a:cxn ang="0">
                  <a:pos x="1" y="1"/>
                </a:cxn>
                <a:cxn ang="0">
                  <a:pos x="18" y="1"/>
                </a:cxn>
                <a:cxn ang="0">
                  <a:pos x="19" y="0"/>
                </a:cxn>
                <a:cxn ang="0">
                  <a:pos x="19" y="0"/>
                </a:cxn>
                <a:cxn ang="0">
                  <a:pos x="19" y="6"/>
                </a:cxn>
                <a:cxn ang="0">
                  <a:pos x="19" y="6"/>
                </a:cxn>
                <a:cxn ang="0">
                  <a:pos x="18" y="5"/>
                </a:cxn>
                <a:cxn ang="0">
                  <a:pos x="12" y="5"/>
                </a:cxn>
                <a:cxn ang="0">
                  <a:pos x="12" y="19"/>
                </a:cxn>
                <a:cxn ang="0">
                  <a:pos x="13" y="19"/>
                </a:cxn>
                <a:cxn ang="0">
                  <a:pos x="13" y="20"/>
                </a:cxn>
                <a:cxn ang="0">
                  <a:pos x="6" y="20"/>
                </a:cxn>
              </a:cxnLst>
              <a:rect l="0" t="0" r="r" b="b"/>
              <a:pathLst>
                <a:path w="19" h="20">
                  <a:moveTo>
                    <a:pt x="6" y="20"/>
                  </a:moveTo>
                  <a:lnTo>
                    <a:pt x="6" y="19"/>
                  </a:lnTo>
                  <a:cubicBezTo>
                    <a:pt x="7" y="19"/>
                    <a:pt x="7" y="19"/>
                    <a:pt x="7" y="19"/>
                  </a:cubicBezTo>
                  <a:lnTo>
                    <a:pt x="7" y="5"/>
                  </a:lnTo>
                  <a:lnTo>
                    <a:pt x="1" y="5"/>
                  </a:lnTo>
                  <a:cubicBezTo>
                    <a:pt x="0" y="5"/>
                    <a:pt x="0" y="5"/>
                    <a:pt x="0" y="6"/>
                  </a:cubicBezTo>
                  <a:lnTo>
                    <a:pt x="0" y="6"/>
                  </a:lnTo>
                  <a:lnTo>
                    <a:pt x="0" y="0"/>
                  </a:lnTo>
                  <a:lnTo>
                    <a:pt x="0" y="0"/>
                  </a:lnTo>
                  <a:cubicBezTo>
                    <a:pt x="0" y="1"/>
                    <a:pt x="0" y="1"/>
                    <a:pt x="1" y="1"/>
                  </a:cubicBezTo>
                  <a:lnTo>
                    <a:pt x="18" y="1"/>
                  </a:lnTo>
                  <a:cubicBezTo>
                    <a:pt x="19" y="1"/>
                    <a:pt x="19" y="1"/>
                    <a:pt x="19" y="0"/>
                  </a:cubicBezTo>
                  <a:lnTo>
                    <a:pt x="19" y="0"/>
                  </a:lnTo>
                  <a:lnTo>
                    <a:pt x="19" y="6"/>
                  </a:lnTo>
                  <a:lnTo>
                    <a:pt x="19" y="6"/>
                  </a:lnTo>
                  <a:cubicBezTo>
                    <a:pt x="19" y="5"/>
                    <a:pt x="19" y="5"/>
                    <a:pt x="18" y="5"/>
                  </a:cubicBezTo>
                  <a:lnTo>
                    <a:pt x="12" y="5"/>
                  </a:lnTo>
                  <a:lnTo>
                    <a:pt x="12" y="19"/>
                  </a:lnTo>
                  <a:cubicBezTo>
                    <a:pt x="12" y="19"/>
                    <a:pt x="12" y="19"/>
                    <a:pt x="13" y="19"/>
                  </a:cubicBezTo>
                  <a:lnTo>
                    <a:pt x="13" y="20"/>
                  </a:lnTo>
                  <a:lnTo>
                    <a:pt x="6" y="20"/>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3" name="Freeform 33"/>
            <p:cNvSpPr>
              <a:spLocks/>
            </p:cNvSpPr>
            <p:nvPr/>
          </p:nvSpPr>
          <p:spPr bwMode="auto">
            <a:xfrm>
              <a:off x="2871" y="4152"/>
              <a:ext cx="132" cy="114"/>
            </a:xfrm>
            <a:custGeom>
              <a:avLst/>
              <a:gdLst/>
              <a:ahLst/>
              <a:cxnLst>
                <a:cxn ang="0">
                  <a:pos x="21" y="18"/>
                </a:cxn>
                <a:cxn ang="0">
                  <a:pos x="22" y="18"/>
                </a:cxn>
                <a:cxn ang="0">
                  <a:pos x="22" y="19"/>
                </a:cxn>
                <a:cxn ang="0">
                  <a:pos x="15" y="19"/>
                </a:cxn>
                <a:cxn ang="0">
                  <a:pos x="15" y="18"/>
                </a:cxn>
                <a:cxn ang="0">
                  <a:pos x="16" y="18"/>
                </a:cxn>
                <a:cxn ang="0">
                  <a:pos x="16" y="11"/>
                </a:cxn>
                <a:cxn ang="0">
                  <a:pos x="7" y="11"/>
                </a:cxn>
                <a:cxn ang="0">
                  <a:pos x="7" y="18"/>
                </a:cxn>
                <a:cxn ang="0">
                  <a:pos x="8" y="18"/>
                </a:cxn>
                <a:cxn ang="0">
                  <a:pos x="8" y="19"/>
                </a:cxn>
                <a:cxn ang="0">
                  <a:pos x="0" y="19"/>
                </a:cxn>
                <a:cxn ang="0">
                  <a:pos x="0" y="18"/>
                </a:cxn>
                <a:cxn ang="0">
                  <a:pos x="1" y="18"/>
                </a:cxn>
                <a:cxn ang="0">
                  <a:pos x="1" y="1"/>
                </a:cxn>
                <a:cxn ang="0">
                  <a:pos x="0" y="0"/>
                </a:cxn>
                <a:cxn ang="0">
                  <a:pos x="0" y="0"/>
                </a:cxn>
                <a:cxn ang="0">
                  <a:pos x="8" y="0"/>
                </a:cxn>
                <a:cxn ang="0">
                  <a:pos x="8" y="0"/>
                </a:cxn>
                <a:cxn ang="0">
                  <a:pos x="7" y="1"/>
                </a:cxn>
                <a:cxn ang="0">
                  <a:pos x="7" y="7"/>
                </a:cxn>
                <a:cxn ang="0">
                  <a:pos x="16" y="7"/>
                </a:cxn>
                <a:cxn ang="0">
                  <a:pos x="16" y="1"/>
                </a:cxn>
                <a:cxn ang="0">
                  <a:pos x="15" y="0"/>
                </a:cxn>
                <a:cxn ang="0">
                  <a:pos x="15" y="0"/>
                </a:cxn>
                <a:cxn ang="0">
                  <a:pos x="22" y="0"/>
                </a:cxn>
                <a:cxn ang="0">
                  <a:pos x="22" y="0"/>
                </a:cxn>
                <a:cxn ang="0">
                  <a:pos x="21" y="1"/>
                </a:cxn>
                <a:cxn ang="0">
                  <a:pos x="21" y="18"/>
                </a:cxn>
              </a:cxnLst>
              <a:rect l="0" t="0" r="r" b="b"/>
              <a:pathLst>
                <a:path w="22" h="19">
                  <a:moveTo>
                    <a:pt x="21" y="18"/>
                  </a:moveTo>
                  <a:cubicBezTo>
                    <a:pt x="21" y="18"/>
                    <a:pt x="21" y="18"/>
                    <a:pt x="22" y="18"/>
                  </a:cubicBezTo>
                  <a:lnTo>
                    <a:pt x="22" y="19"/>
                  </a:lnTo>
                  <a:lnTo>
                    <a:pt x="15" y="19"/>
                  </a:lnTo>
                  <a:lnTo>
                    <a:pt x="15" y="18"/>
                  </a:lnTo>
                  <a:cubicBezTo>
                    <a:pt x="16" y="18"/>
                    <a:pt x="16" y="18"/>
                    <a:pt x="16" y="18"/>
                  </a:cubicBezTo>
                  <a:lnTo>
                    <a:pt x="16" y="11"/>
                  </a:lnTo>
                  <a:lnTo>
                    <a:pt x="7" y="11"/>
                  </a:lnTo>
                  <a:lnTo>
                    <a:pt x="7" y="18"/>
                  </a:lnTo>
                  <a:cubicBezTo>
                    <a:pt x="7" y="18"/>
                    <a:pt x="7" y="18"/>
                    <a:pt x="8" y="18"/>
                  </a:cubicBezTo>
                  <a:lnTo>
                    <a:pt x="8" y="19"/>
                  </a:lnTo>
                  <a:lnTo>
                    <a:pt x="0" y="19"/>
                  </a:ln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7"/>
                  </a:lnTo>
                  <a:lnTo>
                    <a:pt x="16" y="7"/>
                  </a:lnTo>
                  <a:lnTo>
                    <a:pt x="16" y="1"/>
                  </a:lnTo>
                  <a:cubicBezTo>
                    <a:pt x="16" y="1"/>
                    <a:pt x="16" y="0"/>
                    <a:pt x="15" y="0"/>
                  </a:cubicBezTo>
                  <a:lnTo>
                    <a:pt x="15" y="0"/>
                  </a:lnTo>
                  <a:lnTo>
                    <a:pt x="22" y="0"/>
                  </a:lnTo>
                  <a:lnTo>
                    <a:pt x="22" y="0"/>
                  </a:lnTo>
                  <a:cubicBezTo>
                    <a:pt x="21" y="0"/>
                    <a:pt x="21" y="1"/>
                    <a:pt x="21" y="1"/>
                  </a:cubicBezTo>
                  <a:lnTo>
                    <a:pt x="21" y="18"/>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4" name="Freeform 34"/>
            <p:cNvSpPr>
              <a:spLocks/>
            </p:cNvSpPr>
            <p:nvPr/>
          </p:nvSpPr>
          <p:spPr bwMode="auto">
            <a:xfrm>
              <a:off x="3051" y="4152"/>
              <a:ext cx="48" cy="114"/>
            </a:xfrm>
            <a:custGeom>
              <a:avLst/>
              <a:gdLst/>
              <a:ahLst/>
              <a:cxnLst>
                <a:cxn ang="0">
                  <a:pos x="0" y="19"/>
                </a:cxn>
                <a:cxn ang="0">
                  <a:pos x="0" y="18"/>
                </a:cxn>
                <a:cxn ang="0">
                  <a:pos x="1" y="18"/>
                </a:cxn>
                <a:cxn ang="0">
                  <a:pos x="1" y="1"/>
                </a:cxn>
                <a:cxn ang="0">
                  <a:pos x="0" y="0"/>
                </a:cxn>
                <a:cxn ang="0">
                  <a:pos x="0" y="0"/>
                </a:cxn>
                <a:cxn ang="0">
                  <a:pos x="8" y="0"/>
                </a:cxn>
                <a:cxn ang="0">
                  <a:pos x="8" y="0"/>
                </a:cxn>
                <a:cxn ang="0">
                  <a:pos x="7" y="1"/>
                </a:cxn>
                <a:cxn ang="0">
                  <a:pos x="7" y="18"/>
                </a:cxn>
                <a:cxn ang="0">
                  <a:pos x="8" y="18"/>
                </a:cxn>
                <a:cxn ang="0">
                  <a:pos x="8" y="19"/>
                </a:cxn>
                <a:cxn ang="0">
                  <a:pos x="0" y="19"/>
                </a:cxn>
              </a:cxnLst>
              <a:rect l="0" t="0" r="r" b="b"/>
              <a:pathLst>
                <a:path w="8" h="19">
                  <a:moveTo>
                    <a:pt x="0" y="19"/>
                  </a:move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18"/>
                  </a:lnTo>
                  <a:cubicBezTo>
                    <a:pt x="7" y="18"/>
                    <a:pt x="7" y="18"/>
                    <a:pt x="8" y="18"/>
                  </a:cubicBezTo>
                  <a:lnTo>
                    <a:pt x="8" y="19"/>
                  </a:lnTo>
                  <a:lnTo>
                    <a:pt x="0" y="19"/>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5" name="Freeform 35"/>
            <p:cNvSpPr>
              <a:spLocks/>
            </p:cNvSpPr>
            <p:nvPr/>
          </p:nvSpPr>
          <p:spPr bwMode="auto">
            <a:xfrm>
              <a:off x="3141" y="4146"/>
              <a:ext cx="114" cy="126"/>
            </a:xfrm>
            <a:custGeom>
              <a:avLst/>
              <a:gdLst/>
              <a:ahLst/>
              <a:cxnLst>
                <a:cxn ang="0">
                  <a:pos x="15" y="13"/>
                </a:cxn>
                <a:cxn ang="0">
                  <a:pos x="15" y="13"/>
                </a:cxn>
                <a:cxn ang="0">
                  <a:pos x="13" y="12"/>
                </a:cxn>
                <a:cxn ang="0">
                  <a:pos x="7" y="12"/>
                </a:cxn>
                <a:cxn ang="0">
                  <a:pos x="7" y="15"/>
                </a:cxn>
                <a:cxn ang="0">
                  <a:pos x="18" y="15"/>
                </a:cxn>
                <a:cxn ang="0">
                  <a:pos x="19" y="14"/>
                </a:cxn>
                <a:cxn ang="0">
                  <a:pos x="19" y="14"/>
                </a:cxn>
                <a:cxn ang="0">
                  <a:pos x="19" y="21"/>
                </a:cxn>
                <a:cxn ang="0">
                  <a:pos x="19" y="21"/>
                </a:cxn>
                <a:cxn ang="0">
                  <a:pos x="18" y="20"/>
                </a:cxn>
                <a:cxn ang="0">
                  <a:pos x="0" y="20"/>
                </a:cxn>
                <a:cxn ang="0">
                  <a:pos x="0" y="19"/>
                </a:cxn>
                <a:cxn ang="0">
                  <a:pos x="1" y="19"/>
                </a:cxn>
                <a:cxn ang="0">
                  <a:pos x="1" y="2"/>
                </a:cxn>
                <a:cxn ang="0">
                  <a:pos x="0" y="1"/>
                </a:cxn>
                <a:cxn ang="0">
                  <a:pos x="0" y="1"/>
                </a:cxn>
                <a:cxn ang="0">
                  <a:pos x="18" y="1"/>
                </a:cxn>
                <a:cxn ang="0">
                  <a:pos x="19" y="0"/>
                </a:cxn>
                <a:cxn ang="0">
                  <a:pos x="19" y="0"/>
                </a:cxn>
                <a:cxn ang="0">
                  <a:pos x="19" y="6"/>
                </a:cxn>
                <a:cxn ang="0">
                  <a:pos x="19" y="6"/>
                </a:cxn>
                <a:cxn ang="0">
                  <a:pos x="18" y="5"/>
                </a:cxn>
                <a:cxn ang="0">
                  <a:pos x="7" y="5"/>
                </a:cxn>
                <a:cxn ang="0">
                  <a:pos x="7" y="8"/>
                </a:cxn>
                <a:cxn ang="0">
                  <a:pos x="13" y="8"/>
                </a:cxn>
                <a:cxn ang="0">
                  <a:pos x="15" y="7"/>
                </a:cxn>
                <a:cxn ang="0">
                  <a:pos x="15" y="7"/>
                </a:cxn>
                <a:cxn ang="0">
                  <a:pos x="15" y="13"/>
                </a:cxn>
              </a:cxnLst>
              <a:rect l="0" t="0" r="r" b="b"/>
              <a:pathLst>
                <a:path w="19" h="21">
                  <a:moveTo>
                    <a:pt x="15" y="13"/>
                  </a:moveTo>
                  <a:lnTo>
                    <a:pt x="15" y="13"/>
                  </a:lnTo>
                  <a:cubicBezTo>
                    <a:pt x="14" y="12"/>
                    <a:pt x="14" y="12"/>
                    <a:pt x="13" y="12"/>
                  </a:cubicBezTo>
                  <a:lnTo>
                    <a:pt x="7" y="12"/>
                  </a:lnTo>
                  <a:lnTo>
                    <a:pt x="7" y="15"/>
                  </a:lnTo>
                  <a:lnTo>
                    <a:pt x="18" y="15"/>
                  </a:lnTo>
                  <a:cubicBezTo>
                    <a:pt x="19" y="15"/>
                    <a:pt x="19" y="15"/>
                    <a:pt x="19" y="14"/>
                  </a:cubicBezTo>
                  <a:lnTo>
                    <a:pt x="19" y="14"/>
                  </a:lnTo>
                  <a:lnTo>
                    <a:pt x="19" y="21"/>
                  </a:lnTo>
                  <a:lnTo>
                    <a:pt x="19" y="21"/>
                  </a:lnTo>
                  <a:cubicBezTo>
                    <a:pt x="19" y="20"/>
                    <a:pt x="19" y="20"/>
                    <a:pt x="18" y="20"/>
                  </a:cubicBezTo>
                  <a:lnTo>
                    <a:pt x="0" y="20"/>
                  </a:lnTo>
                  <a:lnTo>
                    <a:pt x="0" y="19"/>
                  </a:lnTo>
                  <a:cubicBezTo>
                    <a:pt x="1" y="19"/>
                    <a:pt x="1" y="19"/>
                    <a:pt x="1" y="19"/>
                  </a:cubicBezTo>
                  <a:lnTo>
                    <a:pt x="1" y="2"/>
                  </a:lnTo>
                  <a:cubicBezTo>
                    <a:pt x="1" y="2"/>
                    <a:pt x="1" y="1"/>
                    <a:pt x="0" y="1"/>
                  </a:cubicBezTo>
                  <a:lnTo>
                    <a:pt x="0" y="1"/>
                  </a:lnTo>
                  <a:lnTo>
                    <a:pt x="18" y="1"/>
                  </a:lnTo>
                  <a:cubicBezTo>
                    <a:pt x="19" y="1"/>
                    <a:pt x="19" y="1"/>
                    <a:pt x="19" y="0"/>
                  </a:cubicBezTo>
                  <a:lnTo>
                    <a:pt x="19" y="0"/>
                  </a:lnTo>
                  <a:lnTo>
                    <a:pt x="19" y="6"/>
                  </a:lnTo>
                  <a:lnTo>
                    <a:pt x="19" y="6"/>
                  </a:lnTo>
                  <a:cubicBezTo>
                    <a:pt x="19" y="5"/>
                    <a:pt x="19" y="5"/>
                    <a:pt x="18" y="5"/>
                  </a:cubicBezTo>
                  <a:lnTo>
                    <a:pt x="7" y="5"/>
                  </a:lnTo>
                  <a:lnTo>
                    <a:pt x="7" y="8"/>
                  </a:lnTo>
                  <a:lnTo>
                    <a:pt x="13" y="8"/>
                  </a:lnTo>
                  <a:cubicBezTo>
                    <a:pt x="14" y="8"/>
                    <a:pt x="14" y="8"/>
                    <a:pt x="15" y="7"/>
                  </a:cubicBezTo>
                  <a:lnTo>
                    <a:pt x="15" y="7"/>
                  </a:lnTo>
                  <a:lnTo>
                    <a:pt x="15"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6" name="Freeform 36"/>
            <p:cNvSpPr>
              <a:spLocks noEditPoints="1"/>
            </p:cNvSpPr>
            <p:nvPr/>
          </p:nvSpPr>
          <p:spPr bwMode="auto">
            <a:xfrm>
              <a:off x="3297" y="4152"/>
              <a:ext cx="126" cy="114"/>
            </a:xfrm>
            <a:custGeom>
              <a:avLst/>
              <a:gdLst/>
              <a:ahLst/>
              <a:cxnLst>
                <a:cxn ang="0">
                  <a:pos x="6" y="4"/>
                </a:cxn>
                <a:cxn ang="0">
                  <a:pos x="12" y="4"/>
                </a:cxn>
                <a:cxn ang="0">
                  <a:pos x="15" y="6"/>
                </a:cxn>
                <a:cxn ang="0">
                  <a:pos x="12" y="8"/>
                </a:cxn>
                <a:cxn ang="0">
                  <a:pos x="6" y="8"/>
                </a:cxn>
                <a:cxn ang="0">
                  <a:pos x="6" y="4"/>
                </a:cxn>
                <a:cxn ang="0">
                  <a:pos x="6" y="12"/>
                </a:cxn>
                <a:cxn ang="0">
                  <a:pos x="10" y="12"/>
                </a:cxn>
                <a:cxn ang="0">
                  <a:pos x="14" y="18"/>
                </a:cxn>
                <a:cxn ang="0">
                  <a:pos x="13" y="18"/>
                </a:cxn>
                <a:cxn ang="0">
                  <a:pos x="13" y="19"/>
                </a:cxn>
                <a:cxn ang="0">
                  <a:pos x="21" y="19"/>
                </a:cxn>
                <a:cxn ang="0">
                  <a:pos x="21" y="18"/>
                </a:cxn>
                <a:cxn ang="0">
                  <a:pos x="20" y="18"/>
                </a:cxn>
                <a:cxn ang="0">
                  <a:pos x="16" y="12"/>
                </a:cxn>
                <a:cxn ang="0">
                  <a:pos x="21"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1" h="19">
                  <a:moveTo>
                    <a:pt x="6" y="4"/>
                  </a:moveTo>
                  <a:lnTo>
                    <a:pt x="12" y="4"/>
                  </a:lnTo>
                  <a:cubicBezTo>
                    <a:pt x="15" y="4"/>
                    <a:pt x="15" y="5"/>
                    <a:pt x="15" y="6"/>
                  </a:cubicBezTo>
                  <a:cubicBezTo>
                    <a:pt x="15" y="7"/>
                    <a:pt x="15" y="8"/>
                    <a:pt x="12" y="8"/>
                  </a:cubicBezTo>
                  <a:lnTo>
                    <a:pt x="6" y="8"/>
                  </a:lnTo>
                  <a:lnTo>
                    <a:pt x="6" y="4"/>
                  </a:lnTo>
                  <a:close/>
                  <a:moveTo>
                    <a:pt x="6" y="12"/>
                  </a:moveTo>
                  <a:lnTo>
                    <a:pt x="10" y="12"/>
                  </a:lnTo>
                  <a:cubicBezTo>
                    <a:pt x="10" y="12"/>
                    <a:pt x="14" y="17"/>
                    <a:pt x="14" y="18"/>
                  </a:cubicBezTo>
                  <a:cubicBezTo>
                    <a:pt x="14" y="18"/>
                    <a:pt x="14" y="18"/>
                    <a:pt x="13" y="18"/>
                  </a:cubicBezTo>
                  <a:lnTo>
                    <a:pt x="13" y="19"/>
                  </a:lnTo>
                  <a:lnTo>
                    <a:pt x="21" y="19"/>
                  </a:lnTo>
                  <a:lnTo>
                    <a:pt x="21" y="18"/>
                  </a:lnTo>
                  <a:cubicBezTo>
                    <a:pt x="20" y="18"/>
                    <a:pt x="20" y="18"/>
                    <a:pt x="20" y="18"/>
                  </a:cubicBezTo>
                  <a:lnTo>
                    <a:pt x="16" y="12"/>
                  </a:lnTo>
                  <a:cubicBezTo>
                    <a:pt x="19" y="11"/>
                    <a:pt x="21" y="9"/>
                    <a:pt x="21" y="6"/>
                  </a:cubicBezTo>
                  <a:cubicBezTo>
                    <a:pt x="21" y="2"/>
                    <a:pt x="18"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7"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7" name="Freeform 37"/>
            <p:cNvSpPr>
              <a:spLocks noEditPoints="1"/>
            </p:cNvSpPr>
            <p:nvPr/>
          </p:nvSpPr>
          <p:spPr bwMode="auto">
            <a:xfrm>
              <a:off x="3615" y="4152"/>
              <a:ext cx="120" cy="114"/>
            </a:xfrm>
            <a:custGeom>
              <a:avLst/>
              <a:gdLst/>
              <a:ahLst/>
              <a:cxnLst>
                <a:cxn ang="0">
                  <a:pos x="6" y="4"/>
                </a:cxn>
                <a:cxn ang="0">
                  <a:pos x="12" y="4"/>
                </a:cxn>
                <a:cxn ang="0">
                  <a:pos x="15" y="6"/>
                </a:cxn>
                <a:cxn ang="0">
                  <a:pos x="12" y="8"/>
                </a:cxn>
                <a:cxn ang="0">
                  <a:pos x="6" y="8"/>
                </a:cxn>
                <a:cxn ang="0">
                  <a:pos x="6" y="4"/>
                </a:cxn>
                <a:cxn ang="0">
                  <a:pos x="6" y="12"/>
                </a:cxn>
                <a:cxn ang="0">
                  <a:pos x="13" y="12"/>
                </a:cxn>
                <a:cxn ang="0">
                  <a:pos x="20"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20" h="19">
                  <a:moveTo>
                    <a:pt x="6" y="4"/>
                  </a:moveTo>
                  <a:lnTo>
                    <a:pt x="12" y="4"/>
                  </a:lnTo>
                  <a:cubicBezTo>
                    <a:pt x="14" y="4"/>
                    <a:pt x="15" y="5"/>
                    <a:pt x="15" y="6"/>
                  </a:cubicBezTo>
                  <a:cubicBezTo>
                    <a:pt x="15" y="7"/>
                    <a:pt x="14" y="8"/>
                    <a:pt x="12" y="8"/>
                  </a:cubicBezTo>
                  <a:lnTo>
                    <a:pt x="6" y="8"/>
                  </a:lnTo>
                  <a:lnTo>
                    <a:pt x="6" y="4"/>
                  </a:lnTo>
                  <a:close/>
                  <a:moveTo>
                    <a:pt x="6" y="12"/>
                  </a:moveTo>
                  <a:lnTo>
                    <a:pt x="13" y="12"/>
                  </a:lnTo>
                  <a:cubicBezTo>
                    <a:pt x="17" y="12"/>
                    <a:pt x="20" y="9"/>
                    <a:pt x="20" y="6"/>
                  </a:cubicBezTo>
                  <a:cubicBezTo>
                    <a:pt x="20" y="3"/>
                    <a:pt x="17"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8" name="Freeform 38"/>
            <p:cNvSpPr>
              <a:spLocks/>
            </p:cNvSpPr>
            <p:nvPr/>
          </p:nvSpPr>
          <p:spPr bwMode="auto">
            <a:xfrm>
              <a:off x="3771" y="4146"/>
              <a:ext cx="108" cy="126"/>
            </a:xfrm>
            <a:custGeom>
              <a:avLst/>
              <a:gdLst/>
              <a:ahLst/>
              <a:cxnLst>
                <a:cxn ang="0">
                  <a:pos x="14" y="13"/>
                </a:cxn>
                <a:cxn ang="0">
                  <a:pos x="14" y="13"/>
                </a:cxn>
                <a:cxn ang="0">
                  <a:pos x="13" y="12"/>
                </a:cxn>
                <a:cxn ang="0">
                  <a:pos x="6" y="12"/>
                </a:cxn>
                <a:cxn ang="0">
                  <a:pos x="6" y="15"/>
                </a:cxn>
                <a:cxn ang="0">
                  <a:pos x="17" y="15"/>
                </a:cxn>
                <a:cxn ang="0">
                  <a:pos x="18" y="14"/>
                </a:cxn>
                <a:cxn ang="0">
                  <a:pos x="18" y="14"/>
                </a:cxn>
                <a:cxn ang="0">
                  <a:pos x="18" y="21"/>
                </a:cxn>
                <a:cxn ang="0">
                  <a:pos x="18" y="21"/>
                </a:cxn>
                <a:cxn ang="0">
                  <a:pos x="17" y="20"/>
                </a:cxn>
                <a:cxn ang="0">
                  <a:pos x="0" y="20"/>
                </a:cxn>
                <a:cxn ang="0">
                  <a:pos x="0" y="19"/>
                </a:cxn>
                <a:cxn ang="0">
                  <a:pos x="1" y="19"/>
                </a:cxn>
                <a:cxn ang="0">
                  <a:pos x="1" y="2"/>
                </a:cxn>
                <a:cxn ang="0">
                  <a:pos x="0" y="1"/>
                </a:cxn>
                <a:cxn ang="0">
                  <a:pos x="0" y="1"/>
                </a:cxn>
                <a:cxn ang="0">
                  <a:pos x="17" y="1"/>
                </a:cxn>
                <a:cxn ang="0">
                  <a:pos x="18" y="0"/>
                </a:cxn>
                <a:cxn ang="0">
                  <a:pos x="18" y="0"/>
                </a:cxn>
                <a:cxn ang="0">
                  <a:pos x="18" y="6"/>
                </a:cxn>
                <a:cxn ang="0">
                  <a:pos x="18" y="6"/>
                </a:cxn>
                <a:cxn ang="0">
                  <a:pos x="17" y="5"/>
                </a:cxn>
                <a:cxn ang="0">
                  <a:pos x="6" y="5"/>
                </a:cxn>
                <a:cxn ang="0">
                  <a:pos x="6" y="8"/>
                </a:cxn>
                <a:cxn ang="0">
                  <a:pos x="13" y="8"/>
                </a:cxn>
                <a:cxn ang="0">
                  <a:pos x="14" y="7"/>
                </a:cxn>
                <a:cxn ang="0">
                  <a:pos x="14" y="7"/>
                </a:cxn>
                <a:cxn ang="0">
                  <a:pos x="14" y="13"/>
                </a:cxn>
              </a:cxnLst>
              <a:rect l="0" t="0" r="r" b="b"/>
              <a:pathLst>
                <a:path w="18" h="21">
                  <a:moveTo>
                    <a:pt x="14" y="13"/>
                  </a:moveTo>
                  <a:lnTo>
                    <a:pt x="14" y="13"/>
                  </a:lnTo>
                  <a:cubicBezTo>
                    <a:pt x="14" y="12"/>
                    <a:pt x="13" y="12"/>
                    <a:pt x="13" y="12"/>
                  </a:cubicBezTo>
                  <a:lnTo>
                    <a:pt x="6" y="12"/>
                  </a:lnTo>
                  <a:lnTo>
                    <a:pt x="6" y="15"/>
                  </a:lnTo>
                  <a:lnTo>
                    <a:pt x="17" y="15"/>
                  </a:lnTo>
                  <a:cubicBezTo>
                    <a:pt x="18" y="15"/>
                    <a:pt x="18" y="15"/>
                    <a:pt x="18" y="14"/>
                  </a:cubicBezTo>
                  <a:lnTo>
                    <a:pt x="18" y="14"/>
                  </a:lnTo>
                  <a:lnTo>
                    <a:pt x="18" y="21"/>
                  </a:lnTo>
                  <a:lnTo>
                    <a:pt x="18" y="21"/>
                  </a:lnTo>
                  <a:cubicBezTo>
                    <a:pt x="18" y="20"/>
                    <a:pt x="18" y="20"/>
                    <a:pt x="17" y="20"/>
                  </a:cubicBezTo>
                  <a:lnTo>
                    <a:pt x="0" y="20"/>
                  </a:lnTo>
                  <a:lnTo>
                    <a:pt x="0" y="19"/>
                  </a:lnTo>
                  <a:cubicBezTo>
                    <a:pt x="0" y="19"/>
                    <a:pt x="1" y="19"/>
                    <a:pt x="1" y="19"/>
                  </a:cubicBezTo>
                  <a:lnTo>
                    <a:pt x="1" y="2"/>
                  </a:lnTo>
                  <a:cubicBezTo>
                    <a:pt x="1" y="2"/>
                    <a:pt x="0" y="1"/>
                    <a:pt x="0" y="1"/>
                  </a:cubicBezTo>
                  <a:lnTo>
                    <a:pt x="0" y="1"/>
                  </a:lnTo>
                  <a:lnTo>
                    <a:pt x="17" y="1"/>
                  </a:lnTo>
                  <a:cubicBezTo>
                    <a:pt x="18" y="1"/>
                    <a:pt x="18" y="1"/>
                    <a:pt x="18" y="0"/>
                  </a:cubicBezTo>
                  <a:lnTo>
                    <a:pt x="18" y="0"/>
                  </a:lnTo>
                  <a:lnTo>
                    <a:pt x="18" y="6"/>
                  </a:lnTo>
                  <a:lnTo>
                    <a:pt x="18" y="6"/>
                  </a:lnTo>
                  <a:cubicBezTo>
                    <a:pt x="18" y="5"/>
                    <a:pt x="18" y="5"/>
                    <a:pt x="17" y="5"/>
                  </a:cubicBezTo>
                  <a:lnTo>
                    <a:pt x="6" y="5"/>
                  </a:lnTo>
                  <a:lnTo>
                    <a:pt x="6" y="8"/>
                  </a:lnTo>
                  <a:lnTo>
                    <a:pt x="13" y="8"/>
                  </a:lnTo>
                  <a:cubicBezTo>
                    <a:pt x="13" y="8"/>
                    <a:pt x="14" y="8"/>
                    <a:pt x="14" y="7"/>
                  </a:cubicBezTo>
                  <a:lnTo>
                    <a:pt x="14" y="7"/>
                  </a:lnTo>
                  <a:lnTo>
                    <a:pt x="14"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19" name="Freeform 39"/>
            <p:cNvSpPr>
              <a:spLocks noEditPoints="1"/>
            </p:cNvSpPr>
            <p:nvPr/>
          </p:nvSpPr>
          <p:spPr bwMode="auto">
            <a:xfrm>
              <a:off x="3915" y="4152"/>
              <a:ext cx="132" cy="114"/>
            </a:xfrm>
            <a:custGeom>
              <a:avLst/>
              <a:gdLst/>
              <a:ahLst/>
              <a:cxnLst>
                <a:cxn ang="0">
                  <a:pos x="11" y="4"/>
                </a:cxn>
                <a:cxn ang="0">
                  <a:pos x="17" y="9"/>
                </a:cxn>
                <a:cxn ang="0">
                  <a:pos x="11" y="15"/>
                </a:cxn>
                <a:cxn ang="0">
                  <a:pos x="5" y="9"/>
                </a:cxn>
                <a:cxn ang="0">
                  <a:pos x="11" y="4"/>
                </a:cxn>
                <a:cxn ang="0">
                  <a:pos x="11" y="0"/>
                </a:cxn>
                <a:cxn ang="0">
                  <a:pos x="0" y="9"/>
                </a:cxn>
                <a:cxn ang="0">
                  <a:pos x="11" y="19"/>
                </a:cxn>
                <a:cxn ang="0">
                  <a:pos x="22" y="9"/>
                </a:cxn>
                <a:cxn ang="0">
                  <a:pos x="11" y="0"/>
                </a:cxn>
              </a:cxnLst>
              <a:rect l="0" t="0" r="r" b="b"/>
              <a:pathLst>
                <a:path w="22" h="19">
                  <a:moveTo>
                    <a:pt x="11" y="4"/>
                  </a:moveTo>
                  <a:cubicBezTo>
                    <a:pt x="14" y="4"/>
                    <a:pt x="17" y="6"/>
                    <a:pt x="17" y="9"/>
                  </a:cubicBezTo>
                  <a:cubicBezTo>
                    <a:pt x="17" y="13"/>
                    <a:pt x="14" y="15"/>
                    <a:pt x="11" y="15"/>
                  </a:cubicBezTo>
                  <a:cubicBezTo>
                    <a:pt x="8" y="15"/>
                    <a:pt x="5" y="13"/>
                    <a:pt x="5" y="9"/>
                  </a:cubicBezTo>
                  <a:cubicBezTo>
                    <a:pt x="5" y="6"/>
                    <a:pt x="8" y="4"/>
                    <a:pt x="11" y="4"/>
                  </a:cubicBezTo>
                  <a:close/>
                  <a:moveTo>
                    <a:pt x="11" y="0"/>
                  </a:moveTo>
                  <a:cubicBezTo>
                    <a:pt x="5" y="0"/>
                    <a:pt x="0" y="3"/>
                    <a:pt x="0" y="9"/>
                  </a:cubicBezTo>
                  <a:cubicBezTo>
                    <a:pt x="0" y="16"/>
                    <a:pt x="5" y="19"/>
                    <a:pt x="11" y="19"/>
                  </a:cubicBezTo>
                  <a:cubicBezTo>
                    <a:pt x="17" y="19"/>
                    <a:pt x="22" y="16"/>
                    <a:pt x="22" y="9"/>
                  </a:cubicBezTo>
                  <a:cubicBezTo>
                    <a:pt x="22" y="3"/>
                    <a:pt x="17" y="0"/>
                    <a:pt x="11" y="0"/>
                  </a:cubicBez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20" name="Freeform 40"/>
            <p:cNvSpPr>
              <a:spLocks noEditPoints="1"/>
            </p:cNvSpPr>
            <p:nvPr/>
          </p:nvSpPr>
          <p:spPr bwMode="auto">
            <a:xfrm>
              <a:off x="4089" y="4152"/>
              <a:ext cx="114" cy="114"/>
            </a:xfrm>
            <a:custGeom>
              <a:avLst/>
              <a:gdLst/>
              <a:ahLst/>
              <a:cxnLst>
                <a:cxn ang="0">
                  <a:pos x="6" y="4"/>
                </a:cxn>
                <a:cxn ang="0">
                  <a:pos x="12" y="4"/>
                </a:cxn>
                <a:cxn ang="0">
                  <a:pos x="14" y="6"/>
                </a:cxn>
                <a:cxn ang="0">
                  <a:pos x="12" y="8"/>
                </a:cxn>
                <a:cxn ang="0">
                  <a:pos x="6" y="8"/>
                </a:cxn>
                <a:cxn ang="0">
                  <a:pos x="6" y="4"/>
                </a:cxn>
                <a:cxn ang="0">
                  <a:pos x="6" y="12"/>
                </a:cxn>
                <a:cxn ang="0">
                  <a:pos x="13" y="12"/>
                </a:cxn>
                <a:cxn ang="0">
                  <a:pos x="19" y="6"/>
                </a:cxn>
                <a:cxn ang="0">
                  <a:pos x="13" y="0"/>
                </a:cxn>
                <a:cxn ang="0">
                  <a:pos x="0" y="0"/>
                </a:cxn>
                <a:cxn ang="0">
                  <a:pos x="0" y="0"/>
                </a:cxn>
                <a:cxn ang="0">
                  <a:pos x="1" y="1"/>
                </a:cxn>
                <a:cxn ang="0">
                  <a:pos x="1" y="18"/>
                </a:cxn>
                <a:cxn ang="0">
                  <a:pos x="0" y="18"/>
                </a:cxn>
                <a:cxn ang="0">
                  <a:pos x="0" y="19"/>
                </a:cxn>
                <a:cxn ang="0">
                  <a:pos x="7" y="19"/>
                </a:cxn>
                <a:cxn ang="0">
                  <a:pos x="7" y="18"/>
                </a:cxn>
                <a:cxn ang="0">
                  <a:pos x="6" y="18"/>
                </a:cxn>
                <a:cxn ang="0">
                  <a:pos x="6" y="12"/>
                </a:cxn>
              </a:cxnLst>
              <a:rect l="0" t="0" r="r" b="b"/>
              <a:pathLst>
                <a:path w="19" h="19">
                  <a:moveTo>
                    <a:pt x="6" y="4"/>
                  </a:moveTo>
                  <a:lnTo>
                    <a:pt x="12" y="4"/>
                  </a:lnTo>
                  <a:cubicBezTo>
                    <a:pt x="13" y="4"/>
                    <a:pt x="14" y="5"/>
                    <a:pt x="14" y="6"/>
                  </a:cubicBezTo>
                  <a:cubicBezTo>
                    <a:pt x="14" y="7"/>
                    <a:pt x="13" y="8"/>
                    <a:pt x="12" y="8"/>
                  </a:cubicBezTo>
                  <a:lnTo>
                    <a:pt x="6" y="8"/>
                  </a:lnTo>
                  <a:lnTo>
                    <a:pt x="6" y="4"/>
                  </a:lnTo>
                  <a:close/>
                  <a:moveTo>
                    <a:pt x="6" y="12"/>
                  </a:moveTo>
                  <a:lnTo>
                    <a:pt x="13" y="12"/>
                  </a:lnTo>
                  <a:cubicBezTo>
                    <a:pt x="17" y="12"/>
                    <a:pt x="19" y="9"/>
                    <a:pt x="19" y="6"/>
                  </a:cubicBezTo>
                  <a:cubicBezTo>
                    <a:pt x="19" y="3"/>
                    <a:pt x="17" y="0"/>
                    <a:pt x="13" y="0"/>
                  </a:cubicBezTo>
                  <a:lnTo>
                    <a:pt x="0" y="0"/>
                  </a:lnTo>
                  <a:lnTo>
                    <a:pt x="0" y="0"/>
                  </a:lnTo>
                  <a:cubicBezTo>
                    <a:pt x="1" y="0"/>
                    <a:pt x="1" y="1"/>
                    <a:pt x="1" y="1"/>
                  </a:cubicBezTo>
                  <a:lnTo>
                    <a:pt x="1" y="18"/>
                  </a:lnTo>
                  <a:cubicBezTo>
                    <a:pt x="1" y="18"/>
                    <a:pt x="1" y="18"/>
                    <a:pt x="0" y="18"/>
                  </a:cubicBezTo>
                  <a:lnTo>
                    <a:pt x="0" y="19"/>
                  </a:lnTo>
                  <a:lnTo>
                    <a:pt x="7" y="19"/>
                  </a:lnTo>
                  <a:lnTo>
                    <a:pt x="7" y="18"/>
                  </a:lnTo>
                  <a:cubicBezTo>
                    <a:pt x="6" y="18"/>
                    <a:pt x="6" y="18"/>
                    <a:pt x="6" y="18"/>
                  </a:cubicBezTo>
                  <a:lnTo>
                    <a:pt x="6" y="12"/>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21" name="Freeform 41"/>
            <p:cNvSpPr>
              <a:spLocks/>
            </p:cNvSpPr>
            <p:nvPr/>
          </p:nvSpPr>
          <p:spPr bwMode="auto">
            <a:xfrm>
              <a:off x="4239" y="4152"/>
              <a:ext cx="120" cy="120"/>
            </a:xfrm>
            <a:custGeom>
              <a:avLst/>
              <a:gdLst/>
              <a:ahLst/>
              <a:cxnLst>
                <a:cxn ang="0">
                  <a:pos x="7" y="14"/>
                </a:cxn>
                <a:cxn ang="0">
                  <a:pos x="19" y="14"/>
                </a:cxn>
                <a:cxn ang="0">
                  <a:pos x="20" y="13"/>
                </a:cxn>
                <a:cxn ang="0">
                  <a:pos x="20" y="13"/>
                </a:cxn>
                <a:cxn ang="0">
                  <a:pos x="20" y="20"/>
                </a:cxn>
                <a:cxn ang="0">
                  <a:pos x="20" y="20"/>
                </a:cxn>
                <a:cxn ang="0">
                  <a:pos x="19" y="19"/>
                </a:cxn>
                <a:cxn ang="0">
                  <a:pos x="0" y="19"/>
                </a:cxn>
                <a:cxn ang="0">
                  <a:pos x="0" y="18"/>
                </a:cxn>
                <a:cxn ang="0">
                  <a:pos x="1" y="18"/>
                </a:cxn>
                <a:cxn ang="0">
                  <a:pos x="1" y="1"/>
                </a:cxn>
                <a:cxn ang="0">
                  <a:pos x="0" y="0"/>
                </a:cxn>
                <a:cxn ang="0">
                  <a:pos x="0" y="0"/>
                </a:cxn>
                <a:cxn ang="0">
                  <a:pos x="8" y="0"/>
                </a:cxn>
                <a:cxn ang="0">
                  <a:pos x="8" y="0"/>
                </a:cxn>
                <a:cxn ang="0">
                  <a:pos x="7" y="1"/>
                </a:cxn>
                <a:cxn ang="0">
                  <a:pos x="7" y="14"/>
                </a:cxn>
              </a:cxnLst>
              <a:rect l="0" t="0" r="r" b="b"/>
              <a:pathLst>
                <a:path w="20" h="20">
                  <a:moveTo>
                    <a:pt x="7" y="14"/>
                  </a:moveTo>
                  <a:lnTo>
                    <a:pt x="19" y="14"/>
                  </a:lnTo>
                  <a:cubicBezTo>
                    <a:pt x="19" y="14"/>
                    <a:pt x="20" y="14"/>
                    <a:pt x="20" y="13"/>
                  </a:cubicBezTo>
                  <a:lnTo>
                    <a:pt x="20" y="13"/>
                  </a:lnTo>
                  <a:lnTo>
                    <a:pt x="20" y="20"/>
                  </a:lnTo>
                  <a:lnTo>
                    <a:pt x="20" y="20"/>
                  </a:lnTo>
                  <a:cubicBezTo>
                    <a:pt x="20" y="19"/>
                    <a:pt x="19" y="19"/>
                    <a:pt x="19" y="19"/>
                  </a:cubicBezTo>
                  <a:lnTo>
                    <a:pt x="0" y="19"/>
                  </a:lnTo>
                  <a:lnTo>
                    <a:pt x="0" y="18"/>
                  </a:lnTo>
                  <a:cubicBezTo>
                    <a:pt x="1" y="18"/>
                    <a:pt x="1" y="18"/>
                    <a:pt x="1" y="18"/>
                  </a:cubicBezTo>
                  <a:lnTo>
                    <a:pt x="1" y="1"/>
                  </a:lnTo>
                  <a:cubicBezTo>
                    <a:pt x="1" y="1"/>
                    <a:pt x="1" y="0"/>
                    <a:pt x="0" y="0"/>
                  </a:cubicBezTo>
                  <a:lnTo>
                    <a:pt x="0" y="0"/>
                  </a:lnTo>
                  <a:lnTo>
                    <a:pt x="8" y="0"/>
                  </a:lnTo>
                  <a:lnTo>
                    <a:pt x="8" y="0"/>
                  </a:lnTo>
                  <a:cubicBezTo>
                    <a:pt x="7" y="0"/>
                    <a:pt x="7" y="1"/>
                    <a:pt x="7" y="1"/>
                  </a:cubicBezTo>
                  <a:lnTo>
                    <a:pt x="7" y="14"/>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22" name="Freeform 42"/>
            <p:cNvSpPr>
              <a:spLocks/>
            </p:cNvSpPr>
            <p:nvPr/>
          </p:nvSpPr>
          <p:spPr bwMode="auto">
            <a:xfrm>
              <a:off x="4395" y="4146"/>
              <a:ext cx="114" cy="126"/>
            </a:xfrm>
            <a:custGeom>
              <a:avLst/>
              <a:gdLst/>
              <a:ahLst/>
              <a:cxnLst>
                <a:cxn ang="0">
                  <a:pos x="14" y="13"/>
                </a:cxn>
                <a:cxn ang="0">
                  <a:pos x="14" y="13"/>
                </a:cxn>
                <a:cxn ang="0">
                  <a:pos x="13" y="12"/>
                </a:cxn>
                <a:cxn ang="0">
                  <a:pos x="6" y="12"/>
                </a:cxn>
                <a:cxn ang="0">
                  <a:pos x="6" y="15"/>
                </a:cxn>
                <a:cxn ang="0">
                  <a:pos x="18" y="15"/>
                </a:cxn>
                <a:cxn ang="0">
                  <a:pos x="18" y="14"/>
                </a:cxn>
                <a:cxn ang="0">
                  <a:pos x="19" y="14"/>
                </a:cxn>
                <a:cxn ang="0">
                  <a:pos x="19" y="21"/>
                </a:cxn>
                <a:cxn ang="0">
                  <a:pos x="18" y="21"/>
                </a:cxn>
                <a:cxn ang="0">
                  <a:pos x="18" y="20"/>
                </a:cxn>
                <a:cxn ang="0">
                  <a:pos x="0" y="20"/>
                </a:cxn>
                <a:cxn ang="0">
                  <a:pos x="0" y="19"/>
                </a:cxn>
                <a:cxn ang="0">
                  <a:pos x="1" y="19"/>
                </a:cxn>
                <a:cxn ang="0">
                  <a:pos x="1" y="2"/>
                </a:cxn>
                <a:cxn ang="0">
                  <a:pos x="0" y="1"/>
                </a:cxn>
                <a:cxn ang="0">
                  <a:pos x="0" y="1"/>
                </a:cxn>
                <a:cxn ang="0">
                  <a:pos x="18" y="1"/>
                </a:cxn>
                <a:cxn ang="0">
                  <a:pos x="18" y="0"/>
                </a:cxn>
                <a:cxn ang="0">
                  <a:pos x="19" y="0"/>
                </a:cxn>
                <a:cxn ang="0">
                  <a:pos x="19" y="6"/>
                </a:cxn>
                <a:cxn ang="0">
                  <a:pos x="18" y="6"/>
                </a:cxn>
                <a:cxn ang="0">
                  <a:pos x="18" y="5"/>
                </a:cxn>
                <a:cxn ang="0">
                  <a:pos x="6" y="5"/>
                </a:cxn>
                <a:cxn ang="0">
                  <a:pos x="6" y="8"/>
                </a:cxn>
                <a:cxn ang="0">
                  <a:pos x="13" y="8"/>
                </a:cxn>
                <a:cxn ang="0">
                  <a:pos x="14" y="7"/>
                </a:cxn>
                <a:cxn ang="0">
                  <a:pos x="14" y="7"/>
                </a:cxn>
                <a:cxn ang="0">
                  <a:pos x="14" y="13"/>
                </a:cxn>
              </a:cxnLst>
              <a:rect l="0" t="0" r="r" b="b"/>
              <a:pathLst>
                <a:path w="19" h="21">
                  <a:moveTo>
                    <a:pt x="14" y="13"/>
                  </a:moveTo>
                  <a:lnTo>
                    <a:pt x="14" y="13"/>
                  </a:lnTo>
                  <a:cubicBezTo>
                    <a:pt x="14" y="12"/>
                    <a:pt x="14" y="12"/>
                    <a:pt x="13" y="12"/>
                  </a:cubicBezTo>
                  <a:lnTo>
                    <a:pt x="6" y="12"/>
                  </a:lnTo>
                  <a:lnTo>
                    <a:pt x="6" y="15"/>
                  </a:lnTo>
                  <a:lnTo>
                    <a:pt x="18" y="15"/>
                  </a:lnTo>
                  <a:cubicBezTo>
                    <a:pt x="18" y="15"/>
                    <a:pt x="18" y="15"/>
                    <a:pt x="18" y="14"/>
                  </a:cubicBezTo>
                  <a:lnTo>
                    <a:pt x="19" y="14"/>
                  </a:lnTo>
                  <a:lnTo>
                    <a:pt x="19" y="21"/>
                  </a:lnTo>
                  <a:lnTo>
                    <a:pt x="18" y="21"/>
                  </a:lnTo>
                  <a:cubicBezTo>
                    <a:pt x="18" y="20"/>
                    <a:pt x="18" y="20"/>
                    <a:pt x="18" y="20"/>
                  </a:cubicBezTo>
                  <a:lnTo>
                    <a:pt x="0" y="20"/>
                  </a:lnTo>
                  <a:lnTo>
                    <a:pt x="0" y="19"/>
                  </a:lnTo>
                  <a:cubicBezTo>
                    <a:pt x="1" y="19"/>
                    <a:pt x="1" y="19"/>
                    <a:pt x="1" y="19"/>
                  </a:cubicBezTo>
                  <a:lnTo>
                    <a:pt x="1" y="2"/>
                  </a:lnTo>
                  <a:cubicBezTo>
                    <a:pt x="1" y="2"/>
                    <a:pt x="1" y="1"/>
                    <a:pt x="0" y="1"/>
                  </a:cubicBezTo>
                  <a:lnTo>
                    <a:pt x="0" y="1"/>
                  </a:lnTo>
                  <a:lnTo>
                    <a:pt x="18" y="1"/>
                  </a:lnTo>
                  <a:cubicBezTo>
                    <a:pt x="18" y="1"/>
                    <a:pt x="18" y="1"/>
                    <a:pt x="18" y="0"/>
                  </a:cubicBezTo>
                  <a:lnTo>
                    <a:pt x="19" y="0"/>
                  </a:lnTo>
                  <a:lnTo>
                    <a:pt x="19" y="6"/>
                  </a:lnTo>
                  <a:lnTo>
                    <a:pt x="18" y="6"/>
                  </a:lnTo>
                  <a:cubicBezTo>
                    <a:pt x="18" y="5"/>
                    <a:pt x="18" y="5"/>
                    <a:pt x="18" y="5"/>
                  </a:cubicBezTo>
                  <a:lnTo>
                    <a:pt x="6" y="5"/>
                  </a:lnTo>
                  <a:lnTo>
                    <a:pt x="6" y="8"/>
                  </a:lnTo>
                  <a:lnTo>
                    <a:pt x="13" y="8"/>
                  </a:lnTo>
                  <a:cubicBezTo>
                    <a:pt x="14" y="8"/>
                    <a:pt x="14" y="8"/>
                    <a:pt x="14" y="7"/>
                  </a:cubicBezTo>
                  <a:lnTo>
                    <a:pt x="14" y="7"/>
                  </a:lnTo>
                  <a:lnTo>
                    <a:pt x="14" y="13"/>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23" name="Freeform 43"/>
            <p:cNvSpPr>
              <a:spLocks/>
            </p:cNvSpPr>
            <p:nvPr/>
          </p:nvSpPr>
          <p:spPr bwMode="auto">
            <a:xfrm>
              <a:off x="4527" y="4128"/>
              <a:ext cx="36" cy="48"/>
            </a:xfrm>
            <a:custGeom>
              <a:avLst/>
              <a:gdLst/>
              <a:ahLst/>
              <a:cxnLst>
                <a:cxn ang="0">
                  <a:pos x="0" y="0"/>
                </a:cxn>
                <a:cxn ang="0">
                  <a:pos x="6" y="0"/>
                </a:cxn>
                <a:cxn ang="0">
                  <a:pos x="6" y="1"/>
                </a:cxn>
                <a:cxn ang="0">
                  <a:pos x="3" y="1"/>
                </a:cxn>
                <a:cxn ang="0">
                  <a:pos x="3" y="8"/>
                </a:cxn>
                <a:cxn ang="0">
                  <a:pos x="2" y="8"/>
                </a:cxn>
                <a:cxn ang="0">
                  <a:pos x="2" y="1"/>
                </a:cxn>
                <a:cxn ang="0">
                  <a:pos x="0" y="1"/>
                </a:cxn>
                <a:cxn ang="0">
                  <a:pos x="0" y="0"/>
                </a:cxn>
              </a:cxnLst>
              <a:rect l="0" t="0" r="r" b="b"/>
              <a:pathLst>
                <a:path w="6" h="8">
                  <a:moveTo>
                    <a:pt x="0" y="0"/>
                  </a:moveTo>
                  <a:lnTo>
                    <a:pt x="6" y="0"/>
                  </a:lnTo>
                  <a:lnTo>
                    <a:pt x="6" y="1"/>
                  </a:lnTo>
                  <a:lnTo>
                    <a:pt x="3" y="1"/>
                  </a:lnTo>
                  <a:lnTo>
                    <a:pt x="3" y="8"/>
                  </a:lnTo>
                  <a:lnTo>
                    <a:pt x="2" y="8"/>
                  </a:lnTo>
                  <a:lnTo>
                    <a:pt x="2" y="1"/>
                  </a:lnTo>
                  <a:lnTo>
                    <a:pt x="0" y="1"/>
                  </a:lnTo>
                  <a:lnTo>
                    <a:pt x="0" y="0"/>
                  </a:lnTo>
                  <a:close/>
                </a:path>
              </a:pathLst>
            </a:custGeom>
            <a:solidFill>
              <a:srgbClr val="1F3D88"/>
            </a:solidFill>
            <a:ln w="9525">
              <a:noFill/>
              <a:round/>
              <a:headEnd/>
              <a:tailEnd/>
            </a:ln>
          </p:spPr>
          <p:txBody>
            <a:bodyPr/>
            <a:lstStyle/>
            <a:p>
              <a:pPr eaLnBrk="0" hangingPunct="0">
                <a:defRPr/>
              </a:pPr>
              <a:endParaRPr lang="en-US">
                <a:cs typeface="+mn-cs"/>
              </a:endParaRPr>
            </a:p>
          </p:txBody>
        </p:sp>
        <p:sp>
          <p:nvSpPr>
            <p:cNvPr id="481324" name="Freeform 44"/>
            <p:cNvSpPr>
              <a:spLocks/>
            </p:cNvSpPr>
            <p:nvPr/>
          </p:nvSpPr>
          <p:spPr bwMode="auto">
            <a:xfrm>
              <a:off x="4569" y="4128"/>
              <a:ext cx="48" cy="48"/>
            </a:xfrm>
            <a:custGeom>
              <a:avLst/>
              <a:gdLst/>
              <a:ahLst/>
              <a:cxnLst>
                <a:cxn ang="0">
                  <a:pos x="7" y="8"/>
                </a:cxn>
                <a:cxn ang="0">
                  <a:pos x="7" y="3"/>
                </a:cxn>
                <a:cxn ang="0">
                  <a:pos x="7" y="1"/>
                </a:cxn>
                <a:cxn ang="0">
                  <a:pos x="7" y="1"/>
                </a:cxn>
                <a:cxn ang="0">
                  <a:pos x="5" y="8"/>
                </a:cxn>
                <a:cxn ang="0">
                  <a:pos x="3" y="8"/>
                </a:cxn>
                <a:cxn ang="0">
                  <a:pos x="1" y="1"/>
                </a:cxn>
                <a:cxn ang="0">
                  <a:pos x="1" y="1"/>
                </a:cxn>
                <a:cxn ang="0">
                  <a:pos x="1" y="3"/>
                </a:cxn>
                <a:cxn ang="0">
                  <a:pos x="1" y="8"/>
                </a:cxn>
                <a:cxn ang="0">
                  <a:pos x="0" y="8"/>
                </a:cxn>
                <a:cxn ang="0">
                  <a:pos x="0" y="0"/>
                </a:cxn>
                <a:cxn ang="0">
                  <a:pos x="2" y="0"/>
                </a:cxn>
                <a:cxn ang="0">
                  <a:pos x="4" y="7"/>
                </a:cxn>
                <a:cxn ang="0">
                  <a:pos x="4" y="7"/>
                </a:cxn>
                <a:cxn ang="0">
                  <a:pos x="6" y="0"/>
                </a:cxn>
                <a:cxn ang="0">
                  <a:pos x="8" y="0"/>
                </a:cxn>
                <a:cxn ang="0">
                  <a:pos x="8" y="8"/>
                </a:cxn>
                <a:cxn ang="0">
                  <a:pos x="7" y="8"/>
                </a:cxn>
              </a:cxnLst>
              <a:rect l="0" t="0" r="r" b="b"/>
              <a:pathLst>
                <a:path w="8" h="8">
                  <a:moveTo>
                    <a:pt x="7" y="8"/>
                  </a:moveTo>
                  <a:lnTo>
                    <a:pt x="7" y="3"/>
                  </a:lnTo>
                  <a:cubicBezTo>
                    <a:pt x="7" y="3"/>
                    <a:pt x="7" y="2"/>
                    <a:pt x="7" y="1"/>
                  </a:cubicBezTo>
                  <a:lnTo>
                    <a:pt x="7" y="1"/>
                  </a:lnTo>
                  <a:lnTo>
                    <a:pt x="5" y="8"/>
                  </a:lnTo>
                  <a:lnTo>
                    <a:pt x="3" y="8"/>
                  </a:lnTo>
                  <a:lnTo>
                    <a:pt x="1" y="1"/>
                  </a:lnTo>
                  <a:lnTo>
                    <a:pt x="1" y="1"/>
                  </a:lnTo>
                  <a:cubicBezTo>
                    <a:pt x="1" y="2"/>
                    <a:pt x="1" y="3"/>
                    <a:pt x="1" y="3"/>
                  </a:cubicBezTo>
                  <a:lnTo>
                    <a:pt x="1" y="8"/>
                  </a:lnTo>
                  <a:lnTo>
                    <a:pt x="0" y="8"/>
                  </a:lnTo>
                  <a:lnTo>
                    <a:pt x="0" y="0"/>
                  </a:lnTo>
                  <a:lnTo>
                    <a:pt x="2" y="0"/>
                  </a:lnTo>
                  <a:lnTo>
                    <a:pt x="4" y="7"/>
                  </a:lnTo>
                  <a:lnTo>
                    <a:pt x="4" y="7"/>
                  </a:lnTo>
                  <a:lnTo>
                    <a:pt x="6" y="0"/>
                  </a:lnTo>
                  <a:lnTo>
                    <a:pt x="8" y="0"/>
                  </a:lnTo>
                  <a:lnTo>
                    <a:pt x="8" y="8"/>
                  </a:lnTo>
                  <a:lnTo>
                    <a:pt x="7" y="8"/>
                  </a:lnTo>
                  <a:close/>
                </a:path>
              </a:pathLst>
            </a:custGeom>
            <a:solidFill>
              <a:srgbClr val="1F3D88"/>
            </a:solidFill>
            <a:ln w="9525">
              <a:noFill/>
              <a:round/>
              <a:headEnd/>
              <a:tailEnd/>
            </a:ln>
          </p:spPr>
          <p:txBody>
            <a:bodyPr/>
            <a:lstStyle/>
            <a:p>
              <a:pPr eaLnBrk="0" hangingPunct="0">
                <a:defRPr/>
              </a:pPr>
              <a:endParaRPr lang="en-US">
                <a:cs typeface="+mn-cs"/>
              </a:endParaRPr>
            </a:p>
          </p:txBody>
        </p:sp>
      </p:grpSp>
      <p:grpSp>
        <p:nvGrpSpPr>
          <p:cNvPr id="4106" name="Group 45"/>
          <p:cNvGrpSpPr>
            <a:grpSpLocks/>
          </p:cNvGrpSpPr>
          <p:nvPr userDrawn="1"/>
        </p:nvGrpSpPr>
        <p:grpSpPr bwMode="auto">
          <a:xfrm>
            <a:off x="381002" y="6019800"/>
            <a:ext cx="650875" cy="685800"/>
            <a:chOff x="0" y="3693"/>
            <a:chExt cx="594" cy="627"/>
          </a:xfrm>
        </p:grpSpPr>
        <p:sp>
          <p:nvSpPr>
            <p:cNvPr id="481326" name="Freeform 46"/>
            <p:cNvSpPr>
              <a:spLocks noEditPoints="1"/>
            </p:cNvSpPr>
            <p:nvPr/>
          </p:nvSpPr>
          <p:spPr bwMode="auto">
            <a:xfrm>
              <a:off x="0" y="3693"/>
              <a:ext cx="345" cy="599"/>
            </a:xfrm>
            <a:custGeom>
              <a:avLst/>
              <a:gdLst/>
              <a:ahLst/>
              <a:cxnLst>
                <a:cxn ang="0">
                  <a:pos x="81" y="190"/>
                </a:cxn>
                <a:cxn ang="0">
                  <a:pos x="69" y="190"/>
                </a:cxn>
                <a:cxn ang="0">
                  <a:pos x="76" y="189"/>
                </a:cxn>
                <a:cxn ang="0">
                  <a:pos x="68" y="195"/>
                </a:cxn>
                <a:cxn ang="0">
                  <a:pos x="65" y="194"/>
                </a:cxn>
                <a:cxn ang="0">
                  <a:pos x="61" y="192"/>
                </a:cxn>
                <a:cxn ang="0">
                  <a:pos x="54" y="189"/>
                </a:cxn>
                <a:cxn ang="0">
                  <a:pos x="49" y="175"/>
                </a:cxn>
                <a:cxn ang="0">
                  <a:pos x="48" y="185"/>
                </a:cxn>
                <a:cxn ang="0">
                  <a:pos x="49" y="181"/>
                </a:cxn>
                <a:cxn ang="0">
                  <a:pos x="43" y="171"/>
                </a:cxn>
                <a:cxn ang="0">
                  <a:pos x="37" y="166"/>
                </a:cxn>
                <a:cxn ang="0">
                  <a:pos x="34" y="176"/>
                </a:cxn>
                <a:cxn ang="0">
                  <a:pos x="35" y="164"/>
                </a:cxn>
                <a:cxn ang="0">
                  <a:pos x="27" y="162"/>
                </a:cxn>
                <a:cxn ang="0">
                  <a:pos x="30" y="161"/>
                </a:cxn>
                <a:cxn ang="0">
                  <a:pos x="17" y="153"/>
                </a:cxn>
                <a:cxn ang="0">
                  <a:pos x="25" y="153"/>
                </a:cxn>
                <a:cxn ang="0">
                  <a:pos x="12" y="146"/>
                </a:cxn>
                <a:cxn ang="0">
                  <a:pos x="16" y="150"/>
                </a:cxn>
                <a:cxn ang="0">
                  <a:pos x="14" y="135"/>
                </a:cxn>
                <a:cxn ang="0">
                  <a:pos x="8" y="125"/>
                </a:cxn>
                <a:cxn ang="0">
                  <a:pos x="5" y="130"/>
                </a:cxn>
                <a:cxn ang="0">
                  <a:pos x="1" y="113"/>
                </a:cxn>
                <a:cxn ang="0">
                  <a:pos x="10" y="112"/>
                </a:cxn>
                <a:cxn ang="0">
                  <a:pos x="3" y="117"/>
                </a:cxn>
                <a:cxn ang="0">
                  <a:pos x="4" y="103"/>
                </a:cxn>
                <a:cxn ang="0">
                  <a:pos x="7" y="101"/>
                </a:cxn>
                <a:cxn ang="0">
                  <a:pos x="2" y="101"/>
                </a:cxn>
                <a:cxn ang="0">
                  <a:pos x="0" y="95"/>
                </a:cxn>
                <a:cxn ang="0">
                  <a:pos x="9" y="83"/>
                </a:cxn>
                <a:cxn ang="0">
                  <a:pos x="2" y="86"/>
                </a:cxn>
                <a:cxn ang="0">
                  <a:pos x="4" y="77"/>
                </a:cxn>
                <a:cxn ang="0">
                  <a:pos x="4" y="82"/>
                </a:cxn>
                <a:cxn ang="0">
                  <a:pos x="9" y="66"/>
                </a:cxn>
                <a:cxn ang="0">
                  <a:pos x="13" y="73"/>
                </a:cxn>
                <a:cxn ang="0">
                  <a:pos x="6" y="69"/>
                </a:cxn>
                <a:cxn ang="0">
                  <a:pos x="16" y="62"/>
                </a:cxn>
                <a:cxn ang="0">
                  <a:pos x="17" y="57"/>
                </a:cxn>
                <a:cxn ang="0">
                  <a:pos x="17" y="50"/>
                </a:cxn>
                <a:cxn ang="0">
                  <a:pos x="27" y="47"/>
                </a:cxn>
                <a:cxn ang="0">
                  <a:pos x="28" y="45"/>
                </a:cxn>
                <a:cxn ang="0">
                  <a:pos x="36" y="25"/>
                </a:cxn>
                <a:cxn ang="0">
                  <a:pos x="39" y="32"/>
                </a:cxn>
                <a:cxn ang="0">
                  <a:pos x="31" y="31"/>
                </a:cxn>
                <a:cxn ang="0">
                  <a:pos x="44" y="20"/>
                </a:cxn>
                <a:cxn ang="0">
                  <a:pos x="40" y="22"/>
                </a:cxn>
                <a:cxn ang="0">
                  <a:pos x="48" y="18"/>
                </a:cxn>
                <a:cxn ang="0">
                  <a:pos x="48" y="17"/>
                </a:cxn>
                <a:cxn ang="0">
                  <a:pos x="58" y="21"/>
                </a:cxn>
                <a:cxn ang="0">
                  <a:pos x="62" y="9"/>
                </a:cxn>
                <a:cxn ang="0">
                  <a:pos x="69" y="7"/>
                </a:cxn>
                <a:cxn ang="0">
                  <a:pos x="71" y="15"/>
                </a:cxn>
                <a:cxn ang="0">
                  <a:pos x="87" y="5"/>
                </a:cxn>
                <a:cxn ang="0">
                  <a:pos x="83" y="12"/>
                </a:cxn>
                <a:cxn ang="0">
                  <a:pos x="82" y="3"/>
                </a:cxn>
                <a:cxn ang="0">
                  <a:pos x="93" y="6"/>
                </a:cxn>
                <a:cxn ang="0">
                  <a:pos x="90" y="10"/>
                </a:cxn>
                <a:cxn ang="0">
                  <a:pos x="101" y="5"/>
                </a:cxn>
                <a:cxn ang="0">
                  <a:pos x="98" y="1"/>
                </a:cxn>
                <a:cxn ang="0">
                  <a:pos x="102" y="5"/>
                </a:cxn>
                <a:cxn ang="0">
                  <a:pos x="106" y="0"/>
                </a:cxn>
              </a:cxnLst>
              <a:rect l="0" t="0" r="r" b="b"/>
              <a:pathLst>
                <a:path w="115" h="200">
                  <a:moveTo>
                    <a:pt x="85" y="191"/>
                  </a:moveTo>
                  <a:lnTo>
                    <a:pt x="85" y="192"/>
                  </a:lnTo>
                  <a:lnTo>
                    <a:pt x="85" y="192"/>
                  </a:lnTo>
                  <a:cubicBezTo>
                    <a:pt x="84" y="192"/>
                    <a:pt x="84" y="192"/>
                    <a:pt x="84" y="192"/>
                  </a:cubicBezTo>
                  <a:cubicBezTo>
                    <a:pt x="84" y="192"/>
                    <a:pt x="83" y="192"/>
                    <a:pt x="83" y="193"/>
                  </a:cubicBezTo>
                  <a:lnTo>
                    <a:pt x="82" y="198"/>
                  </a:lnTo>
                  <a:cubicBezTo>
                    <a:pt x="82" y="199"/>
                    <a:pt x="82" y="199"/>
                    <a:pt x="82" y="199"/>
                  </a:cubicBezTo>
                  <a:cubicBezTo>
                    <a:pt x="82" y="199"/>
                    <a:pt x="82" y="200"/>
                    <a:pt x="82" y="200"/>
                  </a:cubicBezTo>
                  <a:lnTo>
                    <a:pt x="83" y="200"/>
                  </a:lnTo>
                  <a:lnTo>
                    <a:pt x="83" y="200"/>
                  </a:lnTo>
                  <a:lnTo>
                    <a:pt x="79" y="199"/>
                  </a:lnTo>
                  <a:cubicBezTo>
                    <a:pt x="78" y="199"/>
                    <a:pt x="77" y="198"/>
                    <a:pt x="76" y="198"/>
                  </a:cubicBezTo>
                  <a:cubicBezTo>
                    <a:pt x="76" y="197"/>
                    <a:pt x="75" y="197"/>
                    <a:pt x="75" y="196"/>
                  </a:cubicBezTo>
                  <a:cubicBezTo>
                    <a:pt x="75" y="195"/>
                    <a:pt x="75" y="194"/>
                    <a:pt x="75" y="193"/>
                  </a:cubicBezTo>
                  <a:cubicBezTo>
                    <a:pt x="76" y="192"/>
                    <a:pt x="76" y="191"/>
                    <a:pt x="77" y="191"/>
                  </a:cubicBezTo>
                  <a:cubicBezTo>
                    <a:pt x="78" y="190"/>
                    <a:pt x="80" y="190"/>
                    <a:pt x="81" y="190"/>
                  </a:cubicBezTo>
                  <a:lnTo>
                    <a:pt x="85" y="191"/>
                  </a:lnTo>
                  <a:close/>
                  <a:moveTo>
                    <a:pt x="82" y="191"/>
                  </a:moveTo>
                  <a:cubicBezTo>
                    <a:pt x="82" y="191"/>
                    <a:pt x="81" y="191"/>
                    <a:pt x="81" y="191"/>
                  </a:cubicBezTo>
                  <a:cubicBezTo>
                    <a:pt x="80" y="191"/>
                    <a:pt x="79" y="191"/>
                    <a:pt x="78" y="191"/>
                  </a:cubicBezTo>
                  <a:cubicBezTo>
                    <a:pt x="78" y="192"/>
                    <a:pt x="77" y="193"/>
                    <a:pt x="77" y="194"/>
                  </a:cubicBezTo>
                  <a:cubicBezTo>
                    <a:pt x="76" y="195"/>
                    <a:pt x="76" y="196"/>
                    <a:pt x="77" y="197"/>
                  </a:cubicBezTo>
                  <a:cubicBezTo>
                    <a:pt x="77" y="198"/>
                    <a:pt x="78" y="198"/>
                    <a:pt x="79" y="198"/>
                  </a:cubicBezTo>
                  <a:cubicBezTo>
                    <a:pt x="79" y="199"/>
                    <a:pt x="80" y="199"/>
                    <a:pt x="80" y="199"/>
                  </a:cubicBezTo>
                  <a:lnTo>
                    <a:pt x="82" y="191"/>
                  </a:lnTo>
                  <a:close/>
                  <a:moveTo>
                    <a:pt x="71" y="196"/>
                  </a:moveTo>
                  <a:lnTo>
                    <a:pt x="72" y="193"/>
                  </a:lnTo>
                  <a:lnTo>
                    <a:pt x="70" y="192"/>
                  </a:lnTo>
                  <a:cubicBezTo>
                    <a:pt x="69" y="192"/>
                    <a:pt x="69" y="192"/>
                    <a:pt x="69" y="192"/>
                  </a:cubicBezTo>
                  <a:cubicBezTo>
                    <a:pt x="69" y="192"/>
                    <a:pt x="68" y="192"/>
                    <a:pt x="68" y="193"/>
                  </a:cubicBezTo>
                  <a:lnTo>
                    <a:pt x="68" y="193"/>
                  </a:lnTo>
                  <a:lnTo>
                    <a:pt x="69" y="190"/>
                  </a:lnTo>
                  <a:lnTo>
                    <a:pt x="69" y="190"/>
                  </a:lnTo>
                  <a:cubicBezTo>
                    <a:pt x="69" y="190"/>
                    <a:pt x="69" y="191"/>
                    <a:pt x="69" y="191"/>
                  </a:cubicBezTo>
                  <a:cubicBezTo>
                    <a:pt x="69" y="191"/>
                    <a:pt x="69" y="191"/>
                    <a:pt x="69" y="191"/>
                  </a:cubicBezTo>
                  <a:cubicBezTo>
                    <a:pt x="69" y="191"/>
                    <a:pt x="70" y="191"/>
                    <a:pt x="70" y="191"/>
                  </a:cubicBezTo>
                  <a:lnTo>
                    <a:pt x="72" y="192"/>
                  </a:lnTo>
                  <a:lnTo>
                    <a:pt x="73" y="189"/>
                  </a:lnTo>
                  <a:cubicBezTo>
                    <a:pt x="73" y="189"/>
                    <a:pt x="73" y="189"/>
                    <a:pt x="73" y="189"/>
                  </a:cubicBezTo>
                  <a:cubicBezTo>
                    <a:pt x="73" y="189"/>
                    <a:pt x="73" y="189"/>
                    <a:pt x="73" y="188"/>
                  </a:cubicBezTo>
                  <a:cubicBezTo>
                    <a:pt x="73" y="188"/>
                    <a:pt x="73" y="188"/>
                    <a:pt x="72" y="188"/>
                  </a:cubicBezTo>
                  <a:lnTo>
                    <a:pt x="71" y="188"/>
                  </a:lnTo>
                  <a:cubicBezTo>
                    <a:pt x="70" y="188"/>
                    <a:pt x="70" y="187"/>
                    <a:pt x="70" y="187"/>
                  </a:cubicBezTo>
                  <a:cubicBezTo>
                    <a:pt x="70" y="187"/>
                    <a:pt x="69" y="188"/>
                    <a:pt x="69" y="188"/>
                  </a:cubicBezTo>
                  <a:cubicBezTo>
                    <a:pt x="69" y="188"/>
                    <a:pt x="68" y="188"/>
                    <a:pt x="68" y="189"/>
                  </a:cubicBezTo>
                  <a:lnTo>
                    <a:pt x="68" y="188"/>
                  </a:lnTo>
                  <a:lnTo>
                    <a:pt x="69" y="187"/>
                  </a:lnTo>
                  <a:lnTo>
                    <a:pt x="76" y="189"/>
                  </a:lnTo>
                  <a:lnTo>
                    <a:pt x="76" y="189"/>
                  </a:lnTo>
                  <a:lnTo>
                    <a:pt x="75" y="189"/>
                  </a:lnTo>
                  <a:cubicBezTo>
                    <a:pt x="75" y="189"/>
                    <a:pt x="75" y="189"/>
                    <a:pt x="75" y="189"/>
                  </a:cubicBezTo>
                  <a:cubicBezTo>
                    <a:pt x="74" y="189"/>
                    <a:pt x="74" y="189"/>
                    <a:pt x="74" y="189"/>
                  </a:cubicBezTo>
                  <a:cubicBezTo>
                    <a:pt x="74" y="189"/>
                    <a:pt x="74" y="189"/>
                    <a:pt x="74" y="190"/>
                  </a:cubicBezTo>
                  <a:lnTo>
                    <a:pt x="72" y="195"/>
                  </a:lnTo>
                  <a:cubicBezTo>
                    <a:pt x="72" y="196"/>
                    <a:pt x="72" y="196"/>
                    <a:pt x="72" y="196"/>
                  </a:cubicBezTo>
                  <a:cubicBezTo>
                    <a:pt x="72" y="197"/>
                    <a:pt x="72" y="197"/>
                    <a:pt x="73" y="197"/>
                  </a:cubicBezTo>
                  <a:lnTo>
                    <a:pt x="73" y="197"/>
                  </a:lnTo>
                  <a:lnTo>
                    <a:pt x="73" y="197"/>
                  </a:lnTo>
                  <a:lnTo>
                    <a:pt x="66" y="195"/>
                  </a:lnTo>
                  <a:lnTo>
                    <a:pt x="67" y="193"/>
                  </a:lnTo>
                  <a:lnTo>
                    <a:pt x="67" y="193"/>
                  </a:lnTo>
                  <a:cubicBezTo>
                    <a:pt x="67" y="194"/>
                    <a:pt x="67" y="194"/>
                    <a:pt x="67" y="194"/>
                  </a:cubicBezTo>
                  <a:cubicBezTo>
                    <a:pt x="67" y="194"/>
                    <a:pt x="67" y="195"/>
                    <a:pt x="67" y="195"/>
                  </a:cubicBezTo>
                  <a:cubicBezTo>
                    <a:pt x="68" y="195"/>
                    <a:pt x="68" y="195"/>
                    <a:pt x="68" y="195"/>
                  </a:cubicBezTo>
                  <a:lnTo>
                    <a:pt x="71" y="196"/>
                  </a:lnTo>
                  <a:close/>
                  <a:moveTo>
                    <a:pt x="64" y="189"/>
                  </a:moveTo>
                  <a:lnTo>
                    <a:pt x="65" y="187"/>
                  </a:lnTo>
                  <a:cubicBezTo>
                    <a:pt x="65" y="186"/>
                    <a:pt x="65" y="186"/>
                    <a:pt x="65" y="186"/>
                  </a:cubicBezTo>
                  <a:cubicBezTo>
                    <a:pt x="65" y="185"/>
                    <a:pt x="65" y="185"/>
                    <a:pt x="65" y="185"/>
                  </a:cubicBezTo>
                  <a:lnTo>
                    <a:pt x="65" y="185"/>
                  </a:lnTo>
                  <a:lnTo>
                    <a:pt x="65" y="185"/>
                  </a:lnTo>
                  <a:lnTo>
                    <a:pt x="68" y="186"/>
                  </a:lnTo>
                  <a:lnTo>
                    <a:pt x="68" y="186"/>
                  </a:lnTo>
                  <a:lnTo>
                    <a:pt x="68" y="186"/>
                  </a:lnTo>
                  <a:cubicBezTo>
                    <a:pt x="67" y="186"/>
                    <a:pt x="67" y="186"/>
                    <a:pt x="67" y="186"/>
                  </a:cubicBezTo>
                  <a:cubicBezTo>
                    <a:pt x="67" y="186"/>
                    <a:pt x="66" y="187"/>
                    <a:pt x="66" y="187"/>
                  </a:cubicBezTo>
                  <a:lnTo>
                    <a:pt x="64" y="192"/>
                  </a:lnTo>
                  <a:cubicBezTo>
                    <a:pt x="64" y="193"/>
                    <a:pt x="64" y="193"/>
                    <a:pt x="64" y="193"/>
                  </a:cubicBezTo>
                  <a:cubicBezTo>
                    <a:pt x="64" y="194"/>
                    <a:pt x="64" y="194"/>
                    <a:pt x="64" y="194"/>
                  </a:cubicBezTo>
                  <a:lnTo>
                    <a:pt x="65" y="194"/>
                  </a:lnTo>
                  <a:lnTo>
                    <a:pt x="64" y="194"/>
                  </a:lnTo>
                  <a:lnTo>
                    <a:pt x="62" y="193"/>
                  </a:lnTo>
                  <a:cubicBezTo>
                    <a:pt x="61" y="193"/>
                    <a:pt x="60" y="192"/>
                    <a:pt x="60" y="192"/>
                  </a:cubicBezTo>
                  <a:cubicBezTo>
                    <a:pt x="60" y="192"/>
                    <a:pt x="59" y="191"/>
                    <a:pt x="59" y="191"/>
                  </a:cubicBezTo>
                  <a:cubicBezTo>
                    <a:pt x="59" y="190"/>
                    <a:pt x="59" y="190"/>
                    <a:pt x="59" y="189"/>
                  </a:cubicBezTo>
                  <a:cubicBezTo>
                    <a:pt x="60" y="189"/>
                    <a:pt x="60" y="188"/>
                    <a:pt x="61" y="188"/>
                  </a:cubicBezTo>
                  <a:cubicBezTo>
                    <a:pt x="61" y="188"/>
                    <a:pt x="62" y="188"/>
                    <a:pt x="63" y="188"/>
                  </a:cubicBezTo>
                  <a:cubicBezTo>
                    <a:pt x="63" y="188"/>
                    <a:pt x="63" y="188"/>
                    <a:pt x="63" y="188"/>
                  </a:cubicBezTo>
                  <a:cubicBezTo>
                    <a:pt x="64" y="189"/>
                    <a:pt x="64" y="189"/>
                    <a:pt x="64" y="189"/>
                  </a:cubicBezTo>
                  <a:close/>
                  <a:moveTo>
                    <a:pt x="64" y="189"/>
                  </a:moveTo>
                  <a:cubicBezTo>
                    <a:pt x="64" y="189"/>
                    <a:pt x="64" y="189"/>
                    <a:pt x="63" y="189"/>
                  </a:cubicBezTo>
                  <a:cubicBezTo>
                    <a:pt x="63" y="189"/>
                    <a:pt x="63" y="189"/>
                    <a:pt x="63" y="189"/>
                  </a:cubicBezTo>
                  <a:cubicBezTo>
                    <a:pt x="63" y="188"/>
                    <a:pt x="62" y="188"/>
                    <a:pt x="62" y="189"/>
                  </a:cubicBezTo>
                  <a:cubicBezTo>
                    <a:pt x="61" y="189"/>
                    <a:pt x="61" y="189"/>
                    <a:pt x="61" y="190"/>
                  </a:cubicBezTo>
                  <a:cubicBezTo>
                    <a:pt x="61" y="190"/>
                    <a:pt x="61" y="190"/>
                    <a:pt x="61" y="191"/>
                  </a:cubicBezTo>
                  <a:cubicBezTo>
                    <a:pt x="61" y="191"/>
                    <a:pt x="61" y="191"/>
                    <a:pt x="61" y="192"/>
                  </a:cubicBezTo>
                  <a:cubicBezTo>
                    <a:pt x="61" y="192"/>
                    <a:pt x="61" y="192"/>
                    <a:pt x="62" y="192"/>
                  </a:cubicBezTo>
                  <a:cubicBezTo>
                    <a:pt x="62" y="192"/>
                    <a:pt x="62" y="193"/>
                    <a:pt x="62" y="193"/>
                  </a:cubicBezTo>
                  <a:lnTo>
                    <a:pt x="64" y="189"/>
                  </a:lnTo>
                  <a:close/>
                  <a:moveTo>
                    <a:pt x="56" y="183"/>
                  </a:moveTo>
                  <a:lnTo>
                    <a:pt x="59" y="185"/>
                  </a:lnTo>
                  <a:lnTo>
                    <a:pt x="60" y="184"/>
                  </a:lnTo>
                  <a:cubicBezTo>
                    <a:pt x="60" y="184"/>
                    <a:pt x="60" y="184"/>
                    <a:pt x="60" y="184"/>
                  </a:cubicBezTo>
                  <a:cubicBezTo>
                    <a:pt x="61" y="184"/>
                    <a:pt x="61" y="183"/>
                    <a:pt x="60" y="183"/>
                  </a:cubicBezTo>
                  <a:cubicBezTo>
                    <a:pt x="60" y="183"/>
                    <a:pt x="60" y="183"/>
                    <a:pt x="60" y="183"/>
                  </a:cubicBezTo>
                  <a:lnTo>
                    <a:pt x="60" y="183"/>
                  </a:lnTo>
                  <a:lnTo>
                    <a:pt x="62" y="184"/>
                  </a:lnTo>
                  <a:lnTo>
                    <a:pt x="62" y="184"/>
                  </a:lnTo>
                  <a:cubicBezTo>
                    <a:pt x="62" y="184"/>
                    <a:pt x="62" y="184"/>
                    <a:pt x="62" y="184"/>
                  </a:cubicBezTo>
                  <a:cubicBezTo>
                    <a:pt x="61" y="184"/>
                    <a:pt x="61" y="184"/>
                    <a:pt x="60" y="185"/>
                  </a:cubicBezTo>
                  <a:lnTo>
                    <a:pt x="54" y="189"/>
                  </a:lnTo>
                  <a:lnTo>
                    <a:pt x="54" y="189"/>
                  </a:lnTo>
                  <a:lnTo>
                    <a:pt x="55" y="181"/>
                  </a:lnTo>
                  <a:cubicBezTo>
                    <a:pt x="55" y="181"/>
                    <a:pt x="55" y="180"/>
                    <a:pt x="55" y="180"/>
                  </a:cubicBezTo>
                  <a:cubicBezTo>
                    <a:pt x="55" y="180"/>
                    <a:pt x="54" y="180"/>
                    <a:pt x="54" y="179"/>
                  </a:cubicBezTo>
                  <a:lnTo>
                    <a:pt x="54" y="179"/>
                  </a:lnTo>
                  <a:lnTo>
                    <a:pt x="57" y="181"/>
                  </a:lnTo>
                  <a:lnTo>
                    <a:pt x="57" y="181"/>
                  </a:lnTo>
                  <a:cubicBezTo>
                    <a:pt x="57" y="181"/>
                    <a:pt x="57" y="181"/>
                    <a:pt x="56" y="181"/>
                  </a:cubicBezTo>
                  <a:cubicBezTo>
                    <a:pt x="56" y="181"/>
                    <a:pt x="56" y="181"/>
                    <a:pt x="56" y="181"/>
                  </a:cubicBezTo>
                  <a:cubicBezTo>
                    <a:pt x="56" y="181"/>
                    <a:pt x="56" y="182"/>
                    <a:pt x="56" y="182"/>
                  </a:cubicBezTo>
                  <a:lnTo>
                    <a:pt x="56" y="183"/>
                  </a:lnTo>
                  <a:close/>
                  <a:moveTo>
                    <a:pt x="56" y="184"/>
                  </a:moveTo>
                  <a:lnTo>
                    <a:pt x="55" y="188"/>
                  </a:lnTo>
                  <a:lnTo>
                    <a:pt x="58" y="185"/>
                  </a:lnTo>
                  <a:lnTo>
                    <a:pt x="56" y="184"/>
                  </a:lnTo>
                  <a:close/>
                  <a:moveTo>
                    <a:pt x="47" y="174"/>
                  </a:moveTo>
                  <a:lnTo>
                    <a:pt x="49" y="175"/>
                  </a:lnTo>
                  <a:lnTo>
                    <a:pt x="49" y="181"/>
                  </a:lnTo>
                  <a:cubicBezTo>
                    <a:pt x="49" y="181"/>
                    <a:pt x="49" y="181"/>
                    <a:pt x="49" y="181"/>
                  </a:cubicBezTo>
                  <a:cubicBezTo>
                    <a:pt x="49" y="181"/>
                    <a:pt x="49" y="181"/>
                    <a:pt x="49" y="181"/>
                  </a:cubicBezTo>
                  <a:cubicBezTo>
                    <a:pt x="49" y="181"/>
                    <a:pt x="49" y="181"/>
                    <a:pt x="49" y="181"/>
                  </a:cubicBezTo>
                  <a:lnTo>
                    <a:pt x="51" y="179"/>
                  </a:lnTo>
                  <a:cubicBezTo>
                    <a:pt x="51" y="179"/>
                    <a:pt x="51" y="178"/>
                    <a:pt x="51" y="178"/>
                  </a:cubicBezTo>
                  <a:cubicBezTo>
                    <a:pt x="51" y="178"/>
                    <a:pt x="51" y="178"/>
                    <a:pt x="51" y="177"/>
                  </a:cubicBezTo>
                  <a:lnTo>
                    <a:pt x="51" y="177"/>
                  </a:lnTo>
                  <a:lnTo>
                    <a:pt x="51" y="177"/>
                  </a:lnTo>
                  <a:lnTo>
                    <a:pt x="54" y="179"/>
                  </a:lnTo>
                  <a:lnTo>
                    <a:pt x="54" y="179"/>
                  </a:lnTo>
                  <a:lnTo>
                    <a:pt x="53" y="179"/>
                  </a:lnTo>
                  <a:cubicBezTo>
                    <a:pt x="53" y="179"/>
                    <a:pt x="53" y="179"/>
                    <a:pt x="53" y="179"/>
                  </a:cubicBezTo>
                  <a:cubicBezTo>
                    <a:pt x="52" y="179"/>
                    <a:pt x="52" y="179"/>
                    <a:pt x="52" y="180"/>
                  </a:cubicBezTo>
                  <a:lnTo>
                    <a:pt x="49" y="184"/>
                  </a:lnTo>
                  <a:cubicBezTo>
                    <a:pt x="48" y="185"/>
                    <a:pt x="48" y="185"/>
                    <a:pt x="48" y="185"/>
                  </a:cubicBezTo>
                  <a:cubicBezTo>
                    <a:pt x="48" y="186"/>
                    <a:pt x="48" y="186"/>
                    <a:pt x="49" y="186"/>
                  </a:cubicBezTo>
                  <a:lnTo>
                    <a:pt x="49" y="186"/>
                  </a:lnTo>
                  <a:lnTo>
                    <a:pt x="49" y="186"/>
                  </a:lnTo>
                  <a:lnTo>
                    <a:pt x="46" y="185"/>
                  </a:lnTo>
                  <a:cubicBezTo>
                    <a:pt x="45" y="184"/>
                    <a:pt x="45" y="184"/>
                    <a:pt x="44" y="183"/>
                  </a:cubicBezTo>
                  <a:cubicBezTo>
                    <a:pt x="44" y="183"/>
                    <a:pt x="44" y="182"/>
                    <a:pt x="44" y="182"/>
                  </a:cubicBezTo>
                  <a:cubicBezTo>
                    <a:pt x="44" y="181"/>
                    <a:pt x="44" y="181"/>
                    <a:pt x="44" y="181"/>
                  </a:cubicBezTo>
                  <a:cubicBezTo>
                    <a:pt x="45" y="180"/>
                    <a:pt x="45" y="180"/>
                    <a:pt x="46" y="180"/>
                  </a:cubicBezTo>
                  <a:cubicBezTo>
                    <a:pt x="46" y="180"/>
                    <a:pt x="47" y="180"/>
                    <a:pt x="47" y="180"/>
                  </a:cubicBezTo>
                  <a:lnTo>
                    <a:pt x="47" y="177"/>
                  </a:lnTo>
                  <a:cubicBezTo>
                    <a:pt x="47" y="176"/>
                    <a:pt x="47" y="176"/>
                    <a:pt x="47" y="175"/>
                  </a:cubicBezTo>
                  <a:cubicBezTo>
                    <a:pt x="47" y="175"/>
                    <a:pt x="47" y="175"/>
                    <a:pt x="46" y="174"/>
                  </a:cubicBezTo>
                  <a:lnTo>
                    <a:pt x="47" y="174"/>
                  </a:lnTo>
                  <a:close/>
                  <a:moveTo>
                    <a:pt x="49" y="181"/>
                  </a:moveTo>
                  <a:cubicBezTo>
                    <a:pt x="49" y="181"/>
                    <a:pt x="49" y="181"/>
                    <a:pt x="49" y="181"/>
                  </a:cubicBezTo>
                  <a:cubicBezTo>
                    <a:pt x="49" y="181"/>
                    <a:pt x="49" y="181"/>
                    <a:pt x="49" y="181"/>
                  </a:cubicBezTo>
                  <a:cubicBezTo>
                    <a:pt x="48" y="181"/>
                    <a:pt x="48" y="181"/>
                    <a:pt x="47" y="181"/>
                  </a:cubicBezTo>
                  <a:cubicBezTo>
                    <a:pt x="46" y="181"/>
                    <a:pt x="46" y="181"/>
                    <a:pt x="46" y="181"/>
                  </a:cubicBezTo>
                  <a:cubicBezTo>
                    <a:pt x="45" y="182"/>
                    <a:pt x="45" y="182"/>
                    <a:pt x="45" y="183"/>
                  </a:cubicBezTo>
                  <a:cubicBezTo>
                    <a:pt x="45" y="183"/>
                    <a:pt x="46" y="184"/>
                    <a:pt x="46" y="184"/>
                  </a:cubicBezTo>
                  <a:cubicBezTo>
                    <a:pt x="46" y="184"/>
                    <a:pt x="47" y="184"/>
                    <a:pt x="47" y="184"/>
                  </a:cubicBezTo>
                  <a:lnTo>
                    <a:pt x="49" y="181"/>
                  </a:lnTo>
                  <a:close/>
                  <a:moveTo>
                    <a:pt x="36" y="177"/>
                  </a:moveTo>
                  <a:lnTo>
                    <a:pt x="37" y="175"/>
                  </a:lnTo>
                  <a:lnTo>
                    <a:pt x="37" y="175"/>
                  </a:lnTo>
                  <a:cubicBezTo>
                    <a:pt x="37" y="176"/>
                    <a:pt x="37" y="176"/>
                    <a:pt x="37" y="176"/>
                  </a:cubicBezTo>
                  <a:cubicBezTo>
                    <a:pt x="37" y="176"/>
                    <a:pt x="37" y="177"/>
                    <a:pt x="37" y="177"/>
                  </a:cubicBezTo>
                  <a:cubicBezTo>
                    <a:pt x="37" y="177"/>
                    <a:pt x="37" y="177"/>
                    <a:pt x="37" y="178"/>
                  </a:cubicBezTo>
                  <a:lnTo>
                    <a:pt x="38" y="178"/>
                  </a:lnTo>
                  <a:lnTo>
                    <a:pt x="43" y="173"/>
                  </a:lnTo>
                  <a:cubicBezTo>
                    <a:pt x="43" y="173"/>
                    <a:pt x="43" y="172"/>
                    <a:pt x="43" y="172"/>
                  </a:cubicBezTo>
                  <a:cubicBezTo>
                    <a:pt x="43" y="172"/>
                    <a:pt x="43" y="172"/>
                    <a:pt x="43" y="171"/>
                  </a:cubicBezTo>
                  <a:lnTo>
                    <a:pt x="42" y="171"/>
                  </a:lnTo>
                  <a:lnTo>
                    <a:pt x="43" y="171"/>
                  </a:lnTo>
                  <a:lnTo>
                    <a:pt x="46" y="173"/>
                  </a:lnTo>
                  <a:lnTo>
                    <a:pt x="45" y="174"/>
                  </a:lnTo>
                  <a:lnTo>
                    <a:pt x="45" y="173"/>
                  </a:lnTo>
                  <a:cubicBezTo>
                    <a:pt x="45" y="173"/>
                    <a:pt x="45" y="173"/>
                    <a:pt x="44" y="173"/>
                  </a:cubicBezTo>
                  <a:cubicBezTo>
                    <a:pt x="44" y="173"/>
                    <a:pt x="44" y="173"/>
                    <a:pt x="44" y="174"/>
                  </a:cubicBezTo>
                  <a:lnTo>
                    <a:pt x="39" y="179"/>
                  </a:lnTo>
                  <a:lnTo>
                    <a:pt x="40" y="180"/>
                  </a:lnTo>
                  <a:cubicBezTo>
                    <a:pt x="41" y="180"/>
                    <a:pt x="41" y="180"/>
                    <a:pt x="41" y="180"/>
                  </a:cubicBezTo>
                  <a:cubicBezTo>
                    <a:pt x="41" y="180"/>
                    <a:pt x="42" y="180"/>
                    <a:pt x="42" y="180"/>
                  </a:cubicBezTo>
                  <a:cubicBezTo>
                    <a:pt x="42" y="180"/>
                    <a:pt x="42" y="180"/>
                    <a:pt x="43" y="180"/>
                  </a:cubicBezTo>
                  <a:lnTo>
                    <a:pt x="43" y="180"/>
                  </a:lnTo>
                  <a:lnTo>
                    <a:pt x="41" y="181"/>
                  </a:lnTo>
                  <a:lnTo>
                    <a:pt x="36" y="177"/>
                  </a:lnTo>
                  <a:close/>
                  <a:moveTo>
                    <a:pt x="37" y="166"/>
                  </a:moveTo>
                  <a:lnTo>
                    <a:pt x="34" y="174"/>
                  </a:lnTo>
                  <a:lnTo>
                    <a:pt x="38" y="170"/>
                  </a:lnTo>
                  <a:cubicBezTo>
                    <a:pt x="39" y="169"/>
                    <a:pt x="39" y="169"/>
                    <a:pt x="39" y="169"/>
                  </a:cubicBezTo>
                  <a:cubicBezTo>
                    <a:pt x="39" y="168"/>
                    <a:pt x="39" y="168"/>
                    <a:pt x="38" y="168"/>
                  </a:cubicBezTo>
                  <a:lnTo>
                    <a:pt x="38" y="168"/>
                  </a:lnTo>
                  <a:lnTo>
                    <a:pt x="38" y="168"/>
                  </a:lnTo>
                  <a:lnTo>
                    <a:pt x="41" y="170"/>
                  </a:lnTo>
                  <a:lnTo>
                    <a:pt x="40" y="170"/>
                  </a:lnTo>
                  <a:lnTo>
                    <a:pt x="40" y="170"/>
                  </a:lnTo>
                  <a:cubicBezTo>
                    <a:pt x="40" y="169"/>
                    <a:pt x="40" y="169"/>
                    <a:pt x="39" y="169"/>
                  </a:cubicBezTo>
                  <a:cubicBezTo>
                    <a:pt x="39" y="169"/>
                    <a:pt x="39" y="170"/>
                    <a:pt x="39" y="170"/>
                  </a:cubicBezTo>
                  <a:lnTo>
                    <a:pt x="34" y="174"/>
                  </a:lnTo>
                  <a:cubicBezTo>
                    <a:pt x="34" y="174"/>
                    <a:pt x="34" y="174"/>
                    <a:pt x="34" y="175"/>
                  </a:cubicBezTo>
                  <a:cubicBezTo>
                    <a:pt x="34" y="175"/>
                    <a:pt x="34" y="175"/>
                    <a:pt x="34" y="175"/>
                  </a:cubicBezTo>
                  <a:cubicBezTo>
                    <a:pt x="34" y="175"/>
                    <a:pt x="34" y="175"/>
                    <a:pt x="34" y="176"/>
                  </a:cubicBezTo>
                  <a:lnTo>
                    <a:pt x="34" y="176"/>
                  </a:lnTo>
                  <a:lnTo>
                    <a:pt x="32" y="174"/>
                  </a:lnTo>
                  <a:lnTo>
                    <a:pt x="35" y="167"/>
                  </a:lnTo>
                  <a:lnTo>
                    <a:pt x="28" y="170"/>
                  </a:lnTo>
                  <a:lnTo>
                    <a:pt x="26" y="168"/>
                  </a:lnTo>
                  <a:lnTo>
                    <a:pt x="27" y="168"/>
                  </a:lnTo>
                  <a:lnTo>
                    <a:pt x="27" y="168"/>
                  </a:lnTo>
                  <a:cubicBezTo>
                    <a:pt x="27" y="168"/>
                    <a:pt x="27" y="168"/>
                    <a:pt x="28" y="168"/>
                  </a:cubicBezTo>
                  <a:cubicBezTo>
                    <a:pt x="28" y="168"/>
                    <a:pt x="28" y="168"/>
                    <a:pt x="28" y="168"/>
                  </a:cubicBezTo>
                  <a:lnTo>
                    <a:pt x="32" y="164"/>
                  </a:lnTo>
                  <a:cubicBezTo>
                    <a:pt x="33" y="163"/>
                    <a:pt x="33" y="163"/>
                    <a:pt x="33" y="163"/>
                  </a:cubicBezTo>
                  <a:cubicBezTo>
                    <a:pt x="33" y="163"/>
                    <a:pt x="33" y="162"/>
                    <a:pt x="33" y="162"/>
                  </a:cubicBezTo>
                  <a:lnTo>
                    <a:pt x="33" y="162"/>
                  </a:lnTo>
                  <a:lnTo>
                    <a:pt x="33" y="162"/>
                  </a:lnTo>
                  <a:lnTo>
                    <a:pt x="35" y="164"/>
                  </a:lnTo>
                  <a:lnTo>
                    <a:pt x="35" y="164"/>
                  </a:lnTo>
                  <a:lnTo>
                    <a:pt x="35" y="164"/>
                  </a:lnTo>
                  <a:cubicBezTo>
                    <a:pt x="35" y="164"/>
                    <a:pt x="34" y="164"/>
                    <a:pt x="34" y="164"/>
                  </a:cubicBezTo>
                  <a:cubicBezTo>
                    <a:pt x="34" y="164"/>
                    <a:pt x="34" y="164"/>
                    <a:pt x="33" y="164"/>
                  </a:cubicBezTo>
                  <a:lnTo>
                    <a:pt x="29" y="169"/>
                  </a:lnTo>
                  <a:lnTo>
                    <a:pt x="37" y="166"/>
                  </a:lnTo>
                  <a:close/>
                  <a:moveTo>
                    <a:pt x="24" y="165"/>
                  </a:moveTo>
                  <a:lnTo>
                    <a:pt x="27" y="162"/>
                  </a:lnTo>
                  <a:lnTo>
                    <a:pt x="26" y="161"/>
                  </a:lnTo>
                  <a:cubicBezTo>
                    <a:pt x="25" y="160"/>
                    <a:pt x="25" y="160"/>
                    <a:pt x="25" y="160"/>
                  </a:cubicBezTo>
                  <a:cubicBezTo>
                    <a:pt x="25" y="160"/>
                    <a:pt x="24" y="160"/>
                    <a:pt x="24" y="161"/>
                  </a:cubicBezTo>
                  <a:lnTo>
                    <a:pt x="24" y="160"/>
                  </a:lnTo>
                  <a:lnTo>
                    <a:pt x="26" y="158"/>
                  </a:lnTo>
                  <a:lnTo>
                    <a:pt x="26" y="159"/>
                  </a:lnTo>
                  <a:cubicBezTo>
                    <a:pt x="26" y="159"/>
                    <a:pt x="26" y="159"/>
                    <a:pt x="26" y="159"/>
                  </a:cubicBezTo>
                  <a:cubicBezTo>
                    <a:pt x="26" y="159"/>
                    <a:pt x="26" y="160"/>
                    <a:pt x="26" y="160"/>
                  </a:cubicBezTo>
                  <a:cubicBezTo>
                    <a:pt x="26" y="160"/>
                    <a:pt x="26" y="160"/>
                    <a:pt x="26" y="161"/>
                  </a:cubicBezTo>
                  <a:lnTo>
                    <a:pt x="27" y="162"/>
                  </a:lnTo>
                  <a:lnTo>
                    <a:pt x="30" y="160"/>
                  </a:lnTo>
                  <a:cubicBezTo>
                    <a:pt x="30" y="160"/>
                    <a:pt x="30" y="160"/>
                    <a:pt x="30" y="160"/>
                  </a:cubicBezTo>
                  <a:cubicBezTo>
                    <a:pt x="30" y="160"/>
                    <a:pt x="30" y="160"/>
                    <a:pt x="30" y="159"/>
                  </a:cubicBezTo>
                  <a:cubicBezTo>
                    <a:pt x="30" y="159"/>
                    <a:pt x="30" y="159"/>
                    <a:pt x="30" y="159"/>
                  </a:cubicBezTo>
                  <a:lnTo>
                    <a:pt x="29" y="158"/>
                  </a:lnTo>
                  <a:cubicBezTo>
                    <a:pt x="29" y="157"/>
                    <a:pt x="28" y="157"/>
                    <a:pt x="28" y="157"/>
                  </a:cubicBezTo>
                  <a:cubicBezTo>
                    <a:pt x="28" y="157"/>
                    <a:pt x="28" y="157"/>
                    <a:pt x="27" y="157"/>
                  </a:cubicBezTo>
                  <a:cubicBezTo>
                    <a:pt x="27" y="157"/>
                    <a:pt x="27" y="157"/>
                    <a:pt x="26" y="157"/>
                  </a:cubicBezTo>
                  <a:lnTo>
                    <a:pt x="26" y="157"/>
                  </a:lnTo>
                  <a:lnTo>
                    <a:pt x="28" y="156"/>
                  </a:lnTo>
                  <a:lnTo>
                    <a:pt x="32" y="161"/>
                  </a:lnTo>
                  <a:lnTo>
                    <a:pt x="32" y="161"/>
                  </a:lnTo>
                  <a:lnTo>
                    <a:pt x="32" y="161"/>
                  </a:lnTo>
                  <a:cubicBezTo>
                    <a:pt x="32" y="161"/>
                    <a:pt x="32" y="161"/>
                    <a:pt x="31" y="161"/>
                  </a:cubicBezTo>
                  <a:cubicBezTo>
                    <a:pt x="31" y="161"/>
                    <a:pt x="31" y="161"/>
                    <a:pt x="31" y="161"/>
                  </a:cubicBezTo>
                  <a:cubicBezTo>
                    <a:pt x="31" y="161"/>
                    <a:pt x="31" y="161"/>
                    <a:pt x="30" y="161"/>
                  </a:cubicBezTo>
                  <a:lnTo>
                    <a:pt x="26" y="165"/>
                  </a:lnTo>
                  <a:cubicBezTo>
                    <a:pt x="25" y="165"/>
                    <a:pt x="25" y="165"/>
                    <a:pt x="25" y="166"/>
                  </a:cubicBezTo>
                  <a:cubicBezTo>
                    <a:pt x="25" y="166"/>
                    <a:pt x="25" y="166"/>
                    <a:pt x="25" y="166"/>
                  </a:cubicBezTo>
                  <a:lnTo>
                    <a:pt x="26" y="167"/>
                  </a:lnTo>
                  <a:lnTo>
                    <a:pt x="25" y="167"/>
                  </a:lnTo>
                  <a:lnTo>
                    <a:pt x="21" y="161"/>
                  </a:lnTo>
                  <a:lnTo>
                    <a:pt x="23" y="160"/>
                  </a:lnTo>
                  <a:lnTo>
                    <a:pt x="23" y="160"/>
                  </a:lnTo>
                  <a:cubicBezTo>
                    <a:pt x="22" y="161"/>
                    <a:pt x="22" y="161"/>
                    <a:pt x="22" y="161"/>
                  </a:cubicBezTo>
                  <a:cubicBezTo>
                    <a:pt x="22" y="161"/>
                    <a:pt x="22" y="162"/>
                    <a:pt x="22" y="162"/>
                  </a:cubicBezTo>
                  <a:cubicBezTo>
                    <a:pt x="22" y="162"/>
                    <a:pt x="22" y="162"/>
                    <a:pt x="23" y="163"/>
                  </a:cubicBezTo>
                  <a:lnTo>
                    <a:pt x="24" y="165"/>
                  </a:lnTo>
                  <a:close/>
                  <a:moveTo>
                    <a:pt x="20" y="160"/>
                  </a:moveTo>
                  <a:lnTo>
                    <a:pt x="19" y="158"/>
                  </a:lnTo>
                  <a:lnTo>
                    <a:pt x="21" y="150"/>
                  </a:lnTo>
                  <a:lnTo>
                    <a:pt x="17" y="153"/>
                  </a:lnTo>
                  <a:cubicBezTo>
                    <a:pt x="16" y="153"/>
                    <a:pt x="16" y="153"/>
                    <a:pt x="16" y="154"/>
                  </a:cubicBezTo>
                  <a:cubicBezTo>
                    <a:pt x="16" y="154"/>
                    <a:pt x="16" y="154"/>
                    <a:pt x="16" y="154"/>
                  </a:cubicBezTo>
                  <a:lnTo>
                    <a:pt x="16" y="155"/>
                  </a:lnTo>
                  <a:lnTo>
                    <a:pt x="16" y="155"/>
                  </a:lnTo>
                  <a:lnTo>
                    <a:pt x="15" y="152"/>
                  </a:lnTo>
                  <a:lnTo>
                    <a:pt x="15" y="152"/>
                  </a:lnTo>
                  <a:lnTo>
                    <a:pt x="15" y="152"/>
                  </a:lnTo>
                  <a:cubicBezTo>
                    <a:pt x="15" y="153"/>
                    <a:pt x="15" y="153"/>
                    <a:pt x="16" y="153"/>
                  </a:cubicBezTo>
                  <a:cubicBezTo>
                    <a:pt x="16" y="153"/>
                    <a:pt x="16" y="153"/>
                    <a:pt x="17" y="152"/>
                  </a:cubicBezTo>
                  <a:lnTo>
                    <a:pt x="23" y="148"/>
                  </a:lnTo>
                  <a:lnTo>
                    <a:pt x="23" y="149"/>
                  </a:lnTo>
                  <a:lnTo>
                    <a:pt x="20" y="157"/>
                  </a:lnTo>
                  <a:lnTo>
                    <a:pt x="25" y="154"/>
                  </a:lnTo>
                  <a:cubicBezTo>
                    <a:pt x="25" y="154"/>
                    <a:pt x="25" y="154"/>
                    <a:pt x="25" y="154"/>
                  </a:cubicBezTo>
                  <a:cubicBezTo>
                    <a:pt x="26" y="153"/>
                    <a:pt x="25" y="153"/>
                    <a:pt x="25" y="153"/>
                  </a:cubicBezTo>
                  <a:lnTo>
                    <a:pt x="25" y="153"/>
                  </a:lnTo>
                  <a:lnTo>
                    <a:pt x="25" y="152"/>
                  </a:lnTo>
                  <a:lnTo>
                    <a:pt x="27" y="155"/>
                  </a:lnTo>
                  <a:lnTo>
                    <a:pt x="27" y="155"/>
                  </a:lnTo>
                  <a:lnTo>
                    <a:pt x="27" y="155"/>
                  </a:lnTo>
                  <a:cubicBezTo>
                    <a:pt x="26" y="155"/>
                    <a:pt x="26" y="154"/>
                    <a:pt x="26" y="154"/>
                  </a:cubicBezTo>
                  <a:cubicBezTo>
                    <a:pt x="26" y="154"/>
                    <a:pt x="25" y="155"/>
                    <a:pt x="25" y="155"/>
                  </a:cubicBezTo>
                  <a:lnTo>
                    <a:pt x="20" y="158"/>
                  </a:lnTo>
                  <a:cubicBezTo>
                    <a:pt x="20" y="159"/>
                    <a:pt x="20" y="159"/>
                    <a:pt x="20" y="159"/>
                  </a:cubicBezTo>
                  <a:cubicBezTo>
                    <a:pt x="20" y="159"/>
                    <a:pt x="20" y="159"/>
                    <a:pt x="20" y="160"/>
                  </a:cubicBezTo>
                  <a:cubicBezTo>
                    <a:pt x="20" y="160"/>
                    <a:pt x="20" y="160"/>
                    <a:pt x="20" y="160"/>
                  </a:cubicBezTo>
                  <a:close/>
                  <a:moveTo>
                    <a:pt x="10" y="144"/>
                  </a:moveTo>
                  <a:lnTo>
                    <a:pt x="12" y="143"/>
                  </a:lnTo>
                  <a:lnTo>
                    <a:pt x="12" y="144"/>
                  </a:lnTo>
                  <a:cubicBezTo>
                    <a:pt x="12" y="144"/>
                    <a:pt x="12" y="144"/>
                    <a:pt x="12" y="144"/>
                  </a:cubicBezTo>
                  <a:cubicBezTo>
                    <a:pt x="12" y="144"/>
                    <a:pt x="11" y="145"/>
                    <a:pt x="11" y="145"/>
                  </a:cubicBezTo>
                  <a:cubicBezTo>
                    <a:pt x="11" y="145"/>
                    <a:pt x="12" y="145"/>
                    <a:pt x="12" y="146"/>
                  </a:cubicBezTo>
                  <a:lnTo>
                    <a:pt x="12" y="147"/>
                  </a:lnTo>
                  <a:lnTo>
                    <a:pt x="18" y="144"/>
                  </a:lnTo>
                  <a:cubicBezTo>
                    <a:pt x="19" y="143"/>
                    <a:pt x="19" y="143"/>
                    <a:pt x="19" y="143"/>
                  </a:cubicBezTo>
                  <a:cubicBezTo>
                    <a:pt x="19" y="143"/>
                    <a:pt x="19" y="143"/>
                    <a:pt x="19" y="142"/>
                  </a:cubicBezTo>
                  <a:lnTo>
                    <a:pt x="19" y="142"/>
                  </a:lnTo>
                  <a:lnTo>
                    <a:pt x="19" y="142"/>
                  </a:lnTo>
                  <a:lnTo>
                    <a:pt x="21" y="145"/>
                  </a:lnTo>
                  <a:lnTo>
                    <a:pt x="21" y="145"/>
                  </a:lnTo>
                  <a:lnTo>
                    <a:pt x="20" y="145"/>
                  </a:lnTo>
                  <a:cubicBezTo>
                    <a:pt x="20" y="145"/>
                    <a:pt x="20" y="145"/>
                    <a:pt x="20" y="144"/>
                  </a:cubicBezTo>
                  <a:cubicBezTo>
                    <a:pt x="20" y="144"/>
                    <a:pt x="19" y="145"/>
                    <a:pt x="19" y="145"/>
                  </a:cubicBezTo>
                  <a:lnTo>
                    <a:pt x="13" y="148"/>
                  </a:lnTo>
                  <a:lnTo>
                    <a:pt x="13" y="149"/>
                  </a:lnTo>
                  <a:cubicBezTo>
                    <a:pt x="14" y="149"/>
                    <a:pt x="14" y="150"/>
                    <a:pt x="14" y="150"/>
                  </a:cubicBezTo>
                  <a:cubicBezTo>
                    <a:pt x="14" y="150"/>
                    <a:pt x="14" y="150"/>
                    <a:pt x="15" y="150"/>
                  </a:cubicBezTo>
                  <a:cubicBezTo>
                    <a:pt x="15" y="150"/>
                    <a:pt x="15" y="150"/>
                    <a:pt x="16" y="150"/>
                  </a:cubicBezTo>
                  <a:lnTo>
                    <a:pt x="16" y="150"/>
                  </a:lnTo>
                  <a:lnTo>
                    <a:pt x="14" y="151"/>
                  </a:lnTo>
                  <a:lnTo>
                    <a:pt x="10" y="144"/>
                  </a:lnTo>
                  <a:close/>
                  <a:moveTo>
                    <a:pt x="6" y="136"/>
                  </a:moveTo>
                  <a:cubicBezTo>
                    <a:pt x="6" y="135"/>
                    <a:pt x="6" y="133"/>
                    <a:pt x="7" y="132"/>
                  </a:cubicBezTo>
                  <a:cubicBezTo>
                    <a:pt x="7" y="131"/>
                    <a:pt x="8" y="131"/>
                    <a:pt x="9" y="130"/>
                  </a:cubicBezTo>
                  <a:cubicBezTo>
                    <a:pt x="10" y="130"/>
                    <a:pt x="12" y="130"/>
                    <a:pt x="13" y="130"/>
                  </a:cubicBezTo>
                  <a:cubicBezTo>
                    <a:pt x="14" y="131"/>
                    <a:pt x="15" y="132"/>
                    <a:pt x="15" y="133"/>
                  </a:cubicBezTo>
                  <a:cubicBezTo>
                    <a:pt x="15" y="134"/>
                    <a:pt x="15" y="135"/>
                    <a:pt x="15" y="136"/>
                  </a:cubicBezTo>
                  <a:cubicBezTo>
                    <a:pt x="14" y="137"/>
                    <a:pt x="13" y="138"/>
                    <a:pt x="12" y="138"/>
                  </a:cubicBezTo>
                  <a:cubicBezTo>
                    <a:pt x="11" y="139"/>
                    <a:pt x="9" y="139"/>
                    <a:pt x="8" y="138"/>
                  </a:cubicBezTo>
                  <a:cubicBezTo>
                    <a:pt x="7" y="138"/>
                    <a:pt x="7" y="137"/>
                    <a:pt x="6" y="136"/>
                  </a:cubicBezTo>
                  <a:close/>
                  <a:moveTo>
                    <a:pt x="7" y="136"/>
                  </a:moveTo>
                  <a:cubicBezTo>
                    <a:pt x="7" y="136"/>
                    <a:pt x="8" y="137"/>
                    <a:pt x="8" y="137"/>
                  </a:cubicBezTo>
                  <a:cubicBezTo>
                    <a:pt x="9" y="137"/>
                    <a:pt x="10" y="137"/>
                    <a:pt x="12" y="137"/>
                  </a:cubicBezTo>
                  <a:cubicBezTo>
                    <a:pt x="13" y="136"/>
                    <a:pt x="14" y="136"/>
                    <a:pt x="14" y="135"/>
                  </a:cubicBezTo>
                  <a:cubicBezTo>
                    <a:pt x="15" y="134"/>
                    <a:pt x="15" y="134"/>
                    <a:pt x="15" y="133"/>
                  </a:cubicBezTo>
                  <a:cubicBezTo>
                    <a:pt x="14" y="132"/>
                    <a:pt x="14" y="132"/>
                    <a:pt x="13" y="131"/>
                  </a:cubicBezTo>
                  <a:cubicBezTo>
                    <a:pt x="12" y="131"/>
                    <a:pt x="11" y="131"/>
                    <a:pt x="10" y="131"/>
                  </a:cubicBezTo>
                  <a:cubicBezTo>
                    <a:pt x="8" y="132"/>
                    <a:pt x="7" y="133"/>
                    <a:pt x="7" y="133"/>
                  </a:cubicBezTo>
                  <a:cubicBezTo>
                    <a:pt x="7" y="134"/>
                    <a:pt x="6" y="135"/>
                    <a:pt x="7" y="136"/>
                  </a:cubicBezTo>
                  <a:close/>
                  <a:moveTo>
                    <a:pt x="4" y="128"/>
                  </a:moveTo>
                  <a:lnTo>
                    <a:pt x="8" y="127"/>
                  </a:lnTo>
                  <a:lnTo>
                    <a:pt x="7" y="125"/>
                  </a:lnTo>
                  <a:cubicBezTo>
                    <a:pt x="7" y="125"/>
                    <a:pt x="7" y="125"/>
                    <a:pt x="7" y="125"/>
                  </a:cubicBezTo>
                  <a:cubicBezTo>
                    <a:pt x="7" y="125"/>
                    <a:pt x="6" y="125"/>
                    <a:pt x="6" y="125"/>
                  </a:cubicBezTo>
                  <a:lnTo>
                    <a:pt x="6" y="124"/>
                  </a:lnTo>
                  <a:lnTo>
                    <a:pt x="9" y="124"/>
                  </a:lnTo>
                  <a:lnTo>
                    <a:pt x="9" y="124"/>
                  </a:lnTo>
                  <a:cubicBezTo>
                    <a:pt x="8" y="124"/>
                    <a:pt x="8" y="124"/>
                    <a:pt x="8" y="124"/>
                  </a:cubicBezTo>
                  <a:cubicBezTo>
                    <a:pt x="8" y="124"/>
                    <a:pt x="8" y="124"/>
                    <a:pt x="8" y="125"/>
                  </a:cubicBezTo>
                  <a:cubicBezTo>
                    <a:pt x="8" y="125"/>
                    <a:pt x="8" y="125"/>
                    <a:pt x="8" y="125"/>
                  </a:cubicBezTo>
                  <a:lnTo>
                    <a:pt x="8" y="127"/>
                  </a:lnTo>
                  <a:lnTo>
                    <a:pt x="11" y="126"/>
                  </a:lnTo>
                  <a:cubicBezTo>
                    <a:pt x="11" y="126"/>
                    <a:pt x="12" y="126"/>
                    <a:pt x="12" y="126"/>
                  </a:cubicBezTo>
                  <a:cubicBezTo>
                    <a:pt x="12" y="126"/>
                    <a:pt x="12" y="126"/>
                    <a:pt x="12" y="125"/>
                  </a:cubicBezTo>
                  <a:cubicBezTo>
                    <a:pt x="12" y="125"/>
                    <a:pt x="12" y="125"/>
                    <a:pt x="12" y="125"/>
                  </a:cubicBezTo>
                  <a:lnTo>
                    <a:pt x="12" y="124"/>
                  </a:lnTo>
                  <a:lnTo>
                    <a:pt x="12" y="124"/>
                  </a:lnTo>
                  <a:lnTo>
                    <a:pt x="13" y="128"/>
                  </a:lnTo>
                  <a:lnTo>
                    <a:pt x="13" y="128"/>
                  </a:lnTo>
                  <a:lnTo>
                    <a:pt x="13" y="128"/>
                  </a:lnTo>
                  <a:cubicBezTo>
                    <a:pt x="13" y="127"/>
                    <a:pt x="13" y="127"/>
                    <a:pt x="12" y="127"/>
                  </a:cubicBezTo>
                  <a:cubicBezTo>
                    <a:pt x="12" y="127"/>
                    <a:pt x="12" y="127"/>
                    <a:pt x="11" y="127"/>
                  </a:cubicBezTo>
                  <a:lnTo>
                    <a:pt x="6" y="129"/>
                  </a:lnTo>
                  <a:cubicBezTo>
                    <a:pt x="5" y="129"/>
                    <a:pt x="5" y="129"/>
                    <a:pt x="5" y="129"/>
                  </a:cubicBezTo>
                  <a:cubicBezTo>
                    <a:pt x="5" y="129"/>
                    <a:pt x="5" y="129"/>
                    <a:pt x="5" y="129"/>
                  </a:cubicBezTo>
                  <a:cubicBezTo>
                    <a:pt x="5" y="130"/>
                    <a:pt x="5" y="130"/>
                    <a:pt x="5" y="130"/>
                  </a:cubicBezTo>
                  <a:lnTo>
                    <a:pt x="5" y="130"/>
                  </a:lnTo>
                  <a:lnTo>
                    <a:pt x="5" y="130"/>
                  </a:lnTo>
                  <a:lnTo>
                    <a:pt x="3" y="124"/>
                  </a:lnTo>
                  <a:lnTo>
                    <a:pt x="5" y="124"/>
                  </a:lnTo>
                  <a:lnTo>
                    <a:pt x="5" y="124"/>
                  </a:lnTo>
                  <a:cubicBezTo>
                    <a:pt x="4" y="124"/>
                    <a:pt x="4" y="124"/>
                    <a:pt x="4" y="124"/>
                  </a:cubicBezTo>
                  <a:cubicBezTo>
                    <a:pt x="4" y="125"/>
                    <a:pt x="4" y="125"/>
                    <a:pt x="4" y="125"/>
                  </a:cubicBezTo>
                  <a:cubicBezTo>
                    <a:pt x="4" y="125"/>
                    <a:pt x="4" y="126"/>
                    <a:pt x="4" y="126"/>
                  </a:cubicBezTo>
                  <a:lnTo>
                    <a:pt x="4" y="128"/>
                  </a:lnTo>
                  <a:close/>
                  <a:moveTo>
                    <a:pt x="5" y="116"/>
                  </a:moveTo>
                  <a:lnTo>
                    <a:pt x="5" y="112"/>
                  </a:lnTo>
                  <a:lnTo>
                    <a:pt x="2" y="112"/>
                  </a:lnTo>
                  <a:cubicBezTo>
                    <a:pt x="2" y="112"/>
                    <a:pt x="2" y="112"/>
                    <a:pt x="2" y="112"/>
                  </a:cubicBezTo>
                  <a:cubicBezTo>
                    <a:pt x="1" y="112"/>
                    <a:pt x="1" y="112"/>
                    <a:pt x="1" y="112"/>
                  </a:cubicBezTo>
                  <a:cubicBezTo>
                    <a:pt x="1" y="113"/>
                    <a:pt x="1" y="113"/>
                    <a:pt x="1" y="113"/>
                  </a:cubicBezTo>
                  <a:lnTo>
                    <a:pt x="1" y="113"/>
                  </a:lnTo>
                  <a:lnTo>
                    <a:pt x="1" y="113"/>
                  </a:lnTo>
                  <a:lnTo>
                    <a:pt x="1" y="110"/>
                  </a:lnTo>
                  <a:lnTo>
                    <a:pt x="1" y="110"/>
                  </a:lnTo>
                  <a:lnTo>
                    <a:pt x="1" y="110"/>
                  </a:lnTo>
                  <a:cubicBezTo>
                    <a:pt x="1" y="110"/>
                    <a:pt x="1" y="110"/>
                    <a:pt x="1" y="110"/>
                  </a:cubicBezTo>
                  <a:cubicBezTo>
                    <a:pt x="1" y="111"/>
                    <a:pt x="1" y="111"/>
                    <a:pt x="1" y="111"/>
                  </a:cubicBezTo>
                  <a:cubicBezTo>
                    <a:pt x="2" y="111"/>
                    <a:pt x="2" y="111"/>
                    <a:pt x="2" y="111"/>
                  </a:cubicBezTo>
                  <a:lnTo>
                    <a:pt x="8" y="110"/>
                  </a:lnTo>
                  <a:cubicBezTo>
                    <a:pt x="8" y="110"/>
                    <a:pt x="9" y="110"/>
                    <a:pt x="9" y="110"/>
                  </a:cubicBezTo>
                  <a:cubicBezTo>
                    <a:pt x="9" y="110"/>
                    <a:pt x="9" y="110"/>
                    <a:pt x="9" y="109"/>
                  </a:cubicBezTo>
                  <a:cubicBezTo>
                    <a:pt x="9" y="109"/>
                    <a:pt x="9" y="109"/>
                    <a:pt x="9" y="109"/>
                  </a:cubicBezTo>
                  <a:lnTo>
                    <a:pt x="9" y="109"/>
                  </a:lnTo>
                  <a:lnTo>
                    <a:pt x="9" y="109"/>
                  </a:lnTo>
                  <a:lnTo>
                    <a:pt x="10" y="112"/>
                  </a:lnTo>
                  <a:lnTo>
                    <a:pt x="10" y="112"/>
                  </a:lnTo>
                  <a:lnTo>
                    <a:pt x="10" y="112"/>
                  </a:lnTo>
                  <a:cubicBezTo>
                    <a:pt x="10" y="112"/>
                    <a:pt x="9" y="111"/>
                    <a:pt x="9" y="111"/>
                  </a:cubicBezTo>
                  <a:cubicBezTo>
                    <a:pt x="9" y="111"/>
                    <a:pt x="9" y="111"/>
                    <a:pt x="8" y="111"/>
                  </a:cubicBezTo>
                  <a:lnTo>
                    <a:pt x="5" y="112"/>
                  </a:lnTo>
                  <a:lnTo>
                    <a:pt x="6" y="116"/>
                  </a:lnTo>
                  <a:lnTo>
                    <a:pt x="9" y="115"/>
                  </a:lnTo>
                  <a:cubicBezTo>
                    <a:pt x="9" y="115"/>
                    <a:pt x="9" y="115"/>
                    <a:pt x="9" y="115"/>
                  </a:cubicBezTo>
                  <a:cubicBezTo>
                    <a:pt x="10" y="115"/>
                    <a:pt x="10" y="115"/>
                    <a:pt x="10" y="115"/>
                  </a:cubicBezTo>
                  <a:cubicBezTo>
                    <a:pt x="10" y="115"/>
                    <a:pt x="10" y="114"/>
                    <a:pt x="10" y="114"/>
                  </a:cubicBezTo>
                  <a:lnTo>
                    <a:pt x="10" y="114"/>
                  </a:lnTo>
                  <a:lnTo>
                    <a:pt x="10" y="114"/>
                  </a:lnTo>
                  <a:lnTo>
                    <a:pt x="10" y="118"/>
                  </a:lnTo>
                  <a:lnTo>
                    <a:pt x="10" y="118"/>
                  </a:lnTo>
                  <a:lnTo>
                    <a:pt x="10" y="117"/>
                  </a:lnTo>
                  <a:cubicBezTo>
                    <a:pt x="10" y="117"/>
                    <a:pt x="10" y="117"/>
                    <a:pt x="10" y="117"/>
                  </a:cubicBezTo>
                  <a:cubicBezTo>
                    <a:pt x="10" y="116"/>
                    <a:pt x="9" y="116"/>
                    <a:pt x="9" y="117"/>
                  </a:cubicBezTo>
                  <a:lnTo>
                    <a:pt x="3" y="117"/>
                  </a:lnTo>
                  <a:cubicBezTo>
                    <a:pt x="3" y="117"/>
                    <a:pt x="2" y="117"/>
                    <a:pt x="2" y="117"/>
                  </a:cubicBezTo>
                  <a:cubicBezTo>
                    <a:pt x="2" y="117"/>
                    <a:pt x="2" y="118"/>
                    <a:pt x="2" y="118"/>
                  </a:cubicBezTo>
                  <a:cubicBezTo>
                    <a:pt x="2" y="118"/>
                    <a:pt x="2" y="118"/>
                    <a:pt x="2" y="118"/>
                  </a:cubicBezTo>
                  <a:lnTo>
                    <a:pt x="2" y="119"/>
                  </a:lnTo>
                  <a:lnTo>
                    <a:pt x="2" y="119"/>
                  </a:lnTo>
                  <a:lnTo>
                    <a:pt x="1" y="115"/>
                  </a:lnTo>
                  <a:lnTo>
                    <a:pt x="2" y="115"/>
                  </a:lnTo>
                  <a:lnTo>
                    <a:pt x="2" y="115"/>
                  </a:lnTo>
                  <a:cubicBezTo>
                    <a:pt x="2" y="115"/>
                    <a:pt x="2" y="116"/>
                    <a:pt x="2" y="116"/>
                  </a:cubicBezTo>
                  <a:cubicBezTo>
                    <a:pt x="2" y="116"/>
                    <a:pt x="2" y="116"/>
                    <a:pt x="2" y="116"/>
                  </a:cubicBezTo>
                  <a:cubicBezTo>
                    <a:pt x="2" y="116"/>
                    <a:pt x="3" y="116"/>
                    <a:pt x="3" y="116"/>
                  </a:cubicBezTo>
                  <a:lnTo>
                    <a:pt x="5" y="116"/>
                  </a:lnTo>
                  <a:close/>
                  <a:moveTo>
                    <a:pt x="1" y="106"/>
                  </a:moveTo>
                  <a:lnTo>
                    <a:pt x="4" y="106"/>
                  </a:lnTo>
                  <a:lnTo>
                    <a:pt x="4" y="104"/>
                  </a:lnTo>
                  <a:cubicBezTo>
                    <a:pt x="4" y="103"/>
                    <a:pt x="4" y="103"/>
                    <a:pt x="4" y="103"/>
                  </a:cubicBezTo>
                  <a:cubicBezTo>
                    <a:pt x="4" y="102"/>
                    <a:pt x="3" y="102"/>
                    <a:pt x="3" y="102"/>
                  </a:cubicBezTo>
                  <a:lnTo>
                    <a:pt x="3" y="102"/>
                  </a:lnTo>
                  <a:lnTo>
                    <a:pt x="6" y="102"/>
                  </a:lnTo>
                  <a:lnTo>
                    <a:pt x="6" y="102"/>
                  </a:lnTo>
                  <a:cubicBezTo>
                    <a:pt x="6" y="102"/>
                    <a:pt x="5" y="102"/>
                    <a:pt x="5" y="102"/>
                  </a:cubicBezTo>
                  <a:cubicBezTo>
                    <a:pt x="5" y="102"/>
                    <a:pt x="5" y="103"/>
                    <a:pt x="5" y="103"/>
                  </a:cubicBezTo>
                  <a:cubicBezTo>
                    <a:pt x="5" y="103"/>
                    <a:pt x="5" y="103"/>
                    <a:pt x="5" y="104"/>
                  </a:cubicBezTo>
                  <a:lnTo>
                    <a:pt x="5" y="106"/>
                  </a:lnTo>
                  <a:lnTo>
                    <a:pt x="8" y="105"/>
                  </a:lnTo>
                  <a:cubicBezTo>
                    <a:pt x="8" y="105"/>
                    <a:pt x="8" y="105"/>
                    <a:pt x="8" y="105"/>
                  </a:cubicBezTo>
                  <a:cubicBezTo>
                    <a:pt x="8" y="105"/>
                    <a:pt x="9" y="105"/>
                    <a:pt x="9" y="105"/>
                  </a:cubicBezTo>
                  <a:cubicBezTo>
                    <a:pt x="9" y="105"/>
                    <a:pt x="9" y="105"/>
                    <a:pt x="9" y="105"/>
                  </a:cubicBezTo>
                  <a:lnTo>
                    <a:pt x="9" y="103"/>
                  </a:lnTo>
                  <a:cubicBezTo>
                    <a:pt x="9" y="103"/>
                    <a:pt x="9" y="102"/>
                    <a:pt x="9" y="102"/>
                  </a:cubicBezTo>
                  <a:cubicBezTo>
                    <a:pt x="8" y="102"/>
                    <a:pt x="8" y="102"/>
                    <a:pt x="8" y="101"/>
                  </a:cubicBezTo>
                  <a:cubicBezTo>
                    <a:pt x="8" y="101"/>
                    <a:pt x="7" y="101"/>
                    <a:pt x="7" y="101"/>
                  </a:cubicBezTo>
                  <a:lnTo>
                    <a:pt x="7" y="100"/>
                  </a:lnTo>
                  <a:lnTo>
                    <a:pt x="9" y="101"/>
                  </a:lnTo>
                  <a:lnTo>
                    <a:pt x="9" y="108"/>
                  </a:lnTo>
                  <a:lnTo>
                    <a:pt x="9" y="108"/>
                  </a:lnTo>
                  <a:lnTo>
                    <a:pt x="9" y="108"/>
                  </a:lnTo>
                  <a:cubicBezTo>
                    <a:pt x="9" y="107"/>
                    <a:pt x="9" y="107"/>
                    <a:pt x="9" y="107"/>
                  </a:cubicBezTo>
                  <a:cubicBezTo>
                    <a:pt x="9" y="107"/>
                    <a:pt x="9" y="107"/>
                    <a:pt x="8" y="107"/>
                  </a:cubicBezTo>
                  <a:cubicBezTo>
                    <a:pt x="8" y="107"/>
                    <a:pt x="8" y="107"/>
                    <a:pt x="8" y="107"/>
                  </a:cubicBezTo>
                  <a:lnTo>
                    <a:pt x="2" y="107"/>
                  </a:lnTo>
                  <a:cubicBezTo>
                    <a:pt x="1" y="107"/>
                    <a:pt x="1" y="107"/>
                    <a:pt x="1" y="107"/>
                  </a:cubicBezTo>
                  <a:cubicBezTo>
                    <a:pt x="1" y="107"/>
                    <a:pt x="1" y="107"/>
                    <a:pt x="1" y="108"/>
                  </a:cubicBezTo>
                  <a:lnTo>
                    <a:pt x="1" y="108"/>
                  </a:lnTo>
                  <a:lnTo>
                    <a:pt x="0" y="108"/>
                  </a:lnTo>
                  <a:lnTo>
                    <a:pt x="0" y="101"/>
                  </a:lnTo>
                  <a:lnTo>
                    <a:pt x="2" y="101"/>
                  </a:lnTo>
                  <a:lnTo>
                    <a:pt x="2" y="101"/>
                  </a:lnTo>
                  <a:cubicBezTo>
                    <a:pt x="2" y="102"/>
                    <a:pt x="1" y="102"/>
                    <a:pt x="1" y="102"/>
                  </a:cubicBezTo>
                  <a:cubicBezTo>
                    <a:pt x="1" y="102"/>
                    <a:pt x="1" y="102"/>
                    <a:pt x="1" y="102"/>
                  </a:cubicBezTo>
                  <a:cubicBezTo>
                    <a:pt x="1" y="102"/>
                    <a:pt x="1" y="103"/>
                    <a:pt x="1" y="103"/>
                  </a:cubicBezTo>
                  <a:lnTo>
                    <a:pt x="1" y="106"/>
                  </a:lnTo>
                  <a:close/>
                  <a:moveTo>
                    <a:pt x="7" y="94"/>
                  </a:moveTo>
                  <a:lnTo>
                    <a:pt x="6" y="97"/>
                  </a:lnTo>
                  <a:lnTo>
                    <a:pt x="8" y="98"/>
                  </a:lnTo>
                  <a:cubicBezTo>
                    <a:pt x="8" y="98"/>
                    <a:pt x="8" y="98"/>
                    <a:pt x="8" y="98"/>
                  </a:cubicBezTo>
                  <a:cubicBezTo>
                    <a:pt x="8" y="98"/>
                    <a:pt x="9" y="98"/>
                    <a:pt x="9" y="98"/>
                  </a:cubicBezTo>
                  <a:cubicBezTo>
                    <a:pt x="9" y="98"/>
                    <a:pt x="9" y="98"/>
                    <a:pt x="9" y="97"/>
                  </a:cubicBezTo>
                  <a:lnTo>
                    <a:pt x="9" y="97"/>
                  </a:lnTo>
                  <a:lnTo>
                    <a:pt x="9" y="100"/>
                  </a:lnTo>
                  <a:lnTo>
                    <a:pt x="9" y="100"/>
                  </a:lnTo>
                  <a:cubicBezTo>
                    <a:pt x="9" y="100"/>
                    <a:pt x="9" y="99"/>
                    <a:pt x="9" y="99"/>
                  </a:cubicBezTo>
                  <a:cubicBezTo>
                    <a:pt x="8" y="99"/>
                    <a:pt x="8" y="99"/>
                    <a:pt x="7" y="98"/>
                  </a:cubicBezTo>
                  <a:lnTo>
                    <a:pt x="0" y="95"/>
                  </a:lnTo>
                  <a:lnTo>
                    <a:pt x="0" y="94"/>
                  </a:lnTo>
                  <a:lnTo>
                    <a:pt x="8" y="92"/>
                  </a:lnTo>
                  <a:cubicBezTo>
                    <a:pt x="9" y="92"/>
                    <a:pt x="9" y="92"/>
                    <a:pt x="9" y="91"/>
                  </a:cubicBezTo>
                  <a:cubicBezTo>
                    <a:pt x="9" y="91"/>
                    <a:pt x="9" y="91"/>
                    <a:pt x="10" y="91"/>
                  </a:cubicBezTo>
                  <a:lnTo>
                    <a:pt x="10" y="91"/>
                  </a:lnTo>
                  <a:lnTo>
                    <a:pt x="9" y="94"/>
                  </a:lnTo>
                  <a:lnTo>
                    <a:pt x="9" y="94"/>
                  </a:lnTo>
                  <a:cubicBezTo>
                    <a:pt x="9" y="94"/>
                    <a:pt x="9" y="93"/>
                    <a:pt x="9" y="93"/>
                  </a:cubicBezTo>
                  <a:cubicBezTo>
                    <a:pt x="9" y="93"/>
                    <a:pt x="9" y="93"/>
                    <a:pt x="9" y="93"/>
                  </a:cubicBezTo>
                  <a:cubicBezTo>
                    <a:pt x="9" y="93"/>
                    <a:pt x="8" y="93"/>
                    <a:pt x="8" y="93"/>
                  </a:cubicBezTo>
                  <a:lnTo>
                    <a:pt x="7" y="94"/>
                  </a:lnTo>
                  <a:close/>
                  <a:moveTo>
                    <a:pt x="6" y="94"/>
                  </a:moveTo>
                  <a:lnTo>
                    <a:pt x="2" y="95"/>
                  </a:lnTo>
                  <a:lnTo>
                    <a:pt x="6" y="97"/>
                  </a:lnTo>
                  <a:lnTo>
                    <a:pt x="6" y="94"/>
                  </a:lnTo>
                  <a:close/>
                  <a:moveTo>
                    <a:pt x="9" y="83"/>
                  </a:moveTo>
                  <a:lnTo>
                    <a:pt x="9" y="82"/>
                  </a:lnTo>
                  <a:lnTo>
                    <a:pt x="11" y="84"/>
                  </a:lnTo>
                  <a:lnTo>
                    <a:pt x="10" y="90"/>
                  </a:lnTo>
                  <a:lnTo>
                    <a:pt x="9" y="90"/>
                  </a:lnTo>
                  <a:lnTo>
                    <a:pt x="10" y="90"/>
                  </a:lnTo>
                  <a:cubicBezTo>
                    <a:pt x="10" y="89"/>
                    <a:pt x="10" y="89"/>
                    <a:pt x="9" y="89"/>
                  </a:cubicBezTo>
                  <a:cubicBezTo>
                    <a:pt x="9" y="89"/>
                    <a:pt x="9" y="89"/>
                    <a:pt x="8" y="89"/>
                  </a:cubicBezTo>
                  <a:lnTo>
                    <a:pt x="3" y="88"/>
                  </a:lnTo>
                  <a:cubicBezTo>
                    <a:pt x="2" y="87"/>
                    <a:pt x="2" y="87"/>
                    <a:pt x="2" y="88"/>
                  </a:cubicBezTo>
                  <a:cubicBezTo>
                    <a:pt x="2" y="88"/>
                    <a:pt x="1" y="88"/>
                    <a:pt x="1" y="88"/>
                  </a:cubicBezTo>
                  <a:lnTo>
                    <a:pt x="1" y="89"/>
                  </a:lnTo>
                  <a:lnTo>
                    <a:pt x="1" y="89"/>
                  </a:lnTo>
                  <a:lnTo>
                    <a:pt x="2" y="85"/>
                  </a:lnTo>
                  <a:lnTo>
                    <a:pt x="2" y="85"/>
                  </a:lnTo>
                  <a:cubicBezTo>
                    <a:pt x="2" y="85"/>
                    <a:pt x="2" y="85"/>
                    <a:pt x="2" y="86"/>
                  </a:cubicBezTo>
                  <a:cubicBezTo>
                    <a:pt x="2" y="86"/>
                    <a:pt x="2" y="86"/>
                    <a:pt x="2" y="86"/>
                  </a:cubicBezTo>
                  <a:cubicBezTo>
                    <a:pt x="2" y="86"/>
                    <a:pt x="3" y="86"/>
                    <a:pt x="3" y="86"/>
                  </a:cubicBezTo>
                  <a:lnTo>
                    <a:pt x="9" y="87"/>
                  </a:lnTo>
                  <a:cubicBezTo>
                    <a:pt x="9" y="88"/>
                    <a:pt x="9" y="88"/>
                    <a:pt x="9" y="87"/>
                  </a:cubicBezTo>
                  <a:cubicBezTo>
                    <a:pt x="9" y="87"/>
                    <a:pt x="10" y="87"/>
                    <a:pt x="10" y="87"/>
                  </a:cubicBezTo>
                  <a:cubicBezTo>
                    <a:pt x="10" y="87"/>
                    <a:pt x="10" y="87"/>
                    <a:pt x="10" y="86"/>
                  </a:cubicBezTo>
                  <a:lnTo>
                    <a:pt x="10" y="86"/>
                  </a:lnTo>
                  <a:cubicBezTo>
                    <a:pt x="10" y="85"/>
                    <a:pt x="10" y="85"/>
                    <a:pt x="10" y="84"/>
                  </a:cubicBezTo>
                  <a:cubicBezTo>
                    <a:pt x="10" y="84"/>
                    <a:pt x="10" y="84"/>
                    <a:pt x="10" y="83"/>
                  </a:cubicBezTo>
                  <a:cubicBezTo>
                    <a:pt x="10" y="83"/>
                    <a:pt x="9" y="83"/>
                    <a:pt x="9" y="83"/>
                  </a:cubicBezTo>
                  <a:close/>
                  <a:moveTo>
                    <a:pt x="4" y="74"/>
                  </a:moveTo>
                  <a:lnTo>
                    <a:pt x="6" y="74"/>
                  </a:lnTo>
                  <a:lnTo>
                    <a:pt x="6" y="75"/>
                  </a:lnTo>
                  <a:cubicBezTo>
                    <a:pt x="6" y="75"/>
                    <a:pt x="5" y="75"/>
                    <a:pt x="5" y="75"/>
                  </a:cubicBezTo>
                  <a:cubicBezTo>
                    <a:pt x="5" y="75"/>
                    <a:pt x="5" y="75"/>
                    <a:pt x="5" y="75"/>
                  </a:cubicBezTo>
                  <a:cubicBezTo>
                    <a:pt x="4" y="75"/>
                    <a:pt x="4" y="76"/>
                    <a:pt x="4" y="76"/>
                  </a:cubicBezTo>
                  <a:lnTo>
                    <a:pt x="4" y="77"/>
                  </a:lnTo>
                  <a:lnTo>
                    <a:pt x="10" y="79"/>
                  </a:lnTo>
                  <a:cubicBezTo>
                    <a:pt x="11" y="79"/>
                    <a:pt x="11" y="79"/>
                    <a:pt x="12" y="79"/>
                  </a:cubicBezTo>
                  <a:cubicBezTo>
                    <a:pt x="12" y="79"/>
                    <a:pt x="12" y="78"/>
                    <a:pt x="12" y="78"/>
                  </a:cubicBezTo>
                  <a:lnTo>
                    <a:pt x="12" y="78"/>
                  </a:lnTo>
                  <a:lnTo>
                    <a:pt x="12" y="78"/>
                  </a:lnTo>
                  <a:lnTo>
                    <a:pt x="11" y="82"/>
                  </a:lnTo>
                  <a:lnTo>
                    <a:pt x="11" y="81"/>
                  </a:lnTo>
                  <a:lnTo>
                    <a:pt x="11" y="81"/>
                  </a:lnTo>
                  <a:cubicBezTo>
                    <a:pt x="11" y="81"/>
                    <a:pt x="11" y="81"/>
                    <a:pt x="11" y="80"/>
                  </a:cubicBezTo>
                  <a:cubicBezTo>
                    <a:pt x="11" y="80"/>
                    <a:pt x="11" y="80"/>
                    <a:pt x="10" y="80"/>
                  </a:cubicBezTo>
                  <a:lnTo>
                    <a:pt x="4" y="78"/>
                  </a:lnTo>
                  <a:lnTo>
                    <a:pt x="3" y="79"/>
                  </a:lnTo>
                  <a:cubicBezTo>
                    <a:pt x="3" y="80"/>
                    <a:pt x="3" y="80"/>
                    <a:pt x="3" y="80"/>
                  </a:cubicBezTo>
                  <a:cubicBezTo>
                    <a:pt x="3" y="80"/>
                    <a:pt x="3" y="81"/>
                    <a:pt x="4" y="81"/>
                  </a:cubicBezTo>
                  <a:cubicBezTo>
                    <a:pt x="4" y="81"/>
                    <a:pt x="4" y="81"/>
                    <a:pt x="4" y="81"/>
                  </a:cubicBezTo>
                  <a:lnTo>
                    <a:pt x="4" y="82"/>
                  </a:lnTo>
                  <a:lnTo>
                    <a:pt x="2" y="81"/>
                  </a:lnTo>
                  <a:lnTo>
                    <a:pt x="4" y="74"/>
                  </a:lnTo>
                  <a:close/>
                  <a:moveTo>
                    <a:pt x="9" y="71"/>
                  </a:moveTo>
                  <a:lnTo>
                    <a:pt x="11" y="68"/>
                  </a:lnTo>
                  <a:lnTo>
                    <a:pt x="8" y="67"/>
                  </a:lnTo>
                  <a:cubicBezTo>
                    <a:pt x="8" y="67"/>
                    <a:pt x="8" y="67"/>
                    <a:pt x="7" y="67"/>
                  </a:cubicBezTo>
                  <a:cubicBezTo>
                    <a:pt x="7" y="67"/>
                    <a:pt x="7" y="67"/>
                    <a:pt x="7" y="67"/>
                  </a:cubicBezTo>
                  <a:cubicBezTo>
                    <a:pt x="7" y="67"/>
                    <a:pt x="7" y="67"/>
                    <a:pt x="7" y="67"/>
                  </a:cubicBezTo>
                  <a:lnTo>
                    <a:pt x="7" y="68"/>
                  </a:lnTo>
                  <a:lnTo>
                    <a:pt x="6" y="67"/>
                  </a:lnTo>
                  <a:lnTo>
                    <a:pt x="8" y="64"/>
                  </a:lnTo>
                  <a:lnTo>
                    <a:pt x="8" y="64"/>
                  </a:lnTo>
                  <a:lnTo>
                    <a:pt x="8" y="64"/>
                  </a:lnTo>
                  <a:cubicBezTo>
                    <a:pt x="8" y="64"/>
                    <a:pt x="8" y="65"/>
                    <a:pt x="8" y="65"/>
                  </a:cubicBezTo>
                  <a:cubicBezTo>
                    <a:pt x="8" y="65"/>
                    <a:pt x="8" y="65"/>
                    <a:pt x="8" y="65"/>
                  </a:cubicBezTo>
                  <a:cubicBezTo>
                    <a:pt x="8" y="65"/>
                    <a:pt x="8" y="65"/>
                    <a:pt x="9" y="66"/>
                  </a:cubicBezTo>
                  <a:lnTo>
                    <a:pt x="14" y="68"/>
                  </a:lnTo>
                  <a:cubicBezTo>
                    <a:pt x="14" y="68"/>
                    <a:pt x="15" y="68"/>
                    <a:pt x="15" y="68"/>
                  </a:cubicBezTo>
                  <a:cubicBezTo>
                    <a:pt x="15" y="68"/>
                    <a:pt x="15" y="68"/>
                    <a:pt x="15" y="68"/>
                  </a:cubicBezTo>
                  <a:cubicBezTo>
                    <a:pt x="15" y="67"/>
                    <a:pt x="16" y="67"/>
                    <a:pt x="16" y="67"/>
                  </a:cubicBezTo>
                  <a:lnTo>
                    <a:pt x="16" y="67"/>
                  </a:lnTo>
                  <a:lnTo>
                    <a:pt x="16" y="67"/>
                  </a:lnTo>
                  <a:lnTo>
                    <a:pt x="15" y="70"/>
                  </a:lnTo>
                  <a:lnTo>
                    <a:pt x="14" y="70"/>
                  </a:lnTo>
                  <a:lnTo>
                    <a:pt x="15" y="70"/>
                  </a:lnTo>
                  <a:cubicBezTo>
                    <a:pt x="15" y="70"/>
                    <a:pt x="15" y="69"/>
                    <a:pt x="14" y="69"/>
                  </a:cubicBezTo>
                  <a:cubicBezTo>
                    <a:pt x="14" y="69"/>
                    <a:pt x="14" y="69"/>
                    <a:pt x="14" y="69"/>
                  </a:cubicBezTo>
                  <a:lnTo>
                    <a:pt x="11" y="68"/>
                  </a:lnTo>
                  <a:lnTo>
                    <a:pt x="10" y="72"/>
                  </a:lnTo>
                  <a:lnTo>
                    <a:pt x="12" y="73"/>
                  </a:lnTo>
                  <a:cubicBezTo>
                    <a:pt x="13" y="73"/>
                    <a:pt x="13" y="73"/>
                    <a:pt x="13" y="73"/>
                  </a:cubicBezTo>
                  <a:cubicBezTo>
                    <a:pt x="13" y="73"/>
                    <a:pt x="13" y="73"/>
                    <a:pt x="13" y="73"/>
                  </a:cubicBezTo>
                  <a:cubicBezTo>
                    <a:pt x="14" y="72"/>
                    <a:pt x="14" y="72"/>
                    <a:pt x="14" y="72"/>
                  </a:cubicBezTo>
                  <a:lnTo>
                    <a:pt x="14" y="72"/>
                  </a:lnTo>
                  <a:lnTo>
                    <a:pt x="14" y="72"/>
                  </a:lnTo>
                  <a:lnTo>
                    <a:pt x="13" y="75"/>
                  </a:lnTo>
                  <a:lnTo>
                    <a:pt x="13" y="75"/>
                  </a:lnTo>
                  <a:lnTo>
                    <a:pt x="13" y="75"/>
                  </a:lnTo>
                  <a:cubicBezTo>
                    <a:pt x="13" y="75"/>
                    <a:pt x="13" y="74"/>
                    <a:pt x="13" y="74"/>
                  </a:cubicBezTo>
                  <a:cubicBezTo>
                    <a:pt x="13" y="74"/>
                    <a:pt x="12" y="74"/>
                    <a:pt x="12" y="74"/>
                  </a:cubicBezTo>
                  <a:lnTo>
                    <a:pt x="6" y="72"/>
                  </a:lnTo>
                  <a:cubicBezTo>
                    <a:pt x="6" y="72"/>
                    <a:pt x="6" y="72"/>
                    <a:pt x="6" y="72"/>
                  </a:cubicBezTo>
                  <a:cubicBezTo>
                    <a:pt x="5" y="72"/>
                    <a:pt x="5" y="72"/>
                    <a:pt x="5" y="72"/>
                  </a:cubicBezTo>
                  <a:cubicBezTo>
                    <a:pt x="5" y="72"/>
                    <a:pt x="5" y="72"/>
                    <a:pt x="5" y="72"/>
                  </a:cubicBezTo>
                  <a:lnTo>
                    <a:pt x="5" y="73"/>
                  </a:lnTo>
                  <a:lnTo>
                    <a:pt x="4" y="72"/>
                  </a:lnTo>
                  <a:lnTo>
                    <a:pt x="6" y="69"/>
                  </a:lnTo>
                  <a:lnTo>
                    <a:pt x="6" y="69"/>
                  </a:lnTo>
                  <a:lnTo>
                    <a:pt x="6" y="69"/>
                  </a:lnTo>
                  <a:cubicBezTo>
                    <a:pt x="6" y="69"/>
                    <a:pt x="6" y="70"/>
                    <a:pt x="6" y="70"/>
                  </a:cubicBezTo>
                  <a:cubicBezTo>
                    <a:pt x="6" y="70"/>
                    <a:pt x="6" y="70"/>
                    <a:pt x="6" y="70"/>
                  </a:cubicBezTo>
                  <a:cubicBezTo>
                    <a:pt x="6" y="70"/>
                    <a:pt x="6" y="70"/>
                    <a:pt x="7" y="71"/>
                  </a:cubicBezTo>
                  <a:lnTo>
                    <a:pt x="9" y="71"/>
                  </a:lnTo>
                  <a:close/>
                  <a:moveTo>
                    <a:pt x="17" y="57"/>
                  </a:moveTo>
                  <a:lnTo>
                    <a:pt x="16" y="60"/>
                  </a:lnTo>
                  <a:lnTo>
                    <a:pt x="17" y="62"/>
                  </a:lnTo>
                  <a:cubicBezTo>
                    <a:pt x="17" y="62"/>
                    <a:pt x="17" y="62"/>
                    <a:pt x="17" y="62"/>
                  </a:cubicBezTo>
                  <a:cubicBezTo>
                    <a:pt x="17" y="62"/>
                    <a:pt x="18" y="62"/>
                    <a:pt x="18" y="62"/>
                  </a:cubicBezTo>
                  <a:cubicBezTo>
                    <a:pt x="18" y="62"/>
                    <a:pt x="18" y="62"/>
                    <a:pt x="18" y="62"/>
                  </a:cubicBezTo>
                  <a:lnTo>
                    <a:pt x="18" y="62"/>
                  </a:lnTo>
                  <a:lnTo>
                    <a:pt x="17" y="64"/>
                  </a:lnTo>
                  <a:lnTo>
                    <a:pt x="17" y="64"/>
                  </a:lnTo>
                  <a:cubicBezTo>
                    <a:pt x="17" y="64"/>
                    <a:pt x="17" y="63"/>
                    <a:pt x="17" y="63"/>
                  </a:cubicBezTo>
                  <a:cubicBezTo>
                    <a:pt x="17" y="63"/>
                    <a:pt x="17" y="63"/>
                    <a:pt x="16" y="62"/>
                  </a:cubicBezTo>
                  <a:lnTo>
                    <a:pt x="11" y="56"/>
                  </a:lnTo>
                  <a:lnTo>
                    <a:pt x="12" y="56"/>
                  </a:lnTo>
                  <a:lnTo>
                    <a:pt x="19" y="56"/>
                  </a:lnTo>
                  <a:cubicBezTo>
                    <a:pt x="20" y="57"/>
                    <a:pt x="21" y="56"/>
                    <a:pt x="21" y="56"/>
                  </a:cubicBezTo>
                  <a:cubicBezTo>
                    <a:pt x="21" y="56"/>
                    <a:pt x="21" y="56"/>
                    <a:pt x="21" y="56"/>
                  </a:cubicBezTo>
                  <a:lnTo>
                    <a:pt x="22" y="56"/>
                  </a:lnTo>
                  <a:lnTo>
                    <a:pt x="20" y="59"/>
                  </a:lnTo>
                  <a:lnTo>
                    <a:pt x="20" y="59"/>
                  </a:lnTo>
                  <a:cubicBezTo>
                    <a:pt x="20" y="59"/>
                    <a:pt x="20" y="58"/>
                    <a:pt x="20" y="58"/>
                  </a:cubicBezTo>
                  <a:cubicBezTo>
                    <a:pt x="20" y="58"/>
                    <a:pt x="20" y="58"/>
                    <a:pt x="20" y="58"/>
                  </a:cubicBezTo>
                  <a:cubicBezTo>
                    <a:pt x="20" y="58"/>
                    <a:pt x="19" y="58"/>
                    <a:pt x="19" y="58"/>
                  </a:cubicBezTo>
                  <a:lnTo>
                    <a:pt x="17" y="57"/>
                  </a:lnTo>
                  <a:close/>
                  <a:moveTo>
                    <a:pt x="17" y="57"/>
                  </a:moveTo>
                  <a:lnTo>
                    <a:pt x="13" y="57"/>
                  </a:lnTo>
                  <a:lnTo>
                    <a:pt x="15" y="60"/>
                  </a:lnTo>
                  <a:lnTo>
                    <a:pt x="17" y="57"/>
                  </a:lnTo>
                  <a:close/>
                  <a:moveTo>
                    <a:pt x="14" y="51"/>
                  </a:moveTo>
                  <a:lnTo>
                    <a:pt x="16" y="49"/>
                  </a:lnTo>
                  <a:lnTo>
                    <a:pt x="24" y="48"/>
                  </a:lnTo>
                  <a:lnTo>
                    <a:pt x="20" y="45"/>
                  </a:lnTo>
                  <a:cubicBezTo>
                    <a:pt x="19" y="45"/>
                    <a:pt x="19" y="45"/>
                    <a:pt x="19" y="45"/>
                  </a:cubicBezTo>
                  <a:cubicBezTo>
                    <a:pt x="19" y="45"/>
                    <a:pt x="18" y="45"/>
                    <a:pt x="18" y="45"/>
                  </a:cubicBezTo>
                  <a:lnTo>
                    <a:pt x="18" y="46"/>
                  </a:lnTo>
                  <a:lnTo>
                    <a:pt x="18" y="45"/>
                  </a:lnTo>
                  <a:lnTo>
                    <a:pt x="20" y="43"/>
                  </a:lnTo>
                  <a:lnTo>
                    <a:pt x="20" y="43"/>
                  </a:lnTo>
                  <a:lnTo>
                    <a:pt x="20" y="43"/>
                  </a:lnTo>
                  <a:cubicBezTo>
                    <a:pt x="19" y="44"/>
                    <a:pt x="19" y="44"/>
                    <a:pt x="19" y="44"/>
                  </a:cubicBezTo>
                  <a:cubicBezTo>
                    <a:pt x="20" y="44"/>
                    <a:pt x="20" y="45"/>
                    <a:pt x="20" y="45"/>
                  </a:cubicBezTo>
                  <a:lnTo>
                    <a:pt x="26" y="49"/>
                  </a:lnTo>
                  <a:lnTo>
                    <a:pt x="26" y="49"/>
                  </a:lnTo>
                  <a:lnTo>
                    <a:pt x="17" y="50"/>
                  </a:lnTo>
                  <a:lnTo>
                    <a:pt x="22" y="53"/>
                  </a:lnTo>
                  <a:cubicBezTo>
                    <a:pt x="22" y="53"/>
                    <a:pt x="22" y="54"/>
                    <a:pt x="23" y="53"/>
                  </a:cubicBezTo>
                  <a:cubicBezTo>
                    <a:pt x="23" y="53"/>
                    <a:pt x="23" y="53"/>
                    <a:pt x="23" y="53"/>
                  </a:cubicBezTo>
                  <a:lnTo>
                    <a:pt x="23" y="53"/>
                  </a:lnTo>
                  <a:lnTo>
                    <a:pt x="24" y="53"/>
                  </a:lnTo>
                  <a:lnTo>
                    <a:pt x="22" y="55"/>
                  </a:lnTo>
                  <a:lnTo>
                    <a:pt x="22" y="55"/>
                  </a:lnTo>
                  <a:lnTo>
                    <a:pt x="22" y="55"/>
                  </a:lnTo>
                  <a:cubicBezTo>
                    <a:pt x="22" y="55"/>
                    <a:pt x="22" y="54"/>
                    <a:pt x="22" y="54"/>
                  </a:cubicBezTo>
                  <a:cubicBezTo>
                    <a:pt x="22" y="54"/>
                    <a:pt x="22" y="54"/>
                    <a:pt x="21" y="54"/>
                  </a:cubicBezTo>
                  <a:lnTo>
                    <a:pt x="16" y="50"/>
                  </a:lnTo>
                  <a:cubicBezTo>
                    <a:pt x="16" y="50"/>
                    <a:pt x="15" y="50"/>
                    <a:pt x="15" y="50"/>
                  </a:cubicBezTo>
                  <a:cubicBezTo>
                    <a:pt x="15" y="50"/>
                    <a:pt x="15" y="50"/>
                    <a:pt x="15" y="51"/>
                  </a:cubicBezTo>
                  <a:cubicBezTo>
                    <a:pt x="15" y="51"/>
                    <a:pt x="15" y="51"/>
                    <a:pt x="14" y="51"/>
                  </a:cubicBezTo>
                  <a:close/>
                  <a:moveTo>
                    <a:pt x="27" y="48"/>
                  </a:moveTo>
                  <a:lnTo>
                    <a:pt x="27" y="47"/>
                  </a:lnTo>
                  <a:lnTo>
                    <a:pt x="27" y="47"/>
                  </a:lnTo>
                  <a:cubicBezTo>
                    <a:pt x="27" y="47"/>
                    <a:pt x="27" y="47"/>
                    <a:pt x="27" y="46"/>
                  </a:cubicBezTo>
                  <a:cubicBezTo>
                    <a:pt x="27" y="46"/>
                    <a:pt x="27" y="46"/>
                    <a:pt x="27" y="46"/>
                  </a:cubicBezTo>
                  <a:lnTo>
                    <a:pt x="22" y="42"/>
                  </a:lnTo>
                  <a:cubicBezTo>
                    <a:pt x="22" y="42"/>
                    <a:pt x="22" y="41"/>
                    <a:pt x="21" y="41"/>
                  </a:cubicBezTo>
                  <a:cubicBezTo>
                    <a:pt x="21" y="41"/>
                    <a:pt x="21" y="41"/>
                    <a:pt x="21" y="42"/>
                  </a:cubicBezTo>
                  <a:lnTo>
                    <a:pt x="21" y="42"/>
                  </a:lnTo>
                  <a:lnTo>
                    <a:pt x="20" y="42"/>
                  </a:lnTo>
                  <a:lnTo>
                    <a:pt x="23" y="39"/>
                  </a:lnTo>
                  <a:cubicBezTo>
                    <a:pt x="24" y="38"/>
                    <a:pt x="24" y="37"/>
                    <a:pt x="25" y="37"/>
                  </a:cubicBezTo>
                  <a:cubicBezTo>
                    <a:pt x="26" y="37"/>
                    <a:pt x="26" y="37"/>
                    <a:pt x="27" y="37"/>
                  </a:cubicBezTo>
                  <a:cubicBezTo>
                    <a:pt x="28" y="37"/>
                    <a:pt x="29" y="37"/>
                    <a:pt x="29" y="38"/>
                  </a:cubicBezTo>
                  <a:cubicBezTo>
                    <a:pt x="30" y="39"/>
                    <a:pt x="31" y="40"/>
                    <a:pt x="31" y="41"/>
                  </a:cubicBezTo>
                  <a:cubicBezTo>
                    <a:pt x="31" y="42"/>
                    <a:pt x="31" y="43"/>
                    <a:pt x="30" y="44"/>
                  </a:cubicBezTo>
                  <a:lnTo>
                    <a:pt x="27" y="48"/>
                  </a:lnTo>
                  <a:close/>
                  <a:moveTo>
                    <a:pt x="28" y="45"/>
                  </a:moveTo>
                  <a:cubicBezTo>
                    <a:pt x="29" y="45"/>
                    <a:pt x="29" y="45"/>
                    <a:pt x="29" y="44"/>
                  </a:cubicBezTo>
                  <a:cubicBezTo>
                    <a:pt x="30" y="43"/>
                    <a:pt x="30" y="43"/>
                    <a:pt x="30" y="42"/>
                  </a:cubicBezTo>
                  <a:cubicBezTo>
                    <a:pt x="30" y="41"/>
                    <a:pt x="29" y="40"/>
                    <a:pt x="29" y="39"/>
                  </a:cubicBezTo>
                  <a:cubicBezTo>
                    <a:pt x="28" y="38"/>
                    <a:pt x="27" y="38"/>
                    <a:pt x="26" y="38"/>
                  </a:cubicBezTo>
                  <a:cubicBezTo>
                    <a:pt x="25" y="38"/>
                    <a:pt x="24" y="38"/>
                    <a:pt x="23" y="39"/>
                  </a:cubicBezTo>
                  <a:cubicBezTo>
                    <a:pt x="23" y="40"/>
                    <a:pt x="23" y="40"/>
                    <a:pt x="23" y="40"/>
                  </a:cubicBezTo>
                  <a:lnTo>
                    <a:pt x="28" y="45"/>
                  </a:lnTo>
                  <a:close/>
                  <a:moveTo>
                    <a:pt x="34" y="33"/>
                  </a:moveTo>
                  <a:lnTo>
                    <a:pt x="37" y="30"/>
                  </a:lnTo>
                  <a:lnTo>
                    <a:pt x="36" y="28"/>
                  </a:lnTo>
                  <a:cubicBezTo>
                    <a:pt x="35" y="28"/>
                    <a:pt x="35" y="27"/>
                    <a:pt x="35" y="27"/>
                  </a:cubicBezTo>
                  <a:cubicBezTo>
                    <a:pt x="35" y="27"/>
                    <a:pt x="35" y="27"/>
                    <a:pt x="35" y="27"/>
                  </a:cubicBezTo>
                  <a:cubicBezTo>
                    <a:pt x="34" y="27"/>
                    <a:pt x="34" y="27"/>
                    <a:pt x="34" y="28"/>
                  </a:cubicBezTo>
                  <a:lnTo>
                    <a:pt x="34" y="28"/>
                  </a:lnTo>
                  <a:lnTo>
                    <a:pt x="34" y="28"/>
                  </a:lnTo>
                  <a:lnTo>
                    <a:pt x="36" y="25"/>
                  </a:lnTo>
                  <a:lnTo>
                    <a:pt x="37" y="25"/>
                  </a:lnTo>
                  <a:lnTo>
                    <a:pt x="36" y="26"/>
                  </a:lnTo>
                  <a:cubicBezTo>
                    <a:pt x="36" y="26"/>
                    <a:pt x="36" y="26"/>
                    <a:pt x="36" y="26"/>
                  </a:cubicBezTo>
                  <a:cubicBezTo>
                    <a:pt x="36" y="26"/>
                    <a:pt x="36" y="26"/>
                    <a:pt x="36" y="26"/>
                  </a:cubicBezTo>
                  <a:cubicBezTo>
                    <a:pt x="36" y="27"/>
                    <a:pt x="36" y="27"/>
                    <a:pt x="37" y="27"/>
                  </a:cubicBezTo>
                  <a:lnTo>
                    <a:pt x="40" y="31"/>
                  </a:lnTo>
                  <a:cubicBezTo>
                    <a:pt x="41" y="32"/>
                    <a:pt x="41" y="32"/>
                    <a:pt x="41" y="32"/>
                  </a:cubicBezTo>
                  <a:cubicBezTo>
                    <a:pt x="41" y="32"/>
                    <a:pt x="41" y="32"/>
                    <a:pt x="41" y="32"/>
                  </a:cubicBezTo>
                  <a:cubicBezTo>
                    <a:pt x="42" y="32"/>
                    <a:pt x="42" y="32"/>
                    <a:pt x="42" y="32"/>
                  </a:cubicBezTo>
                  <a:lnTo>
                    <a:pt x="42" y="32"/>
                  </a:lnTo>
                  <a:lnTo>
                    <a:pt x="42" y="32"/>
                  </a:lnTo>
                  <a:lnTo>
                    <a:pt x="40" y="34"/>
                  </a:lnTo>
                  <a:lnTo>
                    <a:pt x="39" y="34"/>
                  </a:lnTo>
                  <a:lnTo>
                    <a:pt x="40" y="34"/>
                  </a:lnTo>
                  <a:cubicBezTo>
                    <a:pt x="40" y="34"/>
                    <a:pt x="40" y="33"/>
                    <a:pt x="40" y="33"/>
                  </a:cubicBezTo>
                  <a:cubicBezTo>
                    <a:pt x="40" y="33"/>
                    <a:pt x="40" y="33"/>
                    <a:pt x="39" y="32"/>
                  </a:cubicBezTo>
                  <a:lnTo>
                    <a:pt x="38" y="30"/>
                  </a:lnTo>
                  <a:lnTo>
                    <a:pt x="35" y="33"/>
                  </a:lnTo>
                  <a:lnTo>
                    <a:pt x="36" y="35"/>
                  </a:lnTo>
                  <a:cubicBezTo>
                    <a:pt x="37" y="35"/>
                    <a:pt x="37" y="35"/>
                    <a:pt x="37" y="36"/>
                  </a:cubicBezTo>
                  <a:cubicBezTo>
                    <a:pt x="37" y="36"/>
                    <a:pt x="37" y="36"/>
                    <a:pt x="37" y="36"/>
                  </a:cubicBezTo>
                  <a:cubicBezTo>
                    <a:pt x="38" y="36"/>
                    <a:pt x="38" y="35"/>
                    <a:pt x="38" y="35"/>
                  </a:cubicBezTo>
                  <a:lnTo>
                    <a:pt x="38" y="35"/>
                  </a:lnTo>
                  <a:lnTo>
                    <a:pt x="38" y="35"/>
                  </a:lnTo>
                  <a:lnTo>
                    <a:pt x="36" y="38"/>
                  </a:lnTo>
                  <a:lnTo>
                    <a:pt x="35" y="38"/>
                  </a:lnTo>
                  <a:lnTo>
                    <a:pt x="36" y="37"/>
                  </a:lnTo>
                  <a:cubicBezTo>
                    <a:pt x="36" y="37"/>
                    <a:pt x="36" y="37"/>
                    <a:pt x="36" y="37"/>
                  </a:cubicBezTo>
                  <a:cubicBezTo>
                    <a:pt x="36" y="36"/>
                    <a:pt x="36" y="36"/>
                    <a:pt x="35" y="36"/>
                  </a:cubicBezTo>
                  <a:lnTo>
                    <a:pt x="32" y="32"/>
                  </a:lnTo>
                  <a:cubicBezTo>
                    <a:pt x="31" y="31"/>
                    <a:pt x="31" y="31"/>
                    <a:pt x="31" y="31"/>
                  </a:cubicBezTo>
                  <a:cubicBezTo>
                    <a:pt x="31" y="31"/>
                    <a:pt x="31" y="31"/>
                    <a:pt x="31" y="31"/>
                  </a:cubicBezTo>
                  <a:cubicBezTo>
                    <a:pt x="30" y="31"/>
                    <a:pt x="30" y="31"/>
                    <a:pt x="30" y="31"/>
                  </a:cubicBezTo>
                  <a:lnTo>
                    <a:pt x="30" y="31"/>
                  </a:lnTo>
                  <a:lnTo>
                    <a:pt x="30" y="31"/>
                  </a:lnTo>
                  <a:lnTo>
                    <a:pt x="33" y="29"/>
                  </a:lnTo>
                  <a:lnTo>
                    <a:pt x="33" y="29"/>
                  </a:lnTo>
                  <a:lnTo>
                    <a:pt x="32" y="29"/>
                  </a:lnTo>
                  <a:cubicBezTo>
                    <a:pt x="32" y="29"/>
                    <a:pt x="32" y="29"/>
                    <a:pt x="32" y="30"/>
                  </a:cubicBezTo>
                  <a:cubicBezTo>
                    <a:pt x="32" y="30"/>
                    <a:pt x="32" y="30"/>
                    <a:pt x="32" y="30"/>
                  </a:cubicBezTo>
                  <a:cubicBezTo>
                    <a:pt x="32" y="30"/>
                    <a:pt x="32" y="30"/>
                    <a:pt x="33" y="31"/>
                  </a:cubicBezTo>
                  <a:lnTo>
                    <a:pt x="34" y="33"/>
                  </a:lnTo>
                  <a:close/>
                  <a:moveTo>
                    <a:pt x="42" y="21"/>
                  </a:moveTo>
                  <a:lnTo>
                    <a:pt x="42" y="21"/>
                  </a:lnTo>
                  <a:lnTo>
                    <a:pt x="45" y="19"/>
                  </a:lnTo>
                  <a:lnTo>
                    <a:pt x="45" y="19"/>
                  </a:lnTo>
                  <a:lnTo>
                    <a:pt x="45" y="19"/>
                  </a:lnTo>
                  <a:cubicBezTo>
                    <a:pt x="44" y="19"/>
                    <a:pt x="44" y="20"/>
                    <a:pt x="44" y="20"/>
                  </a:cubicBezTo>
                  <a:cubicBezTo>
                    <a:pt x="44" y="20"/>
                    <a:pt x="44" y="20"/>
                    <a:pt x="45" y="21"/>
                  </a:cubicBezTo>
                  <a:lnTo>
                    <a:pt x="47" y="24"/>
                  </a:lnTo>
                  <a:cubicBezTo>
                    <a:pt x="47" y="24"/>
                    <a:pt x="48" y="25"/>
                    <a:pt x="48" y="25"/>
                  </a:cubicBezTo>
                  <a:cubicBezTo>
                    <a:pt x="48" y="26"/>
                    <a:pt x="48" y="26"/>
                    <a:pt x="48" y="27"/>
                  </a:cubicBezTo>
                  <a:cubicBezTo>
                    <a:pt x="48" y="28"/>
                    <a:pt x="47" y="28"/>
                    <a:pt x="46" y="29"/>
                  </a:cubicBezTo>
                  <a:cubicBezTo>
                    <a:pt x="46" y="29"/>
                    <a:pt x="45" y="30"/>
                    <a:pt x="44" y="30"/>
                  </a:cubicBezTo>
                  <a:cubicBezTo>
                    <a:pt x="44" y="30"/>
                    <a:pt x="43" y="29"/>
                    <a:pt x="43" y="29"/>
                  </a:cubicBezTo>
                  <a:cubicBezTo>
                    <a:pt x="42" y="29"/>
                    <a:pt x="42" y="28"/>
                    <a:pt x="41" y="28"/>
                  </a:cubicBezTo>
                  <a:lnTo>
                    <a:pt x="39" y="25"/>
                  </a:lnTo>
                  <a:cubicBezTo>
                    <a:pt x="39" y="24"/>
                    <a:pt x="39" y="24"/>
                    <a:pt x="38" y="24"/>
                  </a:cubicBezTo>
                  <a:cubicBezTo>
                    <a:pt x="38" y="24"/>
                    <a:pt x="38" y="24"/>
                    <a:pt x="38" y="24"/>
                  </a:cubicBezTo>
                  <a:lnTo>
                    <a:pt x="37" y="25"/>
                  </a:lnTo>
                  <a:lnTo>
                    <a:pt x="37" y="24"/>
                  </a:lnTo>
                  <a:lnTo>
                    <a:pt x="40" y="22"/>
                  </a:lnTo>
                  <a:lnTo>
                    <a:pt x="40" y="22"/>
                  </a:lnTo>
                  <a:lnTo>
                    <a:pt x="40" y="22"/>
                  </a:lnTo>
                  <a:cubicBezTo>
                    <a:pt x="40" y="23"/>
                    <a:pt x="40" y="23"/>
                    <a:pt x="40" y="23"/>
                  </a:cubicBezTo>
                  <a:cubicBezTo>
                    <a:pt x="40" y="23"/>
                    <a:pt x="40" y="24"/>
                    <a:pt x="40" y="24"/>
                  </a:cubicBezTo>
                  <a:lnTo>
                    <a:pt x="43" y="27"/>
                  </a:lnTo>
                  <a:cubicBezTo>
                    <a:pt x="43" y="27"/>
                    <a:pt x="43" y="28"/>
                    <a:pt x="43" y="28"/>
                  </a:cubicBezTo>
                  <a:cubicBezTo>
                    <a:pt x="44" y="28"/>
                    <a:pt x="44" y="29"/>
                    <a:pt x="44" y="29"/>
                  </a:cubicBezTo>
                  <a:cubicBezTo>
                    <a:pt x="45" y="29"/>
                    <a:pt x="45" y="29"/>
                    <a:pt x="45" y="29"/>
                  </a:cubicBezTo>
                  <a:cubicBezTo>
                    <a:pt x="46" y="29"/>
                    <a:pt x="46" y="28"/>
                    <a:pt x="46" y="28"/>
                  </a:cubicBezTo>
                  <a:cubicBezTo>
                    <a:pt x="47" y="28"/>
                    <a:pt x="47" y="27"/>
                    <a:pt x="47" y="27"/>
                  </a:cubicBezTo>
                  <a:cubicBezTo>
                    <a:pt x="47" y="26"/>
                    <a:pt x="48" y="26"/>
                    <a:pt x="47" y="26"/>
                  </a:cubicBezTo>
                  <a:cubicBezTo>
                    <a:pt x="47" y="25"/>
                    <a:pt x="47" y="25"/>
                    <a:pt x="46" y="24"/>
                  </a:cubicBezTo>
                  <a:lnTo>
                    <a:pt x="44" y="21"/>
                  </a:lnTo>
                  <a:cubicBezTo>
                    <a:pt x="44" y="21"/>
                    <a:pt x="44" y="20"/>
                    <a:pt x="43" y="20"/>
                  </a:cubicBezTo>
                  <a:cubicBezTo>
                    <a:pt x="43" y="20"/>
                    <a:pt x="43" y="20"/>
                    <a:pt x="43" y="21"/>
                  </a:cubicBezTo>
                  <a:lnTo>
                    <a:pt x="42" y="21"/>
                  </a:lnTo>
                  <a:close/>
                  <a:moveTo>
                    <a:pt x="55" y="23"/>
                  </a:moveTo>
                  <a:lnTo>
                    <a:pt x="48" y="18"/>
                  </a:lnTo>
                  <a:lnTo>
                    <a:pt x="51" y="23"/>
                  </a:lnTo>
                  <a:cubicBezTo>
                    <a:pt x="51" y="24"/>
                    <a:pt x="52" y="24"/>
                    <a:pt x="52" y="24"/>
                  </a:cubicBezTo>
                  <a:cubicBezTo>
                    <a:pt x="52" y="24"/>
                    <a:pt x="52" y="24"/>
                    <a:pt x="53" y="24"/>
                  </a:cubicBezTo>
                  <a:lnTo>
                    <a:pt x="53" y="24"/>
                  </a:lnTo>
                  <a:lnTo>
                    <a:pt x="53" y="24"/>
                  </a:lnTo>
                  <a:lnTo>
                    <a:pt x="50" y="25"/>
                  </a:lnTo>
                  <a:lnTo>
                    <a:pt x="50" y="25"/>
                  </a:lnTo>
                  <a:lnTo>
                    <a:pt x="51" y="25"/>
                  </a:lnTo>
                  <a:cubicBezTo>
                    <a:pt x="51" y="25"/>
                    <a:pt x="51" y="25"/>
                    <a:pt x="51" y="24"/>
                  </a:cubicBezTo>
                  <a:cubicBezTo>
                    <a:pt x="51" y="24"/>
                    <a:pt x="51" y="24"/>
                    <a:pt x="51" y="24"/>
                  </a:cubicBezTo>
                  <a:lnTo>
                    <a:pt x="48" y="18"/>
                  </a:lnTo>
                  <a:cubicBezTo>
                    <a:pt x="48" y="18"/>
                    <a:pt x="48" y="18"/>
                    <a:pt x="47" y="18"/>
                  </a:cubicBezTo>
                  <a:cubicBezTo>
                    <a:pt x="47" y="18"/>
                    <a:pt x="47" y="18"/>
                    <a:pt x="47" y="18"/>
                  </a:cubicBezTo>
                  <a:cubicBezTo>
                    <a:pt x="47" y="18"/>
                    <a:pt x="46" y="18"/>
                    <a:pt x="46" y="18"/>
                  </a:cubicBezTo>
                  <a:lnTo>
                    <a:pt x="46" y="18"/>
                  </a:lnTo>
                  <a:lnTo>
                    <a:pt x="48" y="17"/>
                  </a:lnTo>
                  <a:lnTo>
                    <a:pt x="54" y="21"/>
                  </a:lnTo>
                  <a:lnTo>
                    <a:pt x="54" y="13"/>
                  </a:lnTo>
                  <a:lnTo>
                    <a:pt x="56" y="12"/>
                  </a:lnTo>
                  <a:lnTo>
                    <a:pt x="56" y="12"/>
                  </a:lnTo>
                  <a:lnTo>
                    <a:pt x="56" y="13"/>
                  </a:lnTo>
                  <a:cubicBezTo>
                    <a:pt x="56" y="13"/>
                    <a:pt x="55" y="13"/>
                    <a:pt x="55" y="13"/>
                  </a:cubicBezTo>
                  <a:cubicBezTo>
                    <a:pt x="55" y="13"/>
                    <a:pt x="55" y="14"/>
                    <a:pt x="56" y="14"/>
                  </a:cubicBezTo>
                  <a:lnTo>
                    <a:pt x="58" y="19"/>
                  </a:lnTo>
                  <a:cubicBezTo>
                    <a:pt x="59" y="20"/>
                    <a:pt x="59" y="20"/>
                    <a:pt x="59" y="20"/>
                  </a:cubicBezTo>
                  <a:cubicBezTo>
                    <a:pt x="59" y="20"/>
                    <a:pt x="60" y="20"/>
                    <a:pt x="60" y="20"/>
                  </a:cubicBezTo>
                  <a:lnTo>
                    <a:pt x="60" y="20"/>
                  </a:lnTo>
                  <a:lnTo>
                    <a:pt x="60" y="20"/>
                  </a:lnTo>
                  <a:lnTo>
                    <a:pt x="57" y="22"/>
                  </a:lnTo>
                  <a:lnTo>
                    <a:pt x="57" y="22"/>
                  </a:lnTo>
                  <a:lnTo>
                    <a:pt x="57" y="21"/>
                  </a:lnTo>
                  <a:cubicBezTo>
                    <a:pt x="57" y="21"/>
                    <a:pt x="58" y="21"/>
                    <a:pt x="58" y="21"/>
                  </a:cubicBezTo>
                  <a:cubicBezTo>
                    <a:pt x="58" y="21"/>
                    <a:pt x="58" y="20"/>
                    <a:pt x="57" y="20"/>
                  </a:cubicBezTo>
                  <a:lnTo>
                    <a:pt x="54" y="15"/>
                  </a:lnTo>
                  <a:lnTo>
                    <a:pt x="55" y="23"/>
                  </a:lnTo>
                  <a:close/>
                  <a:moveTo>
                    <a:pt x="65" y="15"/>
                  </a:moveTo>
                  <a:lnTo>
                    <a:pt x="62" y="16"/>
                  </a:lnTo>
                  <a:lnTo>
                    <a:pt x="62" y="17"/>
                  </a:lnTo>
                  <a:cubicBezTo>
                    <a:pt x="62" y="18"/>
                    <a:pt x="62" y="18"/>
                    <a:pt x="62" y="18"/>
                  </a:cubicBezTo>
                  <a:cubicBezTo>
                    <a:pt x="62" y="18"/>
                    <a:pt x="62" y="18"/>
                    <a:pt x="62" y="18"/>
                  </a:cubicBezTo>
                  <a:cubicBezTo>
                    <a:pt x="62" y="19"/>
                    <a:pt x="63" y="18"/>
                    <a:pt x="63" y="18"/>
                  </a:cubicBezTo>
                  <a:lnTo>
                    <a:pt x="63" y="19"/>
                  </a:lnTo>
                  <a:lnTo>
                    <a:pt x="61" y="20"/>
                  </a:lnTo>
                  <a:lnTo>
                    <a:pt x="61" y="19"/>
                  </a:lnTo>
                  <a:cubicBezTo>
                    <a:pt x="61" y="19"/>
                    <a:pt x="61" y="19"/>
                    <a:pt x="61" y="19"/>
                  </a:cubicBezTo>
                  <a:cubicBezTo>
                    <a:pt x="61" y="19"/>
                    <a:pt x="61" y="18"/>
                    <a:pt x="61" y="17"/>
                  </a:cubicBezTo>
                  <a:lnTo>
                    <a:pt x="61" y="10"/>
                  </a:lnTo>
                  <a:lnTo>
                    <a:pt x="62" y="9"/>
                  </a:lnTo>
                  <a:lnTo>
                    <a:pt x="67" y="15"/>
                  </a:lnTo>
                  <a:cubicBezTo>
                    <a:pt x="68" y="15"/>
                    <a:pt x="68" y="16"/>
                    <a:pt x="68" y="16"/>
                  </a:cubicBezTo>
                  <a:cubicBezTo>
                    <a:pt x="69" y="16"/>
                    <a:pt x="69" y="16"/>
                    <a:pt x="69" y="16"/>
                  </a:cubicBezTo>
                  <a:lnTo>
                    <a:pt x="69" y="16"/>
                  </a:lnTo>
                  <a:lnTo>
                    <a:pt x="66" y="17"/>
                  </a:lnTo>
                  <a:lnTo>
                    <a:pt x="66" y="17"/>
                  </a:lnTo>
                  <a:cubicBezTo>
                    <a:pt x="66" y="17"/>
                    <a:pt x="66" y="17"/>
                    <a:pt x="67" y="17"/>
                  </a:cubicBezTo>
                  <a:cubicBezTo>
                    <a:pt x="67" y="17"/>
                    <a:pt x="67" y="16"/>
                    <a:pt x="67" y="16"/>
                  </a:cubicBezTo>
                  <a:cubicBezTo>
                    <a:pt x="67" y="16"/>
                    <a:pt x="66" y="16"/>
                    <a:pt x="66" y="16"/>
                  </a:cubicBezTo>
                  <a:lnTo>
                    <a:pt x="65" y="15"/>
                  </a:lnTo>
                  <a:close/>
                  <a:moveTo>
                    <a:pt x="65" y="14"/>
                  </a:moveTo>
                  <a:lnTo>
                    <a:pt x="62" y="12"/>
                  </a:lnTo>
                  <a:lnTo>
                    <a:pt x="62" y="15"/>
                  </a:lnTo>
                  <a:lnTo>
                    <a:pt x="65" y="14"/>
                  </a:lnTo>
                  <a:close/>
                  <a:moveTo>
                    <a:pt x="66" y="7"/>
                  </a:moveTo>
                  <a:lnTo>
                    <a:pt x="69" y="7"/>
                  </a:lnTo>
                  <a:lnTo>
                    <a:pt x="76" y="11"/>
                  </a:lnTo>
                  <a:lnTo>
                    <a:pt x="74" y="7"/>
                  </a:lnTo>
                  <a:cubicBezTo>
                    <a:pt x="74" y="6"/>
                    <a:pt x="74" y="6"/>
                    <a:pt x="74" y="6"/>
                  </a:cubicBezTo>
                  <a:cubicBezTo>
                    <a:pt x="74" y="5"/>
                    <a:pt x="73" y="5"/>
                    <a:pt x="73" y="6"/>
                  </a:cubicBezTo>
                  <a:lnTo>
                    <a:pt x="73" y="6"/>
                  </a:lnTo>
                  <a:lnTo>
                    <a:pt x="73" y="5"/>
                  </a:lnTo>
                  <a:lnTo>
                    <a:pt x="76" y="5"/>
                  </a:lnTo>
                  <a:lnTo>
                    <a:pt x="76" y="5"/>
                  </a:lnTo>
                  <a:lnTo>
                    <a:pt x="75" y="5"/>
                  </a:lnTo>
                  <a:cubicBezTo>
                    <a:pt x="75" y="5"/>
                    <a:pt x="75" y="5"/>
                    <a:pt x="75" y="5"/>
                  </a:cubicBezTo>
                  <a:cubicBezTo>
                    <a:pt x="75" y="6"/>
                    <a:pt x="75" y="6"/>
                    <a:pt x="75" y="6"/>
                  </a:cubicBezTo>
                  <a:lnTo>
                    <a:pt x="77" y="13"/>
                  </a:lnTo>
                  <a:lnTo>
                    <a:pt x="77" y="13"/>
                  </a:lnTo>
                  <a:lnTo>
                    <a:pt x="69" y="9"/>
                  </a:lnTo>
                  <a:lnTo>
                    <a:pt x="71" y="14"/>
                  </a:lnTo>
                  <a:cubicBezTo>
                    <a:pt x="71" y="14"/>
                    <a:pt x="71" y="15"/>
                    <a:pt x="71" y="15"/>
                  </a:cubicBezTo>
                  <a:cubicBezTo>
                    <a:pt x="72" y="15"/>
                    <a:pt x="72" y="15"/>
                    <a:pt x="72" y="15"/>
                  </a:cubicBezTo>
                  <a:lnTo>
                    <a:pt x="73" y="15"/>
                  </a:lnTo>
                  <a:lnTo>
                    <a:pt x="73" y="15"/>
                  </a:lnTo>
                  <a:lnTo>
                    <a:pt x="70" y="16"/>
                  </a:lnTo>
                  <a:lnTo>
                    <a:pt x="70" y="15"/>
                  </a:lnTo>
                  <a:lnTo>
                    <a:pt x="70" y="15"/>
                  </a:lnTo>
                  <a:cubicBezTo>
                    <a:pt x="70" y="15"/>
                    <a:pt x="70" y="15"/>
                    <a:pt x="71" y="15"/>
                  </a:cubicBezTo>
                  <a:cubicBezTo>
                    <a:pt x="71" y="15"/>
                    <a:pt x="71" y="14"/>
                    <a:pt x="70" y="14"/>
                  </a:cubicBezTo>
                  <a:lnTo>
                    <a:pt x="68" y="8"/>
                  </a:lnTo>
                  <a:cubicBezTo>
                    <a:pt x="68" y="8"/>
                    <a:pt x="68" y="8"/>
                    <a:pt x="68" y="8"/>
                  </a:cubicBezTo>
                  <a:cubicBezTo>
                    <a:pt x="68" y="8"/>
                    <a:pt x="67" y="8"/>
                    <a:pt x="67" y="8"/>
                  </a:cubicBezTo>
                  <a:cubicBezTo>
                    <a:pt x="67" y="8"/>
                    <a:pt x="67" y="8"/>
                    <a:pt x="67" y="8"/>
                  </a:cubicBezTo>
                  <a:lnTo>
                    <a:pt x="66" y="7"/>
                  </a:lnTo>
                  <a:close/>
                  <a:moveTo>
                    <a:pt x="86" y="2"/>
                  </a:moveTo>
                  <a:lnTo>
                    <a:pt x="87" y="5"/>
                  </a:lnTo>
                  <a:lnTo>
                    <a:pt x="87" y="5"/>
                  </a:lnTo>
                  <a:cubicBezTo>
                    <a:pt x="86" y="5"/>
                    <a:pt x="86" y="4"/>
                    <a:pt x="86" y="4"/>
                  </a:cubicBezTo>
                  <a:cubicBezTo>
                    <a:pt x="86" y="4"/>
                    <a:pt x="85" y="3"/>
                    <a:pt x="85" y="3"/>
                  </a:cubicBezTo>
                  <a:cubicBezTo>
                    <a:pt x="85" y="3"/>
                    <a:pt x="84" y="3"/>
                    <a:pt x="84" y="3"/>
                  </a:cubicBezTo>
                  <a:cubicBezTo>
                    <a:pt x="83" y="3"/>
                    <a:pt x="83" y="3"/>
                    <a:pt x="83" y="4"/>
                  </a:cubicBezTo>
                  <a:cubicBezTo>
                    <a:pt x="82" y="4"/>
                    <a:pt x="82" y="4"/>
                    <a:pt x="82" y="5"/>
                  </a:cubicBezTo>
                  <a:cubicBezTo>
                    <a:pt x="82" y="5"/>
                    <a:pt x="83" y="5"/>
                    <a:pt x="83" y="5"/>
                  </a:cubicBezTo>
                  <a:cubicBezTo>
                    <a:pt x="83" y="6"/>
                    <a:pt x="84" y="6"/>
                    <a:pt x="85" y="6"/>
                  </a:cubicBezTo>
                  <a:cubicBezTo>
                    <a:pt x="86" y="7"/>
                    <a:pt x="86" y="7"/>
                    <a:pt x="87" y="7"/>
                  </a:cubicBezTo>
                  <a:cubicBezTo>
                    <a:pt x="87" y="7"/>
                    <a:pt x="87" y="7"/>
                    <a:pt x="88" y="8"/>
                  </a:cubicBezTo>
                  <a:cubicBezTo>
                    <a:pt x="88" y="8"/>
                    <a:pt x="88" y="8"/>
                    <a:pt x="88" y="9"/>
                  </a:cubicBezTo>
                  <a:cubicBezTo>
                    <a:pt x="88" y="9"/>
                    <a:pt x="88" y="10"/>
                    <a:pt x="87" y="11"/>
                  </a:cubicBezTo>
                  <a:cubicBezTo>
                    <a:pt x="87" y="11"/>
                    <a:pt x="86" y="11"/>
                    <a:pt x="86" y="12"/>
                  </a:cubicBezTo>
                  <a:cubicBezTo>
                    <a:pt x="85" y="12"/>
                    <a:pt x="85" y="12"/>
                    <a:pt x="85" y="12"/>
                  </a:cubicBezTo>
                  <a:cubicBezTo>
                    <a:pt x="85" y="12"/>
                    <a:pt x="84" y="12"/>
                    <a:pt x="84" y="11"/>
                  </a:cubicBezTo>
                  <a:cubicBezTo>
                    <a:pt x="84" y="11"/>
                    <a:pt x="83" y="11"/>
                    <a:pt x="83" y="11"/>
                  </a:cubicBezTo>
                  <a:cubicBezTo>
                    <a:pt x="83" y="11"/>
                    <a:pt x="83" y="11"/>
                    <a:pt x="83" y="12"/>
                  </a:cubicBezTo>
                  <a:cubicBezTo>
                    <a:pt x="83" y="12"/>
                    <a:pt x="83" y="12"/>
                    <a:pt x="83" y="12"/>
                  </a:cubicBezTo>
                  <a:lnTo>
                    <a:pt x="83" y="12"/>
                  </a:lnTo>
                  <a:lnTo>
                    <a:pt x="82" y="9"/>
                  </a:lnTo>
                  <a:lnTo>
                    <a:pt x="82" y="9"/>
                  </a:lnTo>
                  <a:cubicBezTo>
                    <a:pt x="83" y="10"/>
                    <a:pt x="83" y="10"/>
                    <a:pt x="83" y="10"/>
                  </a:cubicBezTo>
                  <a:cubicBezTo>
                    <a:pt x="83" y="11"/>
                    <a:pt x="84" y="11"/>
                    <a:pt x="84" y="11"/>
                  </a:cubicBezTo>
                  <a:cubicBezTo>
                    <a:pt x="84" y="11"/>
                    <a:pt x="85" y="11"/>
                    <a:pt x="85" y="11"/>
                  </a:cubicBezTo>
                  <a:cubicBezTo>
                    <a:pt x="86" y="11"/>
                    <a:pt x="86" y="11"/>
                    <a:pt x="87" y="10"/>
                  </a:cubicBezTo>
                  <a:cubicBezTo>
                    <a:pt x="87" y="10"/>
                    <a:pt x="87" y="10"/>
                    <a:pt x="87" y="9"/>
                  </a:cubicBezTo>
                  <a:cubicBezTo>
                    <a:pt x="87" y="9"/>
                    <a:pt x="87" y="9"/>
                    <a:pt x="87" y="9"/>
                  </a:cubicBezTo>
                  <a:cubicBezTo>
                    <a:pt x="86" y="9"/>
                    <a:pt x="86" y="8"/>
                    <a:pt x="86" y="8"/>
                  </a:cubicBezTo>
                  <a:cubicBezTo>
                    <a:pt x="86" y="8"/>
                    <a:pt x="85" y="8"/>
                    <a:pt x="84" y="8"/>
                  </a:cubicBezTo>
                  <a:cubicBezTo>
                    <a:pt x="84" y="7"/>
                    <a:pt x="83" y="7"/>
                    <a:pt x="83" y="7"/>
                  </a:cubicBezTo>
                  <a:cubicBezTo>
                    <a:pt x="82" y="7"/>
                    <a:pt x="82" y="6"/>
                    <a:pt x="82" y="6"/>
                  </a:cubicBezTo>
                  <a:cubicBezTo>
                    <a:pt x="82" y="6"/>
                    <a:pt x="81" y="6"/>
                    <a:pt x="81" y="5"/>
                  </a:cubicBezTo>
                  <a:cubicBezTo>
                    <a:pt x="81" y="5"/>
                    <a:pt x="81" y="4"/>
                    <a:pt x="82" y="3"/>
                  </a:cubicBezTo>
                  <a:cubicBezTo>
                    <a:pt x="82" y="3"/>
                    <a:pt x="83" y="3"/>
                    <a:pt x="84" y="2"/>
                  </a:cubicBezTo>
                  <a:cubicBezTo>
                    <a:pt x="84" y="2"/>
                    <a:pt x="85" y="2"/>
                    <a:pt x="85" y="3"/>
                  </a:cubicBezTo>
                  <a:cubicBezTo>
                    <a:pt x="85" y="3"/>
                    <a:pt x="86" y="3"/>
                    <a:pt x="86" y="3"/>
                  </a:cubicBezTo>
                  <a:cubicBezTo>
                    <a:pt x="86" y="3"/>
                    <a:pt x="86" y="3"/>
                    <a:pt x="86" y="3"/>
                  </a:cubicBezTo>
                  <a:cubicBezTo>
                    <a:pt x="86" y="2"/>
                    <a:pt x="86" y="2"/>
                    <a:pt x="86" y="2"/>
                  </a:cubicBezTo>
                  <a:close/>
                  <a:moveTo>
                    <a:pt x="91" y="2"/>
                  </a:moveTo>
                  <a:lnTo>
                    <a:pt x="91" y="5"/>
                  </a:lnTo>
                  <a:lnTo>
                    <a:pt x="93" y="5"/>
                  </a:lnTo>
                  <a:cubicBezTo>
                    <a:pt x="94" y="5"/>
                    <a:pt x="94" y="5"/>
                    <a:pt x="94" y="5"/>
                  </a:cubicBezTo>
                  <a:cubicBezTo>
                    <a:pt x="94" y="5"/>
                    <a:pt x="94" y="4"/>
                    <a:pt x="94" y="4"/>
                  </a:cubicBezTo>
                  <a:lnTo>
                    <a:pt x="95" y="4"/>
                  </a:lnTo>
                  <a:lnTo>
                    <a:pt x="95" y="7"/>
                  </a:lnTo>
                  <a:lnTo>
                    <a:pt x="95" y="7"/>
                  </a:lnTo>
                  <a:cubicBezTo>
                    <a:pt x="95" y="6"/>
                    <a:pt x="95" y="6"/>
                    <a:pt x="94" y="6"/>
                  </a:cubicBezTo>
                  <a:cubicBezTo>
                    <a:pt x="94" y="6"/>
                    <a:pt x="94" y="6"/>
                    <a:pt x="94" y="6"/>
                  </a:cubicBezTo>
                  <a:cubicBezTo>
                    <a:pt x="94" y="6"/>
                    <a:pt x="94" y="6"/>
                    <a:pt x="93" y="6"/>
                  </a:cubicBezTo>
                  <a:lnTo>
                    <a:pt x="91" y="6"/>
                  </a:lnTo>
                  <a:lnTo>
                    <a:pt x="92" y="9"/>
                  </a:lnTo>
                  <a:cubicBezTo>
                    <a:pt x="92" y="9"/>
                    <a:pt x="92" y="9"/>
                    <a:pt x="92" y="10"/>
                  </a:cubicBezTo>
                  <a:cubicBezTo>
                    <a:pt x="92" y="10"/>
                    <a:pt x="92" y="10"/>
                    <a:pt x="92" y="10"/>
                  </a:cubicBezTo>
                  <a:cubicBezTo>
                    <a:pt x="92" y="10"/>
                    <a:pt x="92" y="10"/>
                    <a:pt x="93" y="10"/>
                  </a:cubicBezTo>
                  <a:lnTo>
                    <a:pt x="94" y="10"/>
                  </a:lnTo>
                  <a:cubicBezTo>
                    <a:pt x="94" y="9"/>
                    <a:pt x="95" y="9"/>
                    <a:pt x="95" y="9"/>
                  </a:cubicBezTo>
                  <a:cubicBezTo>
                    <a:pt x="95" y="9"/>
                    <a:pt x="95" y="9"/>
                    <a:pt x="96" y="9"/>
                  </a:cubicBezTo>
                  <a:cubicBezTo>
                    <a:pt x="96" y="9"/>
                    <a:pt x="96" y="8"/>
                    <a:pt x="96" y="7"/>
                  </a:cubicBezTo>
                  <a:lnTo>
                    <a:pt x="97" y="7"/>
                  </a:lnTo>
                  <a:lnTo>
                    <a:pt x="96" y="10"/>
                  </a:lnTo>
                  <a:lnTo>
                    <a:pt x="89" y="11"/>
                  </a:lnTo>
                  <a:lnTo>
                    <a:pt x="89" y="10"/>
                  </a:lnTo>
                  <a:lnTo>
                    <a:pt x="90" y="10"/>
                  </a:lnTo>
                  <a:cubicBezTo>
                    <a:pt x="90" y="10"/>
                    <a:pt x="90" y="10"/>
                    <a:pt x="90" y="10"/>
                  </a:cubicBezTo>
                  <a:cubicBezTo>
                    <a:pt x="90" y="10"/>
                    <a:pt x="90" y="10"/>
                    <a:pt x="90" y="10"/>
                  </a:cubicBezTo>
                  <a:cubicBezTo>
                    <a:pt x="90" y="10"/>
                    <a:pt x="90" y="9"/>
                    <a:pt x="90" y="9"/>
                  </a:cubicBezTo>
                  <a:lnTo>
                    <a:pt x="90" y="3"/>
                  </a:lnTo>
                  <a:cubicBezTo>
                    <a:pt x="90" y="3"/>
                    <a:pt x="90" y="2"/>
                    <a:pt x="89" y="2"/>
                  </a:cubicBezTo>
                  <a:cubicBezTo>
                    <a:pt x="89" y="2"/>
                    <a:pt x="89" y="2"/>
                    <a:pt x="89" y="2"/>
                  </a:cubicBezTo>
                  <a:lnTo>
                    <a:pt x="88" y="2"/>
                  </a:lnTo>
                  <a:lnTo>
                    <a:pt x="88" y="2"/>
                  </a:lnTo>
                  <a:lnTo>
                    <a:pt x="95" y="1"/>
                  </a:lnTo>
                  <a:lnTo>
                    <a:pt x="95" y="3"/>
                  </a:lnTo>
                  <a:lnTo>
                    <a:pt x="95" y="3"/>
                  </a:lnTo>
                  <a:cubicBezTo>
                    <a:pt x="95" y="2"/>
                    <a:pt x="95" y="2"/>
                    <a:pt x="95" y="2"/>
                  </a:cubicBezTo>
                  <a:cubicBezTo>
                    <a:pt x="95" y="2"/>
                    <a:pt x="94" y="2"/>
                    <a:pt x="94" y="2"/>
                  </a:cubicBezTo>
                  <a:cubicBezTo>
                    <a:pt x="94" y="2"/>
                    <a:pt x="94" y="2"/>
                    <a:pt x="93" y="2"/>
                  </a:cubicBezTo>
                  <a:lnTo>
                    <a:pt x="91" y="2"/>
                  </a:lnTo>
                  <a:close/>
                  <a:moveTo>
                    <a:pt x="106" y="10"/>
                  </a:moveTo>
                  <a:lnTo>
                    <a:pt x="104" y="10"/>
                  </a:lnTo>
                  <a:lnTo>
                    <a:pt x="101" y="5"/>
                  </a:lnTo>
                  <a:cubicBezTo>
                    <a:pt x="100" y="6"/>
                    <a:pt x="100" y="6"/>
                    <a:pt x="100" y="6"/>
                  </a:cubicBezTo>
                  <a:cubicBezTo>
                    <a:pt x="100" y="6"/>
                    <a:pt x="100" y="6"/>
                    <a:pt x="100" y="6"/>
                  </a:cubicBezTo>
                  <a:cubicBezTo>
                    <a:pt x="100" y="6"/>
                    <a:pt x="100" y="6"/>
                    <a:pt x="100" y="6"/>
                  </a:cubicBezTo>
                  <a:lnTo>
                    <a:pt x="100" y="8"/>
                  </a:lnTo>
                  <a:cubicBezTo>
                    <a:pt x="100" y="9"/>
                    <a:pt x="100" y="9"/>
                    <a:pt x="100" y="9"/>
                  </a:cubicBezTo>
                  <a:cubicBezTo>
                    <a:pt x="100" y="9"/>
                    <a:pt x="100" y="9"/>
                    <a:pt x="101" y="9"/>
                  </a:cubicBezTo>
                  <a:lnTo>
                    <a:pt x="101" y="9"/>
                  </a:lnTo>
                  <a:lnTo>
                    <a:pt x="101" y="10"/>
                  </a:lnTo>
                  <a:lnTo>
                    <a:pt x="97" y="10"/>
                  </a:lnTo>
                  <a:lnTo>
                    <a:pt x="97" y="9"/>
                  </a:lnTo>
                  <a:lnTo>
                    <a:pt x="98" y="9"/>
                  </a:lnTo>
                  <a:cubicBezTo>
                    <a:pt x="98" y="9"/>
                    <a:pt x="98" y="9"/>
                    <a:pt x="98" y="9"/>
                  </a:cubicBezTo>
                  <a:cubicBezTo>
                    <a:pt x="99" y="9"/>
                    <a:pt x="99" y="9"/>
                    <a:pt x="99" y="8"/>
                  </a:cubicBezTo>
                  <a:lnTo>
                    <a:pt x="98" y="2"/>
                  </a:lnTo>
                  <a:cubicBezTo>
                    <a:pt x="98" y="2"/>
                    <a:pt x="98" y="1"/>
                    <a:pt x="98" y="1"/>
                  </a:cubicBezTo>
                  <a:cubicBezTo>
                    <a:pt x="98" y="1"/>
                    <a:pt x="98" y="1"/>
                    <a:pt x="98" y="1"/>
                  </a:cubicBezTo>
                  <a:lnTo>
                    <a:pt x="97" y="1"/>
                  </a:lnTo>
                  <a:lnTo>
                    <a:pt x="97" y="1"/>
                  </a:lnTo>
                  <a:lnTo>
                    <a:pt x="100" y="1"/>
                  </a:lnTo>
                  <a:cubicBezTo>
                    <a:pt x="101" y="1"/>
                    <a:pt x="102" y="1"/>
                    <a:pt x="102" y="1"/>
                  </a:cubicBezTo>
                  <a:cubicBezTo>
                    <a:pt x="103" y="1"/>
                    <a:pt x="103" y="1"/>
                    <a:pt x="104" y="2"/>
                  </a:cubicBezTo>
                  <a:cubicBezTo>
                    <a:pt x="104" y="2"/>
                    <a:pt x="104" y="2"/>
                    <a:pt x="104" y="3"/>
                  </a:cubicBezTo>
                  <a:cubicBezTo>
                    <a:pt x="104" y="4"/>
                    <a:pt x="104" y="4"/>
                    <a:pt x="104" y="4"/>
                  </a:cubicBezTo>
                  <a:cubicBezTo>
                    <a:pt x="103" y="5"/>
                    <a:pt x="103" y="5"/>
                    <a:pt x="102" y="5"/>
                  </a:cubicBezTo>
                  <a:lnTo>
                    <a:pt x="104" y="8"/>
                  </a:lnTo>
                  <a:cubicBezTo>
                    <a:pt x="104" y="8"/>
                    <a:pt x="105" y="9"/>
                    <a:pt x="105" y="9"/>
                  </a:cubicBezTo>
                  <a:cubicBezTo>
                    <a:pt x="105" y="9"/>
                    <a:pt x="106" y="9"/>
                    <a:pt x="106" y="9"/>
                  </a:cubicBezTo>
                  <a:lnTo>
                    <a:pt x="106" y="10"/>
                  </a:lnTo>
                  <a:close/>
                  <a:moveTo>
                    <a:pt x="100" y="5"/>
                  </a:moveTo>
                  <a:cubicBezTo>
                    <a:pt x="100" y="5"/>
                    <a:pt x="100" y="5"/>
                    <a:pt x="100" y="5"/>
                  </a:cubicBezTo>
                  <a:cubicBezTo>
                    <a:pt x="100" y="5"/>
                    <a:pt x="100" y="5"/>
                    <a:pt x="100" y="5"/>
                  </a:cubicBezTo>
                  <a:cubicBezTo>
                    <a:pt x="101" y="5"/>
                    <a:pt x="102" y="5"/>
                    <a:pt x="102" y="5"/>
                  </a:cubicBezTo>
                  <a:cubicBezTo>
                    <a:pt x="102" y="4"/>
                    <a:pt x="103" y="4"/>
                    <a:pt x="103" y="3"/>
                  </a:cubicBezTo>
                  <a:cubicBezTo>
                    <a:pt x="103" y="3"/>
                    <a:pt x="102" y="2"/>
                    <a:pt x="102" y="2"/>
                  </a:cubicBezTo>
                  <a:cubicBezTo>
                    <a:pt x="102" y="1"/>
                    <a:pt x="101" y="1"/>
                    <a:pt x="101" y="1"/>
                  </a:cubicBezTo>
                  <a:cubicBezTo>
                    <a:pt x="100" y="1"/>
                    <a:pt x="100" y="1"/>
                    <a:pt x="100" y="1"/>
                  </a:cubicBezTo>
                  <a:lnTo>
                    <a:pt x="100" y="5"/>
                  </a:lnTo>
                  <a:close/>
                  <a:moveTo>
                    <a:pt x="115" y="1"/>
                  </a:moveTo>
                  <a:lnTo>
                    <a:pt x="115" y="1"/>
                  </a:lnTo>
                  <a:cubicBezTo>
                    <a:pt x="115" y="1"/>
                    <a:pt x="114" y="1"/>
                    <a:pt x="114" y="2"/>
                  </a:cubicBezTo>
                  <a:cubicBezTo>
                    <a:pt x="114" y="2"/>
                    <a:pt x="114" y="2"/>
                    <a:pt x="114" y="3"/>
                  </a:cubicBezTo>
                  <a:lnTo>
                    <a:pt x="110" y="10"/>
                  </a:lnTo>
                  <a:lnTo>
                    <a:pt x="110" y="10"/>
                  </a:lnTo>
                  <a:lnTo>
                    <a:pt x="107" y="2"/>
                  </a:lnTo>
                  <a:cubicBezTo>
                    <a:pt x="107" y="2"/>
                    <a:pt x="107" y="1"/>
                    <a:pt x="107" y="1"/>
                  </a:cubicBezTo>
                  <a:cubicBezTo>
                    <a:pt x="107" y="1"/>
                    <a:pt x="106" y="1"/>
                    <a:pt x="106" y="1"/>
                  </a:cubicBezTo>
                  <a:cubicBezTo>
                    <a:pt x="106" y="1"/>
                    <a:pt x="106" y="1"/>
                    <a:pt x="106" y="1"/>
                  </a:cubicBezTo>
                  <a:lnTo>
                    <a:pt x="106" y="0"/>
                  </a:lnTo>
                  <a:lnTo>
                    <a:pt x="109" y="1"/>
                  </a:lnTo>
                  <a:lnTo>
                    <a:pt x="109" y="1"/>
                  </a:lnTo>
                  <a:cubicBezTo>
                    <a:pt x="109" y="1"/>
                    <a:pt x="109" y="1"/>
                    <a:pt x="108" y="1"/>
                  </a:cubicBezTo>
                  <a:cubicBezTo>
                    <a:pt x="108" y="1"/>
                    <a:pt x="108" y="1"/>
                    <a:pt x="108" y="2"/>
                  </a:cubicBezTo>
                  <a:cubicBezTo>
                    <a:pt x="108" y="2"/>
                    <a:pt x="108" y="2"/>
                    <a:pt x="108" y="3"/>
                  </a:cubicBezTo>
                  <a:lnTo>
                    <a:pt x="110" y="8"/>
                  </a:lnTo>
                  <a:lnTo>
                    <a:pt x="113" y="3"/>
                  </a:lnTo>
                  <a:cubicBezTo>
                    <a:pt x="113" y="2"/>
                    <a:pt x="113" y="2"/>
                    <a:pt x="113" y="2"/>
                  </a:cubicBezTo>
                  <a:cubicBezTo>
                    <a:pt x="113" y="2"/>
                    <a:pt x="113" y="2"/>
                    <a:pt x="113" y="2"/>
                  </a:cubicBezTo>
                  <a:cubicBezTo>
                    <a:pt x="113" y="1"/>
                    <a:pt x="113" y="1"/>
                    <a:pt x="112" y="1"/>
                  </a:cubicBezTo>
                  <a:cubicBezTo>
                    <a:pt x="112" y="1"/>
                    <a:pt x="112" y="1"/>
                    <a:pt x="112" y="1"/>
                  </a:cubicBezTo>
                  <a:lnTo>
                    <a:pt x="112" y="1"/>
                  </a:lnTo>
                  <a:lnTo>
                    <a:pt x="115" y="1"/>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27" name="Freeform 47"/>
            <p:cNvSpPr>
              <a:spLocks noEditPoints="1"/>
            </p:cNvSpPr>
            <p:nvPr/>
          </p:nvSpPr>
          <p:spPr bwMode="auto">
            <a:xfrm>
              <a:off x="345" y="3696"/>
              <a:ext cx="183" cy="112"/>
            </a:xfrm>
            <a:custGeom>
              <a:avLst/>
              <a:gdLst/>
              <a:ahLst/>
              <a:cxnLst>
                <a:cxn ang="0">
                  <a:pos x="0" y="9"/>
                </a:cxn>
                <a:cxn ang="0">
                  <a:pos x="2" y="2"/>
                </a:cxn>
                <a:cxn ang="0">
                  <a:pos x="1" y="1"/>
                </a:cxn>
                <a:cxn ang="0">
                  <a:pos x="4" y="1"/>
                </a:cxn>
                <a:cxn ang="0">
                  <a:pos x="3" y="9"/>
                </a:cxn>
                <a:cxn ang="0">
                  <a:pos x="13" y="2"/>
                </a:cxn>
                <a:cxn ang="0">
                  <a:pos x="10" y="2"/>
                </a:cxn>
                <a:cxn ang="0">
                  <a:pos x="7" y="8"/>
                </a:cxn>
                <a:cxn ang="0">
                  <a:pos x="12" y="9"/>
                </a:cxn>
                <a:cxn ang="0">
                  <a:pos x="6" y="8"/>
                </a:cxn>
                <a:cxn ang="0">
                  <a:pos x="10" y="1"/>
                </a:cxn>
                <a:cxn ang="0">
                  <a:pos x="13" y="2"/>
                </a:cxn>
                <a:cxn ang="0">
                  <a:pos x="20" y="8"/>
                </a:cxn>
                <a:cxn ang="0">
                  <a:pos x="19" y="10"/>
                </a:cxn>
                <a:cxn ang="0">
                  <a:pos x="17" y="8"/>
                </a:cxn>
                <a:cxn ang="0">
                  <a:pos x="16" y="12"/>
                </a:cxn>
                <a:cxn ang="0">
                  <a:pos x="21" y="11"/>
                </a:cxn>
                <a:cxn ang="0">
                  <a:pos x="13" y="11"/>
                </a:cxn>
                <a:cxn ang="0">
                  <a:pos x="15" y="10"/>
                </a:cxn>
                <a:cxn ang="0">
                  <a:pos x="15" y="3"/>
                </a:cxn>
                <a:cxn ang="0">
                  <a:pos x="21" y="6"/>
                </a:cxn>
                <a:cxn ang="0">
                  <a:pos x="18" y="4"/>
                </a:cxn>
                <a:cxn ang="0">
                  <a:pos x="28" y="8"/>
                </a:cxn>
                <a:cxn ang="0">
                  <a:pos x="25" y="7"/>
                </a:cxn>
                <a:cxn ang="0">
                  <a:pos x="28" y="13"/>
                </a:cxn>
                <a:cxn ang="0">
                  <a:pos x="23" y="15"/>
                </a:cxn>
                <a:cxn ang="0">
                  <a:pos x="22" y="14"/>
                </a:cxn>
                <a:cxn ang="0">
                  <a:pos x="22" y="13"/>
                </a:cxn>
                <a:cxn ang="0">
                  <a:pos x="26" y="14"/>
                </a:cxn>
                <a:cxn ang="0">
                  <a:pos x="24" y="10"/>
                </a:cxn>
                <a:cxn ang="0">
                  <a:pos x="27" y="6"/>
                </a:cxn>
                <a:cxn ang="0">
                  <a:pos x="29" y="7"/>
                </a:cxn>
                <a:cxn ang="0">
                  <a:pos x="32" y="15"/>
                </a:cxn>
                <a:cxn ang="0">
                  <a:pos x="50" y="19"/>
                </a:cxn>
                <a:cxn ang="0">
                  <a:pos x="46" y="22"/>
                </a:cxn>
                <a:cxn ang="0">
                  <a:pos x="40" y="22"/>
                </a:cxn>
                <a:cxn ang="0">
                  <a:pos x="43" y="15"/>
                </a:cxn>
                <a:cxn ang="0">
                  <a:pos x="45" y="16"/>
                </a:cxn>
                <a:cxn ang="0">
                  <a:pos x="43" y="16"/>
                </a:cxn>
                <a:cxn ang="0">
                  <a:pos x="41" y="23"/>
                </a:cxn>
                <a:cxn ang="0">
                  <a:pos x="46" y="22"/>
                </a:cxn>
                <a:cxn ang="0">
                  <a:pos x="47" y="17"/>
                </a:cxn>
                <a:cxn ang="0">
                  <a:pos x="54" y="24"/>
                </a:cxn>
                <a:cxn ang="0">
                  <a:pos x="51" y="22"/>
                </a:cxn>
                <a:cxn ang="0">
                  <a:pos x="53" y="27"/>
                </a:cxn>
                <a:cxn ang="0">
                  <a:pos x="48" y="28"/>
                </a:cxn>
                <a:cxn ang="0">
                  <a:pos x="46" y="27"/>
                </a:cxn>
                <a:cxn ang="0">
                  <a:pos x="48" y="26"/>
                </a:cxn>
                <a:cxn ang="0">
                  <a:pos x="51" y="28"/>
                </a:cxn>
                <a:cxn ang="0">
                  <a:pos x="50" y="23"/>
                </a:cxn>
                <a:cxn ang="0">
                  <a:pos x="54" y="21"/>
                </a:cxn>
                <a:cxn ang="0">
                  <a:pos x="56" y="22"/>
                </a:cxn>
                <a:cxn ang="0">
                  <a:pos x="54" y="31"/>
                </a:cxn>
                <a:cxn ang="0">
                  <a:pos x="54" y="33"/>
                </a:cxn>
                <a:cxn ang="0">
                  <a:pos x="54" y="30"/>
                </a:cxn>
                <a:cxn ang="0">
                  <a:pos x="58" y="36"/>
                </a:cxn>
                <a:cxn ang="0">
                  <a:pos x="56" y="35"/>
                </a:cxn>
                <a:cxn ang="0">
                  <a:pos x="58" y="33"/>
                </a:cxn>
                <a:cxn ang="0">
                  <a:pos x="58" y="32"/>
                </a:cxn>
              </a:cxnLst>
              <a:rect l="0" t="0" r="r" b="b"/>
              <a:pathLst>
                <a:path w="61" h="37">
                  <a:moveTo>
                    <a:pt x="4" y="9"/>
                  </a:moveTo>
                  <a:lnTo>
                    <a:pt x="4" y="10"/>
                  </a:lnTo>
                  <a:lnTo>
                    <a:pt x="0" y="9"/>
                  </a:lnTo>
                  <a:lnTo>
                    <a:pt x="0" y="9"/>
                  </a:lnTo>
                  <a:lnTo>
                    <a:pt x="0" y="9"/>
                  </a:lnTo>
                  <a:cubicBezTo>
                    <a:pt x="1" y="9"/>
                    <a:pt x="1" y="9"/>
                    <a:pt x="1" y="9"/>
                  </a:cubicBezTo>
                  <a:cubicBezTo>
                    <a:pt x="1" y="9"/>
                    <a:pt x="1" y="8"/>
                    <a:pt x="1" y="8"/>
                  </a:cubicBezTo>
                  <a:lnTo>
                    <a:pt x="2" y="2"/>
                  </a:lnTo>
                  <a:cubicBezTo>
                    <a:pt x="2" y="2"/>
                    <a:pt x="2" y="1"/>
                    <a:pt x="2" y="1"/>
                  </a:cubicBezTo>
                  <a:cubicBezTo>
                    <a:pt x="2" y="1"/>
                    <a:pt x="2" y="1"/>
                    <a:pt x="2" y="1"/>
                  </a:cubicBezTo>
                  <a:cubicBezTo>
                    <a:pt x="2" y="1"/>
                    <a:pt x="1" y="1"/>
                    <a:pt x="1" y="1"/>
                  </a:cubicBezTo>
                  <a:lnTo>
                    <a:pt x="1" y="1"/>
                  </a:lnTo>
                  <a:lnTo>
                    <a:pt x="1" y="0"/>
                  </a:lnTo>
                  <a:lnTo>
                    <a:pt x="5" y="1"/>
                  </a:lnTo>
                  <a:lnTo>
                    <a:pt x="5" y="1"/>
                  </a:lnTo>
                  <a:lnTo>
                    <a:pt x="4" y="1"/>
                  </a:lnTo>
                  <a:cubicBezTo>
                    <a:pt x="4" y="1"/>
                    <a:pt x="4" y="1"/>
                    <a:pt x="4" y="1"/>
                  </a:cubicBezTo>
                  <a:cubicBezTo>
                    <a:pt x="3" y="1"/>
                    <a:pt x="3" y="2"/>
                    <a:pt x="3" y="2"/>
                  </a:cubicBezTo>
                  <a:lnTo>
                    <a:pt x="3" y="8"/>
                  </a:lnTo>
                  <a:cubicBezTo>
                    <a:pt x="3" y="8"/>
                    <a:pt x="3" y="9"/>
                    <a:pt x="3" y="9"/>
                  </a:cubicBezTo>
                  <a:cubicBezTo>
                    <a:pt x="3" y="9"/>
                    <a:pt x="3" y="9"/>
                    <a:pt x="3" y="9"/>
                  </a:cubicBezTo>
                  <a:cubicBezTo>
                    <a:pt x="3" y="9"/>
                    <a:pt x="3" y="9"/>
                    <a:pt x="3" y="9"/>
                  </a:cubicBezTo>
                  <a:lnTo>
                    <a:pt x="4" y="9"/>
                  </a:lnTo>
                  <a:close/>
                  <a:moveTo>
                    <a:pt x="13" y="2"/>
                  </a:moveTo>
                  <a:lnTo>
                    <a:pt x="13" y="5"/>
                  </a:lnTo>
                  <a:lnTo>
                    <a:pt x="13" y="5"/>
                  </a:lnTo>
                  <a:cubicBezTo>
                    <a:pt x="13" y="4"/>
                    <a:pt x="12" y="3"/>
                    <a:pt x="12" y="3"/>
                  </a:cubicBezTo>
                  <a:cubicBezTo>
                    <a:pt x="12" y="2"/>
                    <a:pt x="11" y="2"/>
                    <a:pt x="10" y="2"/>
                  </a:cubicBezTo>
                  <a:cubicBezTo>
                    <a:pt x="10" y="2"/>
                    <a:pt x="9" y="2"/>
                    <a:pt x="9" y="2"/>
                  </a:cubicBezTo>
                  <a:cubicBezTo>
                    <a:pt x="8" y="2"/>
                    <a:pt x="8" y="3"/>
                    <a:pt x="7" y="3"/>
                  </a:cubicBezTo>
                  <a:cubicBezTo>
                    <a:pt x="7" y="4"/>
                    <a:pt x="7" y="5"/>
                    <a:pt x="7" y="6"/>
                  </a:cubicBezTo>
                  <a:cubicBezTo>
                    <a:pt x="6" y="7"/>
                    <a:pt x="6" y="7"/>
                    <a:pt x="7" y="8"/>
                  </a:cubicBezTo>
                  <a:cubicBezTo>
                    <a:pt x="7" y="8"/>
                    <a:pt x="7" y="9"/>
                    <a:pt x="8" y="9"/>
                  </a:cubicBezTo>
                  <a:cubicBezTo>
                    <a:pt x="8" y="10"/>
                    <a:pt x="9" y="10"/>
                    <a:pt x="9" y="10"/>
                  </a:cubicBezTo>
                  <a:cubicBezTo>
                    <a:pt x="10" y="10"/>
                    <a:pt x="10" y="10"/>
                    <a:pt x="11" y="10"/>
                  </a:cubicBezTo>
                  <a:cubicBezTo>
                    <a:pt x="11" y="10"/>
                    <a:pt x="12" y="9"/>
                    <a:pt x="12" y="9"/>
                  </a:cubicBezTo>
                  <a:lnTo>
                    <a:pt x="13" y="9"/>
                  </a:lnTo>
                  <a:cubicBezTo>
                    <a:pt x="12" y="10"/>
                    <a:pt x="11" y="10"/>
                    <a:pt x="11" y="10"/>
                  </a:cubicBezTo>
                  <a:cubicBezTo>
                    <a:pt x="10" y="11"/>
                    <a:pt x="9" y="11"/>
                    <a:pt x="9" y="11"/>
                  </a:cubicBezTo>
                  <a:cubicBezTo>
                    <a:pt x="7" y="10"/>
                    <a:pt x="6" y="10"/>
                    <a:pt x="6" y="8"/>
                  </a:cubicBezTo>
                  <a:cubicBezTo>
                    <a:pt x="5" y="8"/>
                    <a:pt x="5" y="7"/>
                    <a:pt x="5" y="5"/>
                  </a:cubicBezTo>
                  <a:cubicBezTo>
                    <a:pt x="5" y="5"/>
                    <a:pt x="6" y="4"/>
                    <a:pt x="6" y="3"/>
                  </a:cubicBezTo>
                  <a:cubicBezTo>
                    <a:pt x="7" y="2"/>
                    <a:pt x="7" y="2"/>
                    <a:pt x="8" y="2"/>
                  </a:cubicBezTo>
                  <a:cubicBezTo>
                    <a:pt x="9" y="1"/>
                    <a:pt x="10" y="1"/>
                    <a:pt x="10" y="1"/>
                  </a:cubicBezTo>
                  <a:cubicBezTo>
                    <a:pt x="11" y="2"/>
                    <a:pt x="12" y="2"/>
                    <a:pt x="12" y="2"/>
                  </a:cubicBezTo>
                  <a:cubicBezTo>
                    <a:pt x="12" y="2"/>
                    <a:pt x="12" y="2"/>
                    <a:pt x="12" y="2"/>
                  </a:cubicBezTo>
                  <a:cubicBezTo>
                    <a:pt x="13" y="2"/>
                    <a:pt x="13" y="2"/>
                    <a:pt x="13" y="2"/>
                  </a:cubicBezTo>
                  <a:cubicBezTo>
                    <a:pt x="13" y="2"/>
                    <a:pt x="13" y="2"/>
                    <a:pt x="13" y="2"/>
                  </a:cubicBezTo>
                  <a:close/>
                  <a:moveTo>
                    <a:pt x="18" y="4"/>
                  </a:moveTo>
                  <a:lnTo>
                    <a:pt x="17" y="7"/>
                  </a:lnTo>
                  <a:lnTo>
                    <a:pt x="19" y="8"/>
                  </a:lnTo>
                  <a:cubicBezTo>
                    <a:pt x="19" y="8"/>
                    <a:pt x="19" y="8"/>
                    <a:pt x="20" y="8"/>
                  </a:cubicBezTo>
                  <a:cubicBezTo>
                    <a:pt x="20" y="8"/>
                    <a:pt x="20" y="7"/>
                    <a:pt x="20" y="7"/>
                  </a:cubicBezTo>
                  <a:lnTo>
                    <a:pt x="20" y="7"/>
                  </a:lnTo>
                  <a:lnTo>
                    <a:pt x="20" y="10"/>
                  </a:lnTo>
                  <a:lnTo>
                    <a:pt x="19" y="10"/>
                  </a:lnTo>
                  <a:cubicBezTo>
                    <a:pt x="20" y="9"/>
                    <a:pt x="20" y="9"/>
                    <a:pt x="19" y="9"/>
                  </a:cubicBezTo>
                  <a:cubicBezTo>
                    <a:pt x="19" y="9"/>
                    <a:pt x="19" y="9"/>
                    <a:pt x="19" y="9"/>
                  </a:cubicBezTo>
                  <a:cubicBezTo>
                    <a:pt x="19" y="8"/>
                    <a:pt x="19" y="8"/>
                    <a:pt x="18" y="8"/>
                  </a:cubicBezTo>
                  <a:lnTo>
                    <a:pt x="17" y="8"/>
                  </a:lnTo>
                  <a:lnTo>
                    <a:pt x="16" y="11"/>
                  </a:lnTo>
                  <a:cubicBezTo>
                    <a:pt x="16" y="11"/>
                    <a:pt x="16" y="11"/>
                    <a:pt x="16" y="11"/>
                  </a:cubicBezTo>
                  <a:cubicBezTo>
                    <a:pt x="16" y="11"/>
                    <a:pt x="16" y="11"/>
                    <a:pt x="16" y="11"/>
                  </a:cubicBezTo>
                  <a:cubicBezTo>
                    <a:pt x="16" y="12"/>
                    <a:pt x="16" y="12"/>
                    <a:pt x="16" y="12"/>
                  </a:cubicBezTo>
                  <a:lnTo>
                    <a:pt x="18" y="12"/>
                  </a:lnTo>
                  <a:cubicBezTo>
                    <a:pt x="18" y="12"/>
                    <a:pt x="19" y="12"/>
                    <a:pt x="19" y="12"/>
                  </a:cubicBezTo>
                  <a:cubicBezTo>
                    <a:pt x="19" y="12"/>
                    <a:pt x="19" y="12"/>
                    <a:pt x="20" y="12"/>
                  </a:cubicBezTo>
                  <a:cubicBezTo>
                    <a:pt x="20" y="12"/>
                    <a:pt x="20" y="11"/>
                    <a:pt x="21" y="11"/>
                  </a:cubicBezTo>
                  <a:lnTo>
                    <a:pt x="21" y="11"/>
                  </a:lnTo>
                  <a:lnTo>
                    <a:pt x="20" y="13"/>
                  </a:lnTo>
                  <a:lnTo>
                    <a:pt x="13" y="11"/>
                  </a:lnTo>
                  <a:lnTo>
                    <a:pt x="13" y="11"/>
                  </a:lnTo>
                  <a:lnTo>
                    <a:pt x="13" y="11"/>
                  </a:lnTo>
                  <a:cubicBezTo>
                    <a:pt x="14" y="11"/>
                    <a:pt x="14" y="11"/>
                    <a:pt x="14" y="11"/>
                  </a:cubicBezTo>
                  <a:cubicBezTo>
                    <a:pt x="14" y="11"/>
                    <a:pt x="14" y="11"/>
                    <a:pt x="14" y="11"/>
                  </a:cubicBezTo>
                  <a:cubicBezTo>
                    <a:pt x="14" y="11"/>
                    <a:pt x="15" y="11"/>
                    <a:pt x="15" y="10"/>
                  </a:cubicBezTo>
                  <a:lnTo>
                    <a:pt x="16" y="5"/>
                  </a:lnTo>
                  <a:cubicBezTo>
                    <a:pt x="16" y="4"/>
                    <a:pt x="16" y="4"/>
                    <a:pt x="16" y="4"/>
                  </a:cubicBezTo>
                  <a:cubicBezTo>
                    <a:pt x="16" y="3"/>
                    <a:pt x="16" y="3"/>
                    <a:pt x="16" y="3"/>
                  </a:cubicBezTo>
                  <a:lnTo>
                    <a:pt x="15" y="3"/>
                  </a:lnTo>
                  <a:lnTo>
                    <a:pt x="15" y="3"/>
                  </a:lnTo>
                  <a:lnTo>
                    <a:pt x="22" y="5"/>
                  </a:lnTo>
                  <a:lnTo>
                    <a:pt x="21" y="6"/>
                  </a:lnTo>
                  <a:lnTo>
                    <a:pt x="21" y="6"/>
                  </a:lnTo>
                  <a:cubicBezTo>
                    <a:pt x="21" y="6"/>
                    <a:pt x="21" y="6"/>
                    <a:pt x="21" y="5"/>
                  </a:cubicBezTo>
                  <a:cubicBezTo>
                    <a:pt x="21" y="5"/>
                    <a:pt x="21" y="5"/>
                    <a:pt x="21" y="5"/>
                  </a:cubicBezTo>
                  <a:cubicBezTo>
                    <a:pt x="21" y="5"/>
                    <a:pt x="20" y="5"/>
                    <a:pt x="20" y="5"/>
                  </a:cubicBezTo>
                  <a:lnTo>
                    <a:pt x="18" y="4"/>
                  </a:lnTo>
                  <a:close/>
                  <a:moveTo>
                    <a:pt x="29" y="7"/>
                  </a:moveTo>
                  <a:lnTo>
                    <a:pt x="28" y="10"/>
                  </a:lnTo>
                  <a:lnTo>
                    <a:pt x="28" y="10"/>
                  </a:lnTo>
                  <a:cubicBezTo>
                    <a:pt x="28" y="9"/>
                    <a:pt x="28" y="9"/>
                    <a:pt x="28" y="8"/>
                  </a:cubicBezTo>
                  <a:cubicBezTo>
                    <a:pt x="28" y="8"/>
                    <a:pt x="28" y="8"/>
                    <a:pt x="28" y="7"/>
                  </a:cubicBezTo>
                  <a:cubicBezTo>
                    <a:pt x="27" y="7"/>
                    <a:pt x="27" y="7"/>
                    <a:pt x="27" y="7"/>
                  </a:cubicBezTo>
                  <a:cubicBezTo>
                    <a:pt x="26" y="7"/>
                    <a:pt x="26" y="7"/>
                    <a:pt x="25" y="7"/>
                  </a:cubicBezTo>
                  <a:cubicBezTo>
                    <a:pt x="25" y="7"/>
                    <a:pt x="25" y="7"/>
                    <a:pt x="25" y="7"/>
                  </a:cubicBezTo>
                  <a:cubicBezTo>
                    <a:pt x="25" y="8"/>
                    <a:pt x="25" y="8"/>
                    <a:pt x="25" y="8"/>
                  </a:cubicBezTo>
                  <a:cubicBezTo>
                    <a:pt x="25" y="9"/>
                    <a:pt x="25" y="9"/>
                    <a:pt x="26" y="10"/>
                  </a:cubicBezTo>
                  <a:cubicBezTo>
                    <a:pt x="27" y="11"/>
                    <a:pt x="27" y="11"/>
                    <a:pt x="27" y="12"/>
                  </a:cubicBezTo>
                  <a:cubicBezTo>
                    <a:pt x="28" y="12"/>
                    <a:pt x="28" y="12"/>
                    <a:pt x="28" y="13"/>
                  </a:cubicBezTo>
                  <a:cubicBezTo>
                    <a:pt x="28" y="13"/>
                    <a:pt x="28" y="13"/>
                    <a:pt x="28" y="14"/>
                  </a:cubicBezTo>
                  <a:cubicBezTo>
                    <a:pt x="27" y="14"/>
                    <a:pt x="27" y="15"/>
                    <a:pt x="26" y="15"/>
                  </a:cubicBezTo>
                  <a:cubicBezTo>
                    <a:pt x="26" y="15"/>
                    <a:pt x="25" y="15"/>
                    <a:pt x="24" y="15"/>
                  </a:cubicBezTo>
                  <a:cubicBezTo>
                    <a:pt x="24" y="15"/>
                    <a:pt x="24" y="15"/>
                    <a:pt x="23" y="15"/>
                  </a:cubicBezTo>
                  <a:cubicBezTo>
                    <a:pt x="23" y="15"/>
                    <a:pt x="23" y="14"/>
                    <a:pt x="23" y="14"/>
                  </a:cubicBezTo>
                  <a:cubicBezTo>
                    <a:pt x="22" y="14"/>
                    <a:pt x="22" y="14"/>
                    <a:pt x="22" y="14"/>
                  </a:cubicBezTo>
                  <a:cubicBezTo>
                    <a:pt x="22" y="14"/>
                    <a:pt x="22" y="14"/>
                    <a:pt x="22" y="14"/>
                  </a:cubicBezTo>
                  <a:cubicBezTo>
                    <a:pt x="22" y="14"/>
                    <a:pt x="22" y="14"/>
                    <a:pt x="22" y="14"/>
                  </a:cubicBezTo>
                  <a:lnTo>
                    <a:pt x="21" y="14"/>
                  </a:lnTo>
                  <a:lnTo>
                    <a:pt x="22" y="11"/>
                  </a:lnTo>
                  <a:lnTo>
                    <a:pt x="23" y="11"/>
                  </a:lnTo>
                  <a:cubicBezTo>
                    <a:pt x="22" y="12"/>
                    <a:pt x="22" y="12"/>
                    <a:pt x="22" y="13"/>
                  </a:cubicBezTo>
                  <a:cubicBezTo>
                    <a:pt x="23" y="13"/>
                    <a:pt x="23" y="13"/>
                    <a:pt x="23" y="14"/>
                  </a:cubicBezTo>
                  <a:cubicBezTo>
                    <a:pt x="23" y="14"/>
                    <a:pt x="24" y="14"/>
                    <a:pt x="24" y="14"/>
                  </a:cubicBezTo>
                  <a:cubicBezTo>
                    <a:pt x="25" y="15"/>
                    <a:pt x="25" y="15"/>
                    <a:pt x="26" y="15"/>
                  </a:cubicBezTo>
                  <a:cubicBezTo>
                    <a:pt x="26" y="14"/>
                    <a:pt x="26" y="14"/>
                    <a:pt x="26" y="14"/>
                  </a:cubicBezTo>
                  <a:cubicBezTo>
                    <a:pt x="26" y="14"/>
                    <a:pt x="26" y="13"/>
                    <a:pt x="26" y="13"/>
                  </a:cubicBezTo>
                  <a:cubicBezTo>
                    <a:pt x="26" y="13"/>
                    <a:pt x="26" y="13"/>
                    <a:pt x="26" y="12"/>
                  </a:cubicBezTo>
                  <a:cubicBezTo>
                    <a:pt x="26" y="12"/>
                    <a:pt x="26" y="12"/>
                    <a:pt x="25" y="11"/>
                  </a:cubicBezTo>
                  <a:cubicBezTo>
                    <a:pt x="24" y="10"/>
                    <a:pt x="24" y="10"/>
                    <a:pt x="24" y="10"/>
                  </a:cubicBezTo>
                  <a:cubicBezTo>
                    <a:pt x="24" y="9"/>
                    <a:pt x="24" y="9"/>
                    <a:pt x="23" y="8"/>
                  </a:cubicBezTo>
                  <a:cubicBezTo>
                    <a:pt x="23" y="8"/>
                    <a:pt x="23" y="8"/>
                    <a:pt x="24" y="7"/>
                  </a:cubicBezTo>
                  <a:cubicBezTo>
                    <a:pt x="24" y="7"/>
                    <a:pt x="24" y="6"/>
                    <a:pt x="25" y="6"/>
                  </a:cubicBezTo>
                  <a:cubicBezTo>
                    <a:pt x="25" y="6"/>
                    <a:pt x="26" y="6"/>
                    <a:pt x="27" y="6"/>
                  </a:cubicBezTo>
                  <a:cubicBezTo>
                    <a:pt x="27" y="6"/>
                    <a:pt x="28" y="7"/>
                    <a:pt x="28" y="7"/>
                  </a:cubicBezTo>
                  <a:cubicBezTo>
                    <a:pt x="28" y="7"/>
                    <a:pt x="28" y="7"/>
                    <a:pt x="29" y="7"/>
                  </a:cubicBezTo>
                  <a:cubicBezTo>
                    <a:pt x="29" y="7"/>
                    <a:pt x="29" y="7"/>
                    <a:pt x="29" y="7"/>
                  </a:cubicBezTo>
                  <a:cubicBezTo>
                    <a:pt x="29" y="7"/>
                    <a:pt x="29" y="7"/>
                    <a:pt x="29" y="7"/>
                  </a:cubicBezTo>
                  <a:close/>
                  <a:moveTo>
                    <a:pt x="32" y="15"/>
                  </a:moveTo>
                  <a:lnTo>
                    <a:pt x="35" y="16"/>
                  </a:lnTo>
                  <a:lnTo>
                    <a:pt x="35" y="17"/>
                  </a:lnTo>
                  <a:lnTo>
                    <a:pt x="32" y="15"/>
                  </a:lnTo>
                  <a:close/>
                  <a:moveTo>
                    <a:pt x="47" y="17"/>
                  </a:moveTo>
                  <a:lnTo>
                    <a:pt x="47" y="17"/>
                  </a:lnTo>
                  <a:lnTo>
                    <a:pt x="50" y="18"/>
                  </a:lnTo>
                  <a:lnTo>
                    <a:pt x="50" y="19"/>
                  </a:lnTo>
                  <a:lnTo>
                    <a:pt x="50" y="18"/>
                  </a:lnTo>
                  <a:cubicBezTo>
                    <a:pt x="49" y="18"/>
                    <a:pt x="49" y="18"/>
                    <a:pt x="49" y="18"/>
                  </a:cubicBezTo>
                  <a:cubicBezTo>
                    <a:pt x="49" y="18"/>
                    <a:pt x="48" y="19"/>
                    <a:pt x="48" y="19"/>
                  </a:cubicBezTo>
                  <a:lnTo>
                    <a:pt x="46" y="22"/>
                  </a:lnTo>
                  <a:cubicBezTo>
                    <a:pt x="46" y="23"/>
                    <a:pt x="45" y="24"/>
                    <a:pt x="45" y="24"/>
                  </a:cubicBezTo>
                  <a:cubicBezTo>
                    <a:pt x="45" y="24"/>
                    <a:pt x="44" y="24"/>
                    <a:pt x="44" y="24"/>
                  </a:cubicBezTo>
                  <a:cubicBezTo>
                    <a:pt x="43" y="24"/>
                    <a:pt x="42" y="24"/>
                    <a:pt x="41" y="24"/>
                  </a:cubicBezTo>
                  <a:cubicBezTo>
                    <a:pt x="41" y="23"/>
                    <a:pt x="40" y="23"/>
                    <a:pt x="40" y="22"/>
                  </a:cubicBezTo>
                  <a:cubicBezTo>
                    <a:pt x="40" y="22"/>
                    <a:pt x="39" y="21"/>
                    <a:pt x="40" y="20"/>
                  </a:cubicBezTo>
                  <a:cubicBezTo>
                    <a:pt x="40" y="20"/>
                    <a:pt x="40" y="19"/>
                    <a:pt x="41" y="19"/>
                  </a:cubicBezTo>
                  <a:lnTo>
                    <a:pt x="42" y="16"/>
                  </a:lnTo>
                  <a:cubicBezTo>
                    <a:pt x="43" y="15"/>
                    <a:pt x="43" y="15"/>
                    <a:pt x="43" y="15"/>
                  </a:cubicBezTo>
                  <a:cubicBezTo>
                    <a:pt x="43" y="14"/>
                    <a:pt x="42" y="14"/>
                    <a:pt x="42" y="14"/>
                  </a:cubicBezTo>
                  <a:lnTo>
                    <a:pt x="42" y="14"/>
                  </a:lnTo>
                  <a:lnTo>
                    <a:pt x="42" y="14"/>
                  </a:lnTo>
                  <a:lnTo>
                    <a:pt x="45" y="16"/>
                  </a:lnTo>
                  <a:lnTo>
                    <a:pt x="45" y="16"/>
                  </a:lnTo>
                  <a:lnTo>
                    <a:pt x="45" y="16"/>
                  </a:lnTo>
                  <a:cubicBezTo>
                    <a:pt x="45" y="15"/>
                    <a:pt x="44" y="15"/>
                    <a:pt x="44" y="15"/>
                  </a:cubicBezTo>
                  <a:cubicBezTo>
                    <a:pt x="44" y="16"/>
                    <a:pt x="44" y="16"/>
                    <a:pt x="43" y="16"/>
                  </a:cubicBezTo>
                  <a:lnTo>
                    <a:pt x="41" y="19"/>
                  </a:lnTo>
                  <a:cubicBezTo>
                    <a:pt x="41" y="20"/>
                    <a:pt x="41" y="20"/>
                    <a:pt x="41" y="21"/>
                  </a:cubicBezTo>
                  <a:cubicBezTo>
                    <a:pt x="41" y="21"/>
                    <a:pt x="41" y="21"/>
                    <a:pt x="41" y="22"/>
                  </a:cubicBezTo>
                  <a:cubicBezTo>
                    <a:pt x="41" y="22"/>
                    <a:pt x="41" y="22"/>
                    <a:pt x="41" y="23"/>
                  </a:cubicBezTo>
                  <a:cubicBezTo>
                    <a:pt x="41" y="23"/>
                    <a:pt x="41" y="23"/>
                    <a:pt x="42" y="23"/>
                  </a:cubicBezTo>
                  <a:cubicBezTo>
                    <a:pt x="42" y="24"/>
                    <a:pt x="43" y="24"/>
                    <a:pt x="43" y="24"/>
                  </a:cubicBezTo>
                  <a:cubicBezTo>
                    <a:pt x="44" y="24"/>
                    <a:pt x="44" y="24"/>
                    <a:pt x="45" y="23"/>
                  </a:cubicBezTo>
                  <a:cubicBezTo>
                    <a:pt x="45" y="23"/>
                    <a:pt x="45" y="23"/>
                    <a:pt x="46" y="22"/>
                  </a:cubicBezTo>
                  <a:lnTo>
                    <a:pt x="48" y="19"/>
                  </a:lnTo>
                  <a:cubicBezTo>
                    <a:pt x="48" y="18"/>
                    <a:pt x="48" y="18"/>
                    <a:pt x="48" y="18"/>
                  </a:cubicBezTo>
                  <a:cubicBezTo>
                    <a:pt x="48" y="18"/>
                    <a:pt x="48" y="17"/>
                    <a:pt x="48" y="17"/>
                  </a:cubicBezTo>
                  <a:lnTo>
                    <a:pt x="47" y="17"/>
                  </a:lnTo>
                  <a:close/>
                  <a:moveTo>
                    <a:pt x="56" y="23"/>
                  </a:moveTo>
                  <a:lnTo>
                    <a:pt x="54" y="25"/>
                  </a:lnTo>
                  <a:lnTo>
                    <a:pt x="54" y="25"/>
                  </a:lnTo>
                  <a:cubicBezTo>
                    <a:pt x="54" y="24"/>
                    <a:pt x="54" y="24"/>
                    <a:pt x="54" y="24"/>
                  </a:cubicBezTo>
                  <a:cubicBezTo>
                    <a:pt x="54" y="23"/>
                    <a:pt x="54" y="23"/>
                    <a:pt x="54" y="22"/>
                  </a:cubicBezTo>
                  <a:cubicBezTo>
                    <a:pt x="54" y="22"/>
                    <a:pt x="54" y="22"/>
                    <a:pt x="53" y="21"/>
                  </a:cubicBezTo>
                  <a:cubicBezTo>
                    <a:pt x="53" y="21"/>
                    <a:pt x="53" y="21"/>
                    <a:pt x="52" y="21"/>
                  </a:cubicBezTo>
                  <a:cubicBezTo>
                    <a:pt x="52" y="21"/>
                    <a:pt x="52" y="21"/>
                    <a:pt x="51" y="22"/>
                  </a:cubicBezTo>
                  <a:cubicBezTo>
                    <a:pt x="51" y="22"/>
                    <a:pt x="51" y="22"/>
                    <a:pt x="51" y="22"/>
                  </a:cubicBezTo>
                  <a:cubicBezTo>
                    <a:pt x="51" y="23"/>
                    <a:pt x="51" y="23"/>
                    <a:pt x="52" y="25"/>
                  </a:cubicBezTo>
                  <a:cubicBezTo>
                    <a:pt x="52" y="25"/>
                    <a:pt x="53" y="26"/>
                    <a:pt x="53" y="26"/>
                  </a:cubicBezTo>
                  <a:cubicBezTo>
                    <a:pt x="53" y="27"/>
                    <a:pt x="53" y="27"/>
                    <a:pt x="53" y="27"/>
                  </a:cubicBezTo>
                  <a:cubicBezTo>
                    <a:pt x="53" y="28"/>
                    <a:pt x="52" y="28"/>
                    <a:pt x="52" y="28"/>
                  </a:cubicBezTo>
                  <a:cubicBezTo>
                    <a:pt x="52" y="29"/>
                    <a:pt x="51" y="29"/>
                    <a:pt x="51" y="29"/>
                  </a:cubicBezTo>
                  <a:cubicBezTo>
                    <a:pt x="50" y="29"/>
                    <a:pt x="49" y="29"/>
                    <a:pt x="49" y="29"/>
                  </a:cubicBezTo>
                  <a:cubicBezTo>
                    <a:pt x="48" y="29"/>
                    <a:pt x="48" y="28"/>
                    <a:pt x="48" y="28"/>
                  </a:cubicBezTo>
                  <a:cubicBezTo>
                    <a:pt x="48" y="28"/>
                    <a:pt x="48" y="28"/>
                    <a:pt x="48" y="27"/>
                  </a:cubicBezTo>
                  <a:cubicBezTo>
                    <a:pt x="47" y="27"/>
                    <a:pt x="47" y="27"/>
                    <a:pt x="47" y="27"/>
                  </a:cubicBezTo>
                  <a:cubicBezTo>
                    <a:pt x="47" y="27"/>
                    <a:pt x="47" y="27"/>
                    <a:pt x="47" y="27"/>
                  </a:cubicBezTo>
                  <a:cubicBezTo>
                    <a:pt x="47" y="27"/>
                    <a:pt x="47" y="27"/>
                    <a:pt x="46" y="27"/>
                  </a:cubicBezTo>
                  <a:lnTo>
                    <a:pt x="46" y="27"/>
                  </a:lnTo>
                  <a:lnTo>
                    <a:pt x="48" y="24"/>
                  </a:lnTo>
                  <a:lnTo>
                    <a:pt x="48" y="25"/>
                  </a:lnTo>
                  <a:cubicBezTo>
                    <a:pt x="48" y="25"/>
                    <a:pt x="48" y="26"/>
                    <a:pt x="48" y="26"/>
                  </a:cubicBezTo>
                  <a:cubicBezTo>
                    <a:pt x="48" y="26"/>
                    <a:pt x="48" y="27"/>
                    <a:pt x="48" y="27"/>
                  </a:cubicBezTo>
                  <a:cubicBezTo>
                    <a:pt x="48" y="28"/>
                    <a:pt x="48" y="28"/>
                    <a:pt x="49" y="28"/>
                  </a:cubicBezTo>
                  <a:cubicBezTo>
                    <a:pt x="49" y="29"/>
                    <a:pt x="50" y="29"/>
                    <a:pt x="50" y="29"/>
                  </a:cubicBezTo>
                  <a:cubicBezTo>
                    <a:pt x="50" y="29"/>
                    <a:pt x="51" y="28"/>
                    <a:pt x="51" y="28"/>
                  </a:cubicBezTo>
                  <a:cubicBezTo>
                    <a:pt x="51" y="28"/>
                    <a:pt x="51" y="28"/>
                    <a:pt x="51" y="27"/>
                  </a:cubicBezTo>
                  <a:cubicBezTo>
                    <a:pt x="51" y="27"/>
                    <a:pt x="51" y="27"/>
                    <a:pt x="51" y="27"/>
                  </a:cubicBezTo>
                  <a:cubicBezTo>
                    <a:pt x="51" y="26"/>
                    <a:pt x="51" y="26"/>
                    <a:pt x="51" y="25"/>
                  </a:cubicBezTo>
                  <a:cubicBezTo>
                    <a:pt x="50" y="24"/>
                    <a:pt x="50" y="24"/>
                    <a:pt x="50" y="23"/>
                  </a:cubicBezTo>
                  <a:cubicBezTo>
                    <a:pt x="50" y="23"/>
                    <a:pt x="50" y="23"/>
                    <a:pt x="50" y="22"/>
                  </a:cubicBezTo>
                  <a:cubicBezTo>
                    <a:pt x="50" y="22"/>
                    <a:pt x="50" y="22"/>
                    <a:pt x="50" y="21"/>
                  </a:cubicBezTo>
                  <a:cubicBezTo>
                    <a:pt x="51" y="21"/>
                    <a:pt x="51" y="21"/>
                    <a:pt x="52" y="20"/>
                  </a:cubicBezTo>
                  <a:cubicBezTo>
                    <a:pt x="53" y="20"/>
                    <a:pt x="53" y="21"/>
                    <a:pt x="54" y="21"/>
                  </a:cubicBezTo>
                  <a:cubicBezTo>
                    <a:pt x="54" y="21"/>
                    <a:pt x="54" y="22"/>
                    <a:pt x="55" y="22"/>
                  </a:cubicBezTo>
                  <a:cubicBezTo>
                    <a:pt x="55" y="22"/>
                    <a:pt x="55" y="23"/>
                    <a:pt x="55" y="23"/>
                  </a:cubicBezTo>
                  <a:cubicBezTo>
                    <a:pt x="55" y="23"/>
                    <a:pt x="55" y="23"/>
                    <a:pt x="55" y="23"/>
                  </a:cubicBezTo>
                  <a:cubicBezTo>
                    <a:pt x="55" y="23"/>
                    <a:pt x="56" y="23"/>
                    <a:pt x="56" y="22"/>
                  </a:cubicBezTo>
                  <a:lnTo>
                    <a:pt x="56" y="23"/>
                  </a:lnTo>
                  <a:close/>
                  <a:moveTo>
                    <a:pt x="58" y="33"/>
                  </a:moveTo>
                  <a:lnTo>
                    <a:pt x="55" y="30"/>
                  </a:lnTo>
                  <a:lnTo>
                    <a:pt x="54" y="31"/>
                  </a:lnTo>
                  <a:cubicBezTo>
                    <a:pt x="54" y="31"/>
                    <a:pt x="54" y="31"/>
                    <a:pt x="53" y="31"/>
                  </a:cubicBezTo>
                  <a:cubicBezTo>
                    <a:pt x="53" y="31"/>
                    <a:pt x="53" y="32"/>
                    <a:pt x="53" y="32"/>
                  </a:cubicBezTo>
                  <a:cubicBezTo>
                    <a:pt x="53" y="32"/>
                    <a:pt x="54" y="32"/>
                    <a:pt x="54" y="32"/>
                  </a:cubicBezTo>
                  <a:lnTo>
                    <a:pt x="54" y="33"/>
                  </a:lnTo>
                  <a:lnTo>
                    <a:pt x="52" y="31"/>
                  </a:lnTo>
                  <a:lnTo>
                    <a:pt x="52" y="31"/>
                  </a:lnTo>
                  <a:cubicBezTo>
                    <a:pt x="52" y="31"/>
                    <a:pt x="52" y="31"/>
                    <a:pt x="52" y="31"/>
                  </a:cubicBezTo>
                  <a:cubicBezTo>
                    <a:pt x="53" y="31"/>
                    <a:pt x="53" y="31"/>
                    <a:pt x="54" y="30"/>
                  </a:cubicBezTo>
                  <a:lnTo>
                    <a:pt x="61" y="27"/>
                  </a:lnTo>
                  <a:lnTo>
                    <a:pt x="61" y="27"/>
                  </a:lnTo>
                  <a:lnTo>
                    <a:pt x="59" y="35"/>
                  </a:lnTo>
                  <a:cubicBezTo>
                    <a:pt x="58" y="35"/>
                    <a:pt x="58" y="36"/>
                    <a:pt x="58" y="36"/>
                  </a:cubicBezTo>
                  <a:cubicBezTo>
                    <a:pt x="58" y="36"/>
                    <a:pt x="58" y="37"/>
                    <a:pt x="59" y="37"/>
                  </a:cubicBezTo>
                  <a:lnTo>
                    <a:pt x="59" y="37"/>
                  </a:lnTo>
                  <a:lnTo>
                    <a:pt x="56" y="35"/>
                  </a:lnTo>
                  <a:lnTo>
                    <a:pt x="56" y="35"/>
                  </a:lnTo>
                  <a:cubicBezTo>
                    <a:pt x="56" y="35"/>
                    <a:pt x="57" y="35"/>
                    <a:pt x="57" y="35"/>
                  </a:cubicBezTo>
                  <a:cubicBezTo>
                    <a:pt x="57" y="35"/>
                    <a:pt x="57" y="35"/>
                    <a:pt x="57" y="35"/>
                  </a:cubicBezTo>
                  <a:cubicBezTo>
                    <a:pt x="57" y="35"/>
                    <a:pt x="57" y="34"/>
                    <a:pt x="58" y="34"/>
                  </a:cubicBezTo>
                  <a:lnTo>
                    <a:pt x="58" y="33"/>
                  </a:lnTo>
                  <a:close/>
                  <a:moveTo>
                    <a:pt x="58" y="32"/>
                  </a:moveTo>
                  <a:lnTo>
                    <a:pt x="59" y="28"/>
                  </a:lnTo>
                  <a:lnTo>
                    <a:pt x="56" y="30"/>
                  </a:lnTo>
                  <a:lnTo>
                    <a:pt x="58" y="32"/>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28" name="Freeform 48"/>
            <p:cNvSpPr>
              <a:spLocks/>
            </p:cNvSpPr>
            <p:nvPr/>
          </p:nvSpPr>
          <p:spPr bwMode="auto">
            <a:xfrm>
              <a:off x="375" y="3924"/>
              <a:ext cx="207" cy="267"/>
            </a:xfrm>
            <a:custGeom>
              <a:avLst/>
              <a:gdLst/>
              <a:ahLst/>
              <a:cxnLst>
                <a:cxn ang="0">
                  <a:pos x="67" y="74"/>
                </a:cxn>
                <a:cxn ang="0">
                  <a:pos x="55" y="74"/>
                </a:cxn>
                <a:cxn ang="0">
                  <a:pos x="41" y="69"/>
                </a:cxn>
                <a:cxn ang="0">
                  <a:pos x="27" y="71"/>
                </a:cxn>
                <a:cxn ang="0">
                  <a:pos x="19" y="70"/>
                </a:cxn>
                <a:cxn ang="0">
                  <a:pos x="18" y="66"/>
                </a:cxn>
                <a:cxn ang="0">
                  <a:pos x="17" y="64"/>
                </a:cxn>
                <a:cxn ang="0">
                  <a:pos x="17" y="64"/>
                </a:cxn>
                <a:cxn ang="0">
                  <a:pos x="16" y="62"/>
                </a:cxn>
                <a:cxn ang="0">
                  <a:pos x="14" y="59"/>
                </a:cxn>
                <a:cxn ang="0">
                  <a:pos x="13" y="56"/>
                </a:cxn>
                <a:cxn ang="0">
                  <a:pos x="14" y="50"/>
                </a:cxn>
                <a:cxn ang="0">
                  <a:pos x="49" y="18"/>
                </a:cxn>
                <a:cxn ang="0">
                  <a:pos x="48" y="0"/>
                </a:cxn>
                <a:cxn ang="0">
                  <a:pos x="37" y="16"/>
                </a:cxn>
                <a:cxn ang="0">
                  <a:pos x="13" y="31"/>
                </a:cxn>
                <a:cxn ang="0">
                  <a:pos x="6" y="40"/>
                </a:cxn>
                <a:cxn ang="0">
                  <a:pos x="4" y="49"/>
                </a:cxn>
                <a:cxn ang="0">
                  <a:pos x="4" y="54"/>
                </a:cxn>
                <a:cxn ang="0">
                  <a:pos x="2" y="57"/>
                </a:cxn>
                <a:cxn ang="0">
                  <a:pos x="2" y="60"/>
                </a:cxn>
                <a:cxn ang="0">
                  <a:pos x="5" y="60"/>
                </a:cxn>
                <a:cxn ang="0">
                  <a:pos x="6" y="64"/>
                </a:cxn>
                <a:cxn ang="0">
                  <a:pos x="6" y="66"/>
                </a:cxn>
                <a:cxn ang="0">
                  <a:pos x="8" y="68"/>
                </a:cxn>
                <a:cxn ang="0">
                  <a:pos x="8" y="71"/>
                </a:cxn>
                <a:cxn ang="0">
                  <a:pos x="12" y="76"/>
                </a:cxn>
                <a:cxn ang="0">
                  <a:pos x="26" y="75"/>
                </a:cxn>
                <a:cxn ang="0">
                  <a:pos x="39" y="80"/>
                </a:cxn>
                <a:cxn ang="0">
                  <a:pos x="62" y="80"/>
                </a:cxn>
                <a:cxn ang="0">
                  <a:pos x="67" y="74"/>
                </a:cxn>
              </a:cxnLst>
              <a:rect l="0" t="0" r="r" b="b"/>
              <a:pathLst>
                <a:path w="69" h="89">
                  <a:moveTo>
                    <a:pt x="67" y="74"/>
                  </a:moveTo>
                  <a:cubicBezTo>
                    <a:pt x="66" y="74"/>
                    <a:pt x="59" y="77"/>
                    <a:pt x="55" y="74"/>
                  </a:cubicBezTo>
                  <a:cubicBezTo>
                    <a:pt x="45" y="69"/>
                    <a:pt x="43" y="69"/>
                    <a:pt x="41" y="69"/>
                  </a:cubicBezTo>
                  <a:cubicBezTo>
                    <a:pt x="39" y="68"/>
                    <a:pt x="35" y="68"/>
                    <a:pt x="27" y="71"/>
                  </a:cubicBezTo>
                  <a:cubicBezTo>
                    <a:pt x="19" y="73"/>
                    <a:pt x="19" y="70"/>
                    <a:pt x="19" y="70"/>
                  </a:cubicBezTo>
                  <a:cubicBezTo>
                    <a:pt x="19" y="69"/>
                    <a:pt x="20" y="66"/>
                    <a:pt x="18" y="66"/>
                  </a:cubicBezTo>
                  <a:cubicBezTo>
                    <a:pt x="16" y="66"/>
                    <a:pt x="17" y="64"/>
                    <a:pt x="17" y="64"/>
                  </a:cubicBezTo>
                  <a:lnTo>
                    <a:pt x="17" y="64"/>
                  </a:lnTo>
                  <a:cubicBezTo>
                    <a:pt x="15" y="63"/>
                    <a:pt x="16" y="62"/>
                    <a:pt x="16" y="62"/>
                  </a:cubicBezTo>
                  <a:cubicBezTo>
                    <a:pt x="16" y="59"/>
                    <a:pt x="15" y="60"/>
                    <a:pt x="14" y="59"/>
                  </a:cubicBezTo>
                  <a:cubicBezTo>
                    <a:pt x="12" y="59"/>
                    <a:pt x="12" y="57"/>
                    <a:pt x="13" y="56"/>
                  </a:cubicBezTo>
                  <a:cubicBezTo>
                    <a:pt x="16" y="53"/>
                    <a:pt x="14" y="50"/>
                    <a:pt x="14" y="50"/>
                  </a:cubicBezTo>
                  <a:cubicBezTo>
                    <a:pt x="12" y="37"/>
                    <a:pt x="39" y="28"/>
                    <a:pt x="49" y="18"/>
                  </a:cubicBezTo>
                  <a:cubicBezTo>
                    <a:pt x="59" y="8"/>
                    <a:pt x="48" y="0"/>
                    <a:pt x="48" y="0"/>
                  </a:cubicBezTo>
                  <a:cubicBezTo>
                    <a:pt x="48" y="0"/>
                    <a:pt x="49" y="9"/>
                    <a:pt x="37" y="16"/>
                  </a:cubicBezTo>
                  <a:cubicBezTo>
                    <a:pt x="26" y="22"/>
                    <a:pt x="16" y="30"/>
                    <a:pt x="13" y="31"/>
                  </a:cubicBezTo>
                  <a:cubicBezTo>
                    <a:pt x="11" y="32"/>
                    <a:pt x="6" y="37"/>
                    <a:pt x="6" y="40"/>
                  </a:cubicBezTo>
                  <a:cubicBezTo>
                    <a:pt x="6" y="40"/>
                    <a:pt x="4" y="48"/>
                    <a:pt x="4" y="49"/>
                  </a:cubicBezTo>
                  <a:cubicBezTo>
                    <a:pt x="5" y="51"/>
                    <a:pt x="6" y="52"/>
                    <a:pt x="4" y="54"/>
                  </a:cubicBezTo>
                  <a:lnTo>
                    <a:pt x="2" y="57"/>
                  </a:lnTo>
                  <a:cubicBezTo>
                    <a:pt x="2" y="57"/>
                    <a:pt x="0" y="58"/>
                    <a:pt x="2" y="60"/>
                  </a:cubicBezTo>
                  <a:cubicBezTo>
                    <a:pt x="2" y="60"/>
                    <a:pt x="4" y="60"/>
                    <a:pt x="5" y="60"/>
                  </a:cubicBezTo>
                  <a:cubicBezTo>
                    <a:pt x="6" y="61"/>
                    <a:pt x="5" y="63"/>
                    <a:pt x="6" y="64"/>
                  </a:cubicBezTo>
                  <a:cubicBezTo>
                    <a:pt x="7" y="65"/>
                    <a:pt x="6" y="65"/>
                    <a:pt x="6" y="66"/>
                  </a:cubicBezTo>
                  <a:cubicBezTo>
                    <a:pt x="6" y="67"/>
                    <a:pt x="6" y="67"/>
                    <a:pt x="8" y="68"/>
                  </a:cubicBezTo>
                  <a:cubicBezTo>
                    <a:pt x="9" y="70"/>
                    <a:pt x="8" y="70"/>
                    <a:pt x="8" y="71"/>
                  </a:cubicBezTo>
                  <a:cubicBezTo>
                    <a:pt x="8" y="72"/>
                    <a:pt x="6" y="76"/>
                    <a:pt x="12" y="76"/>
                  </a:cubicBezTo>
                  <a:cubicBezTo>
                    <a:pt x="19" y="77"/>
                    <a:pt x="24" y="75"/>
                    <a:pt x="26" y="75"/>
                  </a:cubicBezTo>
                  <a:cubicBezTo>
                    <a:pt x="36" y="76"/>
                    <a:pt x="37" y="78"/>
                    <a:pt x="39" y="80"/>
                  </a:cubicBezTo>
                  <a:cubicBezTo>
                    <a:pt x="41" y="82"/>
                    <a:pt x="55" y="89"/>
                    <a:pt x="62" y="80"/>
                  </a:cubicBezTo>
                  <a:cubicBezTo>
                    <a:pt x="69" y="71"/>
                    <a:pt x="67" y="74"/>
                    <a:pt x="67" y="74"/>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29" name="Freeform 49"/>
            <p:cNvSpPr>
              <a:spLocks/>
            </p:cNvSpPr>
            <p:nvPr/>
          </p:nvSpPr>
          <p:spPr bwMode="auto">
            <a:xfrm>
              <a:off x="156" y="3774"/>
              <a:ext cx="438" cy="318"/>
            </a:xfrm>
            <a:custGeom>
              <a:avLst/>
              <a:gdLst/>
              <a:ahLst/>
              <a:cxnLst>
                <a:cxn ang="0">
                  <a:pos x="42" y="88"/>
                </a:cxn>
                <a:cxn ang="0">
                  <a:pos x="29" y="96"/>
                </a:cxn>
                <a:cxn ang="0">
                  <a:pos x="4" y="106"/>
                </a:cxn>
                <a:cxn ang="0">
                  <a:pos x="29" y="105"/>
                </a:cxn>
                <a:cxn ang="0">
                  <a:pos x="42" y="104"/>
                </a:cxn>
                <a:cxn ang="0">
                  <a:pos x="68" y="61"/>
                </a:cxn>
                <a:cxn ang="0">
                  <a:pos x="125" y="24"/>
                </a:cxn>
                <a:cxn ang="0">
                  <a:pos x="129" y="0"/>
                </a:cxn>
                <a:cxn ang="0">
                  <a:pos x="118" y="19"/>
                </a:cxn>
                <a:cxn ang="0">
                  <a:pos x="53" y="62"/>
                </a:cxn>
                <a:cxn ang="0">
                  <a:pos x="46" y="75"/>
                </a:cxn>
                <a:cxn ang="0">
                  <a:pos x="42" y="88"/>
                </a:cxn>
              </a:cxnLst>
              <a:rect l="0" t="0" r="r" b="b"/>
              <a:pathLst>
                <a:path w="146" h="106">
                  <a:moveTo>
                    <a:pt x="42" y="88"/>
                  </a:moveTo>
                  <a:cubicBezTo>
                    <a:pt x="42" y="88"/>
                    <a:pt x="42" y="97"/>
                    <a:pt x="29" y="96"/>
                  </a:cubicBezTo>
                  <a:cubicBezTo>
                    <a:pt x="16" y="94"/>
                    <a:pt x="0" y="93"/>
                    <a:pt x="4" y="106"/>
                  </a:cubicBezTo>
                  <a:cubicBezTo>
                    <a:pt x="7" y="100"/>
                    <a:pt x="20" y="104"/>
                    <a:pt x="29" y="105"/>
                  </a:cubicBezTo>
                  <a:cubicBezTo>
                    <a:pt x="36" y="105"/>
                    <a:pt x="38" y="106"/>
                    <a:pt x="42" y="104"/>
                  </a:cubicBezTo>
                  <a:cubicBezTo>
                    <a:pt x="58" y="94"/>
                    <a:pt x="44" y="76"/>
                    <a:pt x="68" y="61"/>
                  </a:cubicBezTo>
                  <a:cubicBezTo>
                    <a:pt x="86" y="48"/>
                    <a:pt x="105" y="38"/>
                    <a:pt x="125" y="24"/>
                  </a:cubicBezTo>
                  <a:cubicBezTo>
                    <a:pt x="146" y="7"/>
                    <a:pt x="129" y="0"/>
                    <a:pt x="129" y="0"/>
                  </a:cubicBezTo>
                  <a:cubicBezTo>
                    <a:pt x="129" y="0"/>
                    <a:pt x="134" y="10"/>
                    <a:pt x="118" y="19"/>
                  </a:cubicBezTo>
                  <a:cubicBezTo>
                    <a:pt x="95" y="37"/>
                    <a:pt x="64" y="50"/>
                    <a:pt x="53" y="62"/>
                  </a:cubicBezTo>
                  <a:cubicBezTo>
                    <a:pt x="51" y="64"/>
                    <a:pt x="47" y="68"/>
                    <a:pt x="46" y="75"/>
                  </a:cubicBezTo>
                  <a:lnTo>
                    <a:pt x="42" y="88"/>
                  </a:ln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30" name="Freeform 50"/>
            <p:cNvSpPr>
              <a:spLocks/>
            </p:cNvSpPr>
            <p:nvPr/>
          </p:nvSpPr>
          <p:spPr bwMode="auto">
            <a:xfrm>
              <a:off x="117" y="4086"/>
              <a:ext cx="242" cy="234"/>
            </a:xfrm>
            <a:custGeom>
              <a:avLst/>
              <a:gdLst/>
              <a:ahLst/>
              <a:cxnLst>
                <a:cxn ang="0">
                  <a:pos x="19" y="5"/>
                </a:cxn>
                <a:cxn ang="0">
                  <a:pos x="65" y="25"/>
                </a:cxn>
                <a:cxn ang="0">
                  <a:pos x="81" y="42"/>
                </a:cxn>
                <a:cxn ang="0">
                  <a:pos x="70" y="51"/>
                </a:cxn>
                <a:cxn ang="0">
                  <a:pos x="66" y="64"/>
                </a:cxn>
                <a:cxn ang="0">
                  <a:pos x="77" y="72"/>
                </a:cxn>
                <a:cxn ang="0">
                  <a:pos x="60" y="76"/>
                </a:cxn>
                <a:cxn ang="0">
                  <a:pos x="54" y="61"/>
                </a:cxn>
                <a:cxn ang="0">
                  <a:pos x="67" y="48"/>
                </a:cxn>
                <a:cxn ang="0">
                  <a:pos x="49" y="28"/>
                </a:cxn>
                <a:cxn ang="0">
                  <a:pos x="2" y="12"/>
                </a:cxn>
                <a:cxn ang="0">
                  <a:pos x="19" y="5"/>
                </a:cxn>
              </a:cxnLst>
              <a:rect l="0" t="0" r="r" b="b"/>
              <a:pathLst>
                <a:path w="81" h="78">
                  <a:moveTo>
                    <a:pt x="19" y="5"/>
                  </a:moveTo>
                  <a:cubicBezTo>
                    <a:pt x="36" y="11"/>
                    <a:pt x="48" y="18"/>
                    <a:pt x="65" y="25"/>
                  </a:cubicBezTo>
                  <a:cubicBezTo>
                    <a:pt x="70" y="28"/>
                    <a:pt x="81" y="35"/>
                    <a:pt x="81" y="42"/>
                  </a:cubicBezTo>
                  <a:cubicBezTo>
                    <a:pt x="78" y="48"/>
                    <a:pt x="73" y="49"/>
                    <a:pt x="70" y="51"/>
                  </a:cubicBezTo>
                  <a:cubicBezTo>
                    <a:pt x="64" y="56"/>
                    <a:pt x="65" y="58"/>
                    <a:pt x="66" y="64"/>
                  </a:cubicBezTo>
                  <a:cubicBezTo>
                    <a:pt x="68" y="71"/>
                    <a:pt x="75" y="72"/>
                    <a:pt x="77" y="72"/>
                  </a:cubicBezTo>
                  <a:cubicBezTo>
                    <a:pt x="73" y="76"/>
                    <a:pt x="66" y="78"/>
                    <a:pt x="60" y="76"/>
                  </a:cubicBezTo>
                  <a:cubicBezTo>
                    <a:pt x="54" y="72"/>
                    <a:pt x="52" y="68"/>
                    <a:pt x="54" y="61"/>
                  </a:cubicBezTo>
                  <a:cubicBezTo>
                    <a:pt x="57" y="55"/>
                    <a:pt x="63" y="53"/>
                    <a:pt x="67" y="48"/>
                  </a:cubicBezTo>
                  <a:cubicBezTo>
                    <a:pt x="73" y="37"/>
                    <a:pt x="52" y="31"/>
                    <a:pt x="49" y="28"/>
                  </a:cubicBezTo>
                  <a:cubicBezTo>
                    <a:pt x="41" y="24"/>
                    <a:pt x="14" y="6"/>
                    <a:pt x="2" y="12"/>
                  </a:cubicBezTo>
                  <a:cubicBezTo>
                    <a:pt x="2" y="12"/>
                    <a:pt x="0" y="0"/>
                    <a:pt x="19" y="5"/>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31" name="Freeform 51"/>
            <p:cNvSpPr>
              <a:spLocks/>
            </p:cNvSpPr>
            <p:nvPr/>
          </p:nvSpPr>
          <p:spPr bwMode="auto">
            <a:xfrm>
              <a:off x="314" y="3858"/>
              <a:ext cx="232" cy="428"/>
            </a:xfrm>
            <a:custGeom>
              <a:avLst/>
              <a:gdLst/>
              <a:ahLst/>
              <a:cxnLst>
                <a:cxn ang="0">
                  <a:pos x="34" y="136"/>
                </a:cxn>
                <a:cxn ang="0">
                  <a:pos x="14" y="139"/>
                </a:cxn>
                <a:cxn ang="0">
                  <a:pos x="11" y="126"/>
                </a:cxn>
                <a:cxn ang="0">
                  <a:pos x="30" y="109"/>
                </a:cxn>
                <a:cxn ang="0">
                  <a:pos x="9" y="97"/>
                </a:cxn>
                <a:cxn ang="0">
                  <a:pos x="6" y="94"/>
                </a:cxn>
                <a:cxn ang="0">
                  <a:pos x="7" y="92"/>
                </a:cxn>
                <a:cxn ang="0">
                  <a:pos x="5" y="90"/>
                </a:cxn>
                <a:cxn ang="0">
                  <a:pos x="6" y="86"/>
                </a:cxn>
                <a:cxn ang="0">
                  <a:pos x="3" y="80"/>
                </a:cxn>
                <a:cxn ang="0">
                  <a:pos x="7" y="70"/>
                </a:cxn>
                <a:cxn ang="0">
                  <a:pos x="6" y="69"/>
                </a:cxn>
                <a:cxn ang="0">
                  <a:pos x="70" y="6"/>
                </a:cxn>
                <a:cxn ang="0">
                  <a:pos x="72" y="0"/>
                </a:cxn>
                <a:cxn ang="0">
                  <a:pos x="77" y="8"/>
                </a:cxn>
                <a:cxn ang="0">
                  <a:pos x="60" y="26"/>
                </a:cxn>
                <a:cxn ang="0">
                  <a:pos x="18" y="63"/>
                </a:cxn>
                <a:cxn ang="0">
                  <a:pos x="17" y="72"/>
                </a:cxn>
                <a:cxn ang="0">
                  <a:pos x="17" y="75"/>
                </a:cxn>
                <a:cxn ang="0">
                  <a:pos x="13" y="82"/>
                </a:cxn>
                <a:cxn ang="0">
                  <a:pos x="16" y="84"/>
                </a:cxn>
                <a:cxn ang="0">
                  <a:pos x="17" y="88"/>
                </a:cxn>
                <a:cxn ang="0">
                  <a:pos x="19" y="90"/>
                </a:cxn>
                <a:cxn ang="0">
                  <a:pos x="18" y="91"/>
                </a:cxn>
                <a:cxn ang="0">
                  <a:pos x="20" y="95"/>
                </a:cxn>
                <a:cxn ang="0">
                  <a:pos x="21" y="99"/>
                </a:cxn>
                <a:cxn ang="0">
                  <a:pos x="41" y="113"/>
                </a:cxn>
                <a:cxn ang="0">
                  <a:pos x="21" y="130"/>
                </a:cxn>
                <a:cxn ang="0">
                  <a:pos x="34" y="136"/>
                </a:cxn>
              </a:cxnLst>
              <a:rect l="0" t="0" r="r" b="b"/>
              <a:pathLst>
                <a:path w="77" h="143">
                  <a:moveTo>
                    <a:pt x="34" y="136"/>
                  </a:moveTo>
                  <a:cubicBezTo>
                    <a:pt x="29" y="141"/>
                    <a:pt x="22" y="143"/>
                    <a:pt x="14" y="139"/>
                  </a:cubicBezTo>
                  <a:cubicBezTo>
                    <a:pt x="14" y="139"/>
                    <a:pt x="7" y="136"/>
                    <a:pt x="11" y="126"/>
                  </a:cubicBezTo>
                  <a:cubicBezTo>
                    <a:pt x="17" y="118"/>
                    <a:pt x="29" y="119"/>
                    <a:pt x="30" y="109"/>
                  </a:cubicBezTo>
                  <a:cubicBezTo>
                    <a:pt x="27" y="97"/>
                    <a:pt x="6" y="111"/>
                    <a:pt x="9" y="97"/>
                  </a:cubicBezTo>
                  <a:cubicBezTo>
                    <a:pt x="8" y="95"/>
                    <a:pt x="7" y="95"/>
                    <a:pt x="6" y="94"/>
                  </a:cubicBezTo>
                  <a:cubicBezTo>
                    <a:pt x="6" y="93"/>
                    <a:pt x="7" y="92"/>
                    <a:pt x="7" y="92"/>
                  </a:cubicBezTo>
                  <a:cubicBezTo>
                    <a:pt x="7" y="92"/>
                    <a:pt x="5" y="91"/>
                    <a:pt x="5" y="90"/>
                  </a:cubicBezTo>
                  <a:cubicBezTo>
                    <a:pt x="6" y="89"/>
                    <a:pt x="6" y="87"/>
                    <a:pt x="6" y="86"/>
                  </a:cubicBezTo>
                  <a:cubicBezTo>
                    <a:pt x="0" y="85"/>
                    <a:pt x="0" y="83"/>
                    <a:pt x="3" y="80"/>
                  </a:cubicBezTo>
                  <a:cubicBezTo>
                    <a:pt x="4" y="78"/>
                    <a:pt x="9" y="73"/>
                    <a:pt x="7" y="70"/>
                  </a:cubicBezTo>
                  <a:lnTo>
                    <a:pt x="6" y="69"/>
                  </a:lnTo>
                  <a:cubicBezTo>
                    <a:pt x="8" y="32"/>
                    <a:pt x="51" y="30"/>
                    <a:pt x="70" y="6"/>
                  </a:cubicBezTo>
                  <a:lnTo>
                    <a:pt x="72" y="0"/>
                  </a:lnTo>
                  <a:cubicBezTo>
                    <a:pt x="75" y="1"/>
                    <a:pt x="76" y="5"/>
                    <a:pt x="77" y="8"/>
                  </a:cubicBezTo>
                  <a:cubicBezTo>
                    <a:pt x="76" y="18"/>
                    <a:pt x="67" y="20"/>
                    <a:pt x="60" y="26"/>
                  </a:cubicBezTo>
                  <a:cubicBezTo>
                    <a:pt x="48" y="38"/>
                    <a:pt x="22" y="42"/>
                    <a:pt x="18" y="63"/>
                  </a:cubicBezTo>
                  <a:cubicBezTo>
                    <a:pt x="14" y="67"/>
                    <a:pt x="16" y="70"/>
                    <a:pt x="17" y="72"/>
                  </a:cubicBezTo>
                  <a:cubicBezTo>
                    <a:pt x="17" y="73"/>
                    <a:pt x="17" y="74"/>
                    <a:pt x="17" y="75"/>
                  </a:cubicBezTo>
                  <a:cubicBezTo>
                    <a:pt x="17" y="74"/>
                    <a:pt x="15" y="77"/>
                    <a:pt x="13" y="82"/>
                  </a:cubicBezTo>
                  <a:cubicBezTo>
                    <a:pt x="12" y="83"/>
                    <a:pt x="16" y="83"/>
                    <a:pt x="16" y="84"/>
                  </a:cubicBezTo>
                  <a:cubicBezTo>
                    <a:pt x="17" y="86"/>
                    <a:pt x="16" y="86"/>
                    <a:pt x="17" y="88"/>
                  </a:cubicBezTo>
                  <a:cubicBezTo>
                    <a:pt x="17" y="90"/>
                    <a:pt x="18" y="88"/>
                    <a:pt x="19" y="90"/>
                  </a:cubicBezTo>
                  <a:cubicBezTo>
                    <a:pt x="18" y="90"/>
                    <a:pt x="18" y="90"/>
                    <a:pt x="18" y="91"/>
                  </a:cubicBezTo>
                  <a:cubicBezTo>
                    <a:pt x="20" y="93"/>
                    <a:pt x="20" y="94"/>
                    <a:pt x="20" y="95"/>
                  </a:cubicBezTo>
                  <a:cubicBezTo>
                    <a:pt x="19" y="97"/>
                    <a:pt x="21" y="98"/>
                    <a:pt x="21" y="99"/>
                  </a:cubicBezTo>
                  <a:cubicBezTo>
                    <a:pt x="22" y="105"/>
                    <a:pt x="47" y="96"/>
                    <a:pt x="41" y="113"/>
                  </a:cubicBezTo>
                  <a:cubicBezTo>
                    <a:pt x="34" y="120"/>
                    <a:pt x="19" y="117"/>
                    <a:pt x="21" y="130"/>
                  </a:cubicBezTo>
                  <a:cubicBezTo>
                    <a:pt x="26" y="137"/>
                    <a:pt x="29" y="135"/>
                    <a:pt x="34" y="136"/>
                  </a:cubicBezTo>
                  <a:close/>
                </a:path>
              </a:pathLst>
            </a:custGeom>
            <a:solidFill>
              <a:srgbClr val="1F3D88"/>
            </a:solidFill>
            <a:ln w="0">
              <a:noFill/>
              <a:prstDash val="solid"/>
              <a:round/>
              <a:headEnd/>
              <a:tailEnd/>
            </a:ln>
            <a:effectLst/>
          </p:spPr>
          <p:txBody>
            <a:bodyPr/>
            <a:lstStyle/>
            <a:p>
              <a:pPr eaLnBrk="0" hangingPunct="0">
                <a:defRPr/>
              </a:pPr>
              <a:endParaRPr lang="en-US">
                <a:cs typeface="+mn-cs"/>
              </a:endParaRPr>
            </a:p>
          </p:txBody>
        </p:sp>
        <p:sp>
          <p:nvSpPr>
            <p:cNvPr id="481332" name="Oval 52"/>
            <p:cNvSpPr>
              <a:spLocks noChangeArrowheads="1"/>
            </p:cNvSpPr>
            <p:nvPr/>
          </p:nvSpPr>
          <p:spPr bwMode="auto">
            <a:xfrm>
              <a:off x="440" y="3738"/>
              <a:ext cx="10" cy="9"/>
            </a:xfrm>
            <a:prstGeom prst="ellipse">
              <a:avLst/>
            </a:prstGeom>
            <a:solidFill>
              <a:srgbClr val="1F3D88"/>
            </a:solidFill>
            <a:ln w="0">
              <a:noFill/>
              <a:round/>
              <a:headEnd/>
              <a:tailEnd/>
            </a:ln>
            <a:effectLst/>
          </p:spPr>
          <p:txBody>
            <a:bodyPr/>
            <a:lstStyle/>
            <a:p>
              <a:pPr eaLnBrk="0" hangingPunct="0">
                <a:defRPr/>
              </a:pPr>
              <a:endParaRPr lang="en-US">
                <a:cs typeface="+mn-cs"/>
              </a:endParaRPr>
            </a:p>
          </p:txBody>
        </p:sp>
      </p:grpSp>
      <p:sp>
        <p:nvSpPr>
          <p:cNvPr id="481333" name="Rectangle 53"/>
          <p:cNvSpPr>
            <a:spLocks noChangeArrowheads="1"/>
          </p:cNvSpPr>
          <p:nvPr userDrawn="1"/>
        </p:nvSpPr>
        <p:spPr bwMode="auto">
          <a:xfrm>
            <a:off x="7969250" y="6172200"/>
            <a:ext cx="869950" cy="522288"/>
          </a:xfrm>
          <a:prstGeom prst="rect">
            <a:avLst/>
          </a:prstGeom>
          <a:solidFill>
            <a:srgbClr val="1F3D88"/>
          </a:solidFill>
          <a:ln w="9525">
            <a:noFill/>
            <a:miter lim="800000"/>
            <a:headEnd/>
            <a:tailEnd/>
          </a:ln>
        </p:spPr>
        <p:txBody>
          <a:bodyPr/>
          <a:lstStyle/>
          <a:p>
            <a:pPr eaLnBrk="0" hangingPunct="0">
              <a:defRPr/>
            </a:pPr>
            <a:endParaRPr lang="en-US">
              <a:cs typeface="+mn-cs"/>
            </a:endParaRPr>
          </a:p>
        </p:txBody>
      </p:sp>
      <p:sp>
        <p:nvSpPr>
          <p:cNvPr id="481334" name="Freeform 54"/>
          <p:cNvSpPr>
            <a:spLocks/>
          </p:cNvSpPr>
          <p:nvPr userDrawn="1"/>
        </p:nvSpPr>
        <p:spPr bwMode="auto">
          <a:xfrm>
            <a:off x="8320088" y="6172200"/>
            <a:ext cx="519112" cy="522288"/>
          </a:xfrm>
          <a:custGeom>
            <a:avLst/>
            <a:gdLst/>
            <a:ahLst/>
            <a:cxnLst>
              <a:cxn ang="0">
                <a:pos x="4" y="288"/>
              </a:cxn>
              <a:cxn ang="0">
                <a:pos x="286" y="2"/>
              </a:cxn>
              <a:cxn ang="0">
                <a:pos x="286" y="0"/>
              </a:cxn>
              <a:cxn ang="0">
                <a:pos x="284" y="0"/>
              </a:cxn>
              <a:cxn ang="0">
                <a:pos x="0" y="288"/>
              </a:cxn>
              <a:cxn ang="0">
                <a:pos x="4" y="288"/>
              </a:cxn>
            </a:cxnLst>
            <a:rect l="0" t="0" r="r" b="b"/>
            <a:pathLst>
              <a:path w="286" h="288">
                <a:moveTo>
                  <a:pt x="4" y="288"/>
                </a:moveTo>
                <a:lnTo>
                  <a:pt x="286" y="2"/>
                </a:lnTo>
                <a:lnTo>
                  <a:pt x="286" y="0"/>
                </a:lnTo>
                <a:lnTo>
                  <a:pt x="284" y="0"/>
                </a:lnTo>
                <a:lnTo>
                  <a:pt x="0" y="288"/>
                </a:lnTo>
                <a:lnTo>
                  <a:pt x="4"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35" name="Freeform 55"/>
          <p:cNvSpPr>
            <a:spLocks/>
          </p:cNvSpPr>
          <p:nvPr userDrawn="1"/>
        </p:nvSpPr>
        <p:spPr bwMode="auto">
          <a:xfrm>
            <a:off x="7997825" y="6172200"/>
            <a:ext cx="39688" cy="522288"/>
          </a:xfrm>
          <a:custGeom>
            <a:avLst/>
            <a:gdLst/>
            <a:ahLst/>
            <a:cxnLst>
              <a:cxn ang="0">
                <a:pos x="3" y="288"/>
              </a:cxn>
              <a:cxn ang="0">
                <a:pos x="22" y="0"/>
              </a:cxn>
              <a:cxn ang="0">
                <a:pos x="19" y="0"/>
              </a:cxn>
              <a:cxn ang="0">
                <a:pos x="0" y="288"/>
              </a:cxn>
              <a:cxn ang="0">
                <a:pos x="3" y="288"/>
              </a:cxn>
            </a:cxnLst>
            <a:rect l="0" t="0" r="r" b="b"/>
            <a:pathLst>
              <a:path w="22" h="288">
                <a:moveTo>
                  <a:pt x="3" y="288"/>
                </a:moveTo>
                <a:lnTo>
                  <a:pt x="22" y="0"/>
                </a:lnTo>
                <a:lnTo>
                  <a:pt x="19"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36" name="Freeform 56"/>
          <p:cNvSpPr>
            <a:spLocks/>
          </p:cNvSpPr>
          <p:nvPr userDrawn="1"/>
        </p:nvSpPr>
        <p:spPr bwMode="auto">
          <a:xfrm>
            <a:off x="8024813" y="6172200"/>
            <a:ext cx="80962" cy="522288"/>
          </a:xfrm>
          <a:custGeom>
            <a:avLst/>
            <a:gdLst/>
            <a:ahLst/>
            <a:cxnLst>
              <a:cxn ang="0">
                <a:pos x="3" y="288"/>
              </a:cxn>
              <a:cxn ang="0">
                <a:pos x="44" y="0"/>
              </a:cxn>
              <a:cxn ang="0">
                <a:pos x="41" y="0"/>
              </a:cxn>
              <a:cxn ang="0">
                <a:pos x="0" y="288"/>
              </a:cxn>
              <a:cxn ang="0">
                <a:pos x="3" y="288"/>
              </a:cxn>
            </a:cxnLst>
            <a:rect l="0" t="0" r="r" b="b"/>
            <a:pathLst>
              <a:path w="44" h="288">
                <a:moveTo>
                  <a:pt x="3" y="288"/>
                </a:moveTo>
                <a:lnTo>
                  <a:pt x="44" y="0"/>
                </a:lnTo>
                <a:lnTo>
                  <a:pt x="41"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37" name="Freeform 57"/>
          <p:cNvSpPr>
            <a:spLocks/>
          </p:cNvSpPr>
          <p:nvPr userDrawn="1"/>
        </p:nvSpPr>
        <p:spPr bwMode="auto">
          <a:xfrm>
            <a:off x="8054975" y="6172200"/>
            <a:ext cx="122238" cy="522288"/>
          </a:xfrm>
          <a:custGeom>
            <a:avLst/>
            <a:gdLst/>
            <a:ahLst/>
            <a:cxnLst>
              <a:cxn ang="0">
                <a:pos x="3" y="288"/>
              </a:cxn>
              <a:cxn ang="0">
                <a:pos x="68" y="0"/>
              </a:cxn>
              <a:cxn ang="0">
                <a:pos x="65" y="0"/>
              </a:cxn>
              <a:cxn ang="0">
                <a:pos x="0" y="288"/>
              </a:cxn>
              <a:cxn ang="0">
                <a:pos x="3" y="288"/>
              </a:cxn>
            </a:cxnLst>
            <a:rect l="0" t="0" r="r" b="b"/>
            <a:pathLst>
              <a:path w="68" h="288">
                <a:moveTo>
                  <a:pt x="3" y="288"/>
                </a:moveTo>
                <a:lnTo>
                  <a:pt x="68" y="0"/>
                </a:lnTo>
                <a:lnTo>
                  <a:pt x="65"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38" name="Freeform 58"/>
          <p:cNvSpPr>
            <a:spLocks/>
          </p:cNvSpPr>
          <p:nvPr userDrawn="1"/>
        </p:nvSpPr>
        <p:spPr bwMode="auto">
          <a:xfrm>
            <a:off x="8088313" y="6172200"/>
            <a:ext cx="171450" cy="522288"/>
          </a:xfrm>
          <a:custGeom>
            <a:avLst/>
            <a:gdLst/>
            <a:ahLst/>
            <a:cxnLst>
              <a:cxn ang="0">
                <a:pos x="3" y="288"/>
              </a:cxn>
              <a:cxn ang="0">
                <a:pos x="95" y="0"/>
              </a:cxn>
              <a:cxn ang="0">
                <a:pos x="92" y="0"/>
              </a:cxn>
              <a:cxn ang="0">
                <a:pos x="0" y="288"/>
              </a:cxn>
              <a:cxn ang="0">
                <a:pos x="3" y="288"/>
              </a:cxn>
            </a:cxnLst>
            <a:rect l="0" t="0" r="r" b="b"/>
            <a:pathLst>
              <a:path w="95" h="288">
                <a:moveTo>
                  <a:pt x="3" y="288"/>
                </a:moveTo>
                <a:lnTo>
                  <a:pt x="95" y="0"/>
                </a:lnTo>
                <a:lnTo>
                  <a:pt x="92"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39" name="Freeform 59"/>
          <p:cNvSpPr>
            <a:spLocks/>
          </p:cNvSpPr>
          <p:nvPr userDrawn="1"/>
        </p:nvSpPr>
        <p:spPr bwMode="auto">
          <a:xfrm>
            <a:off x="8118477" y="6172200"/>
            <a:ext cx="219075" cy="522288"/>
          </a:xfrm>
          <a:custGeom>
            <a:avLst/>
            <a:gdLst/>
            <a:ahLst/>
            <a:cxnLst>
              <a:cxn ang="0">
                <a:pos x="3" y="288"/>
              </a:cxn>
              <a:cxn ang="0">
                <a:pos x="121" y="0"/>
              </a:cxn>
              <a:cxn ang="0">
                <a:pos x="118" y="0"/>
              </a:cxn>
              <a:cxn ang="0">
                <a:pos x="0" y="288"/>
              </a:cxn>
              <a:cxn ang="0">
                <a:pos x="3" y="288"/>
              </a:cxn>
            </a:cxnLst>
            <a:rect l="0" t="0" r="r" b="b"/>
            <a:pathLst>
              <a:path w="121" h="288">
                <a:moveTo>
                  <a:pt x="3" y="288"/>
                </a:moveTo>
                <a:lnTo>
                  <a:pt x="121" y="0"/>
                </a:lnTo>
                <a:lnTo>
                  <a:pt x="118" y="0"/>
                </a:lnTo>
                <a:lnTo>
                  <a:pt x="0" y="288"/>
                </a:lnTo>
                <a:lnTo>
                  <a:pt x="3"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0" name="Freeform 60"/>
          <p:cNvSpPr>
            <a:spLocks/>
          </p:cNvSpPr>
          <p:nvPr userDrawn="1"/>
        </p:nvSpPr>
        <p:spPr bwMode="auto">
          <a:xfrm>
            <a:off x="8151815" y="6172200"/>
            <a:ext cx="274637" cy="522288"/>
          </a:xfrm>
          <a:custGeom>
            <a:avLst/>
            <a:gdLst/>
            <a:ahLst/>
            <a:cxnLst>
              <a:cxn ang="0">
                <a:pos x="4" y="288"/>
              </a:cxn>
              <a:cxn ang="0">
                <a:pos x="151" y="0"/>
              </a:cxn>
              <a:cxn ang="0">
                <a:pos x="148" y="0"/>
              </a:cxn>
              <a:cxn ang="0">
                <a:pos x="0" y="288"/>
              </a:cxn>
              <a:cxn ang="0">
                <a:pos x="4" y="288"/>
              </a:cxn>
            </a:cxnLst>
            <a:rect l="0" t="0" r="r" b="b"/>
            <a:pathLst>
              <a:path w="151" h="288">
                <a:moveTo>
                  <a:pt x="4" y="288"/>
                </a:moveTo>
                <a:lnTo>
                  <a:pt x="151" y="0"/>
                </a:lnTo>
                <a:lnTo>
                  <a:pt x="148" y="0"/>
                </a:lnTo>
                <a:lnTo>
                  <a:pt x="0" y="288"/>
                </a:lnTo>
                <a:lnTo>
                  <a:pt x="4" y="288"/>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1" name="Freeform 61"/>
          <p:cNvSpPr>
            <a:spLocks/>
          </p:cNvSpPr>
          <p:nvPr userDrawn="1"/>
        </p:nvSpPr>
        <p:spPr bwMode="auto">
          <a:xfrm>
            <a:off x="8207376" y="6172200"/>
            <a:ext cx="354013" cy="522288"/>
          </a:xfrm>
          <a:custGeom>
            <a:avLst/>
            <a:gdLst/>
            <a:ahLst/>
            <a:cxnLst>
              <a:cxn ang="0">
                <a:pos x="195" y="0"/>
              </a:cxn>
              <a:cxn ang="0">
                <a:pos x="192" y="0"/>
              </a:cxn>
              <a:cxn ang="0">
                <a:pos x="0" y="288"/>
              </a:cxn>
              <a:cxn ang="0">
                <a:pos x="4" y="288"/>
              </a:cxn>
              <a:cxn ang="0">
                <a:pos x="195" y="0"/>
              </a:cxn>
            </a:cxnLst>
            <a:rect l="0" t="0" r="r" b="b"/>
            <a:pathLst>
              <a:path w="195" h="288">
                <a:moveTo>
                  <a:pt x="195" y="0"/>
                </a:moveTo>
                <a:lnTo>
                  <a:pt x="192" y="0"/>
                </a:lnTo>
                <a:lnTo>
                  <a:pt x="0" y="288"/>
                </a:lnTo>
                <a:lnTo>
                  <a:pt x="4" y="288"/>
                </a:lnTo>
                <a:lnTo>
                  <a:pt x="195" y="0"/>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2" name="Freeform 62"/>
          <p:cNvSpPr>
            <a:spLocks/>
          </p:cNvSpPr>
          <p:nvPr userDrawn="1"/>
        </p:nvSpPr>
        <p:spPr bwMode="auto">
          <a:xfrm>
            <a:off x="8256590" y="6172200"/>
            <a:ext cx="428625" cy="522288"/>
          </a:xfrm>
          <a:custGeom>
            <a:avLst/>
            <a:gdLst/>
            <a:ahLst/>
            <a:cxnLst>
              <a:cxn ang="0">
                <a:pos x="236" y="0"/>
              </a:cxn>
              <a:cxn ang="0">
                <a:pos x="233" y="0"/>
              </a:cxn>
              <a:cxn ang="0">
                <a:pos x="0" y="288"/>
              </a:cxn>
              <a:cxn ang="0">
                <a:pos x="4" y="288"/>
              </a:cxn>
              <a:cxn ang="0">
                <a:pos x="236" y="0"/>
              </a:cxn>
            </a:cxnLst>
            <a:rect l="0" t="0" r="r" b="b"/>
            <a:pathLst>
              <a:path w="236" h="288">
                <a:moveTo>
                  <a:pt x="236" y="0"/>
                </a:moveTo>
                <a:lnTo>
                  <a:pt x="233" y="0"/>
                </a:lnTo>
                <a:lnTo>
                  <a:pt x="0" y="288"/>
                </a:lnTo>
                <a:lnTo>
                  <a:pt x="4" y="288"/>
                </a:lnTo>
                <a:lnTo>
                  <a:pt x="236" y="0"/>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3" name="Freeform 63"/>
          <p:cNvSpPr>
            <a:spLocks/>
          </p:cNvSpPr>
          <p:nvPr userDrawn="1"/>
        </p:nvSpPr>
        <p:spPr bwMode="auto">
          <a:xfrm>
            <a:off x="8420100" y="6362701"/>
            <a:ext cx="419100" cy="331788"/>
          </a:xfrm>
          <a:custGeom>
            <a:avLst/>
            <a:gdLst/>
            <a:ahLst/>
            <a:cxnLst>
              <a:cxn ang="0">
                <a:pos x="231" y="4"/>
              </a:cxn>
              <a:cxn ang="0">
                <a:pos x="231" y="0"/>
              </a:cxn>
              <a:cxn ang="0">
                <a:pos x="0" y="183"/>
              </a:cxn>
              <a:cxn ang="0">
                <a:pos x="5" y="183"/>
              </a:cxn>
              <a:cxn ang="0">
                <a:pos x="231" y="4"/>
              </a:cxn>
            </a:cxnLst>
            <a:rect l="0" t="0" r="r" b="b"/>
            <a:pathLst>
              <a:path w="231" h="183">
                <a:moveTo>
                  <a:pt x="231" y="4"/>
                </a:moveTo>
                <a:lnTo>
                  <a:pt x="231" y="0"/>
                </a:lnTo>
                <a:lnTo>
                  <a:pt x="0" y="183"/>
                </a:lnTo>
                <a:lnTo>
                  <a:pt x="5" y="183"/>
                </a:lnTo>
                <a:lnTo>
                  <a:pt x="231" y="4"/>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4" name="Freeform 64"/>
          <p:cNvSpPr>
            <a:spLocks/>
          </p:cNvSpPr>
          <p:nvPr userDrawn="1"/>
        </p:nvSpPr>
        <p:spPr bwMode="auto">
          <a:xfrm>
            <a:off x="8539165" y="6507164"/>
            <a:ext cx="300037" cy="187325"/>
          </a:xfrm>
          <a:custGeom>
            <a:avLst/>
            <a:gdLst/>
            <a:ahLst/>
            <a:cxnLst>
              <a:cxn ang="0">
                <a:pos x="166" y="3"/>
              </a:cxn>
              <a:cxn ang="0">
                <a:pos x="166" y="0"/>
              </a:cxn>
              <a:cxn ang="0">
                <a:pos x="0" y="103"/>
              </a:cxn>
              <a:cxn ang="0">
                <a:pos x="6" y="103"/>
              </a:cxn>
              <a:cxn ang="0">
                <a:pos x="166" y="3"/>
              </a:cxn>
            </a:cxnLst>
            <a:rect l="0" t="0" r="r" b="b"/>
            <a:pathLst>
              <a:path w="166" h="103">
                <a:moveTo>
                  <a:pt x="166" y="3"/>
                </a:moveTo>
                <a:lnTo>
                  <a:pt x="166" y="0"/>
                </a:lnTo>
                <a:lnTo>
                  <a:pt x="0" y="103"/>
                </a:lnTo>
                <a:lnTo>
                  <a:pt x="6" y="103"/>
                </a:lnTo>
                <a:lnTo>
                  <a:pt x="166" y="3"/>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5" name="Freeform 65"/>
          <p:cNvSpPr>
            <a:spLocks/>
          </p:cNvSpPr>
          <p:nvPr userDrawn="1"/>
        </p:nvSpPr>
        <p:spPr bwMode="auto">
          <a:xfrm>
            <a:off x="8729665" y="6642101"/>
            <a:ext cx="109537" cy="52388"/>
          </a:xfrm>
          <a:custGeom>
            <a:avLst/>
            <a:gdLst/>
            <a:ahLst/>
            <a:cxnLst>
              <a:cxn ang="0">
                <a:pos x="61" y="3"/>
              </a:cxn>
              <a:cxn ang="0">
                <a:pos x="61" y="0"/>
              </a:cxn>
              <a:cxn ang="0">
                <a:pos x="0" y="28"/>
              </a:cxn>
              <a:cxn ang="0">
                <a:pos x="7" y="28"/>
              </a:cxn>
              <a:cxn ang="0">
                <a:pos x="61" y="3"/>
              </a:cxn>
            </a:cxnLst>
            <a:rect l="0" t="0" r="r" b="b"/>
            <a:pathLst>
              <a:path w="61" h="28">
                <a:moveTo>
                  <a:pt x="61" y="3"/>
                </a:moveTo>
                <a:lnTo>
                  <a:pt x="61" y="0"/>
                </a:lnTo>
                <a:lnTo>
                  <a:pt x="0" y="28"/>
                </a:lnTo>
                <a:lnTo>
                  <a:pt x="7" y="28"/>
                </a:lnTo>
                <a:lnTo>
                  <a:pt x="61" y="3"/>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481346" name="Freeform 66"/>
          <p:cNvSpPr>
            <a:spLocks/>
          </p:cNvSpPr>
          <p:nvPr userDrawn="1"/>
        </p:nvSpPr>
        <p:spPr bwMode="auto">
          <a:xfrm>
            <a:off x="8013700" y="6240465"/>
            <a:ext cx="228600" cy="293687"/>
          </a:xfrm>
          <a:custGeom>
            <a:avLst/>
            <a:gdLst/>
            <a:ahLst/>
            <a:cxnLst>
              <a:cxn ang="0">
                <a:pos x="83" y="163"/>
              </a:cxn>
              <a:cxn ang="0">
                <a:pos x="0" y="83"/>
              </a:cxn>
              <a:cxn ang="0">
                <a:pos x="84" y="0"/>
              </a:cxn>
              <a:cxn ang="0">
                <a:pos x="121" y="8"/>
              </a:cxn>
              <a:cxn ang="0">
                <a:pos x="121" y="32"/>
              </a:cxn>
              <a:cxn ang="0">
                <a:pos x="84" y="12"/>
              </a:cxn>
              <a:cxn ang="0">
                <a:pos x="37" y="79"/>
              </a:cxn>
              <a:cxn ang="0">
                <a:pos x="87" y="151"/>
              </a:cxn>
              <a:cxn ang="0">
                <a:pos x="121" y="138"/>
              </a:cxn>
              <a:cxn ang="0">
                <a:pos x="127" y="151"/>
              </a:cxn>
              <a:cxn ang="0">
                <a:pos x="83" y="163"/>
              </a:cxn>
            </a:cxnLst>
            <a:rect l="0" t="0" r="r" b="b"/>
            <a:pathLst>
              <a:path w="127" h="163">
                <a:moveTo>
                  <a:pt x="83" y="163"/>
                </a:moveTo>
                <a:cubicBezTo>
                  <a:pt x="34" y="163"/>
                  <a:pt x="0" y="133"/>
                  <a:pt x="0" y="83"/>
                </a:cubicBezTo>
                <a:cubicBezTo>
                  <a:pt x="0" y="35"/>
                  <a:pt x="36" y="0"/>
                  <a:pt x="84" y="0"/>
                </a:cubicBezTo>
                <a:cubicBezTo>
                  <a:pt x="97" y="0"/>
                  <a:pt x="111" y="3"/>
                  <a:pt x="121" y="8"/>
                </a:cubicBezTo>
                <a:lnTo>
                  <a:pt x="121" y="32"/>
                </a:lnTo>
                <a:cubicBezTo>
                  <a:pt x="116" y="25"/>
                  <a:pt x="105" y="12"/>
                  <a:pt x="84" y="12"/>
                </a:cubicBezTo>
                <a:cubicBezTo>
                  <a:pt x="54" y="12"/>
                  <a:pt x="37" y="40"/>
                  <a:pt x="37" y="79"/>
                </a:cubicBezTo>
                <a:cubicBezTo>
                  <a:pt x="37" y="121"/>
                  <a:pt x="53" y="151"/>
                  <a:pt x="87" y="151"/>
                </a:cubicBezTo>
                <a:cubicBezTo>
                  <a:pt x="99" y="151"/>
                  <a:pt x="114" y="145"/>
                  <a:pt x="121" y="138"/>
                </a:cubicBezTo>
                <a:lnTo>
                  <a:pt x="127" y="151"/>
                </a:lnTo>
                <a:cubicBezTo>
                  <a:pt x="120" y="156"/>
                  <a:pt x="108" y="163"/>
                  <a:pt x="83" y="163"/>
                </a:cubicBez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7" name="Freeform 67"/>
          <p:cNvSpPr>
            <a:spLocks/>
          </p:cNvSpPr>
          <p:nvPr userDrawn="1"/>
        </p:nvSpPr>
        <p:spPr bwMode="auto">
          <a:xfrm>
            <a:off x="8013700" y="6240465"/>
            <a:ext cx="228600" cy="293687"/>
          </a:xfrm>
          <a:custGeom>
            <a:avLst/>
            <a:gdLst/>
            <a:ahLst/>
            <a:cxnLst>
              <a:cxn ang="0">
                <a:pos x="83" y="163"/>
              </a:cxn>
              <a:cxn ang="0">
                <a:pos x="0" y="83"/>
              </a:cxn>
              <a:cxn ang="0">
                <a:pos x="84" y="0"/>
              </a:cxn>
              <a:cxn ang="0">
                <a:pos x="121" y="8"/>
              </a:cxn>
              <a:cxn ang="0">
                <a:pos x="121" y="32"/>
              </a:cxn>
              <a:cxn ang="0">
                <a:pos x="84" y="12"/>
              </a:cxn>
              <a:cxn ang="0">
                <a:pos x="37" y="79"/>
              </a:cxn>
              <a:cxn ang="0">
                <a:pos x="87" y="151"/>
              </a:cxn>
              <a:cxn ang="0">
                <a:pos x="121" y="138"/>
              </a:cxn>
              <a:cxn ang="0">
                <a:pos x="127" y="151"/>
              </a:cxn>
              <a:cxn ang="0">
                <a:pos x="83" y="163"/>
              </a:cxn>
            </a:cxnLst>
            <a:rect l="0" t="0" r="r" b="b"/>
            <a:pathLst>
              <a:path w="127" h="163">
                <a:moveTo>
                  <a:pt x="83" y="163"/>
                </a:moveTo>
                <a:cubicBezTo>
                  <a:pt x="34" y="163"/>
                  <a:pt x="0" y="133"/>
                  <a:pt x="0" y="83"/>
                </a:cubicBezTo>
                <a:cubicBezTo>
                  <a:pt x="0" y="35"/>
                  <a:pt x="36" y="0"/>
                  <a:pt x="84" y="0"/>
                </a:cubicBezTo>
                <a:cubicBezTo>
                  <a:pt x="97" y="0"/>
                  <a:pt x="111" y="3"/>
                  <a:pt x="121" y="8"/>
                </a:cubicBezTo>
                <a:lnTo>
                  <a:pt x="121" y="32"/>
                </a:lnTo>
                <a:cubicBezTo>
                  <a:pt x="116" y="25"/>
                  <a:pt x="105" y="12"/>
                  <a:pt x="84" y="12"/>
                </a:cubicBezTo>
                <a:cubicBezTo>
                  <a:pt x="54" y="12"/>
                  <a:pt x="37" y="40"/>
                  <a:pt x="37" y="79"/>
                </a:cubicBezTo>
                <a:cubicBezTo>
                  <a:pt x="37" y="121"/>
                  <a:pt x="53" y="151"/>
                  <a:pt x="87" y="151"/>
                </a:cubicBezTo>
                <a:cubicBezTo>
                  <a:pt x="99" y="151"/>
                  <a:pt x="114" y="145"/>
                  <a:pt x="121" y="138"/>
                </a:cubicBezTo>
                <a:lnTo>
                  <a:pt x="127" y="151"/>
                </a:lnTo>
                <a:cubicBezTo>
                  <a:pt x="120" y="156"/>
                  <a:pt x="108" y="163"/>
                  <a:pt x="83" y="163"/>
                </a:cubicBez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481348" name="Freeform 68"/>
          <p:cNvSpPr>
            <a:spLocks noEditPoints="1"/>
          </p:cNvSpPr>
          <p:nvPr userDrawn="1"/>
        </p:nvSpPr>
        <p:spPr bwMode="auto">
          <a:xfrm>
            <a:off x="8278813" y="6245225"/>
            <a:ext cx="247650" cy="284163"/>
          </a:xfrm>
          <a:custGeom>
            <a:avLst/>
            <a:gdLst/>
            <a:ahLst/>
            <a:cxnLst>
              <a:cxn ang="0">
                <a:pos x="100" y="79"/>
              </a:cxn>
              <a:cxn ang="0">
                <a:pos x="33" y="145"/>
              </a:cxn>
              <a:cxn ang="0">
                <a:pos x="33" y="12"/>
              </a:cxn>
              <a:cxn ang="0">
                <a:pos x="100" y="79"/>
              </a:cxn>
              <a:cxn ang="0">
                <a:pos x="61" y="157"/>
              </a:cxn>
              <a:cxn ang="0">
                <a:pos x="137" y="78"/>
              </a:cxn>
              <a:cxn ang="0">
                <a:pos x="57" y="0"/>
              </a:cxn>
              <a:cxn ang="0">
                <a:pos x="0" y="0"/>
              </a:cxn>
              <a:cxn ang="0">
                <a:pos x="0" y="157"/>
              </a:cxn>
              <a:cxn ang="0">
                <a:pos x="61" y="157"/>
              </a:cxn>
            </a:cxnLst>
            <a:rect l="0" t="0" r="r" b="b"/>
            <a:pathLst>
              <a:path w="137" h="157">
                <a:moveTo>
                  <a:pt x="100" y="79"/>
                </a:moveTo>
                <a:cubicBezTo>
                  <a:pt x="100" y="140"/>
                  <a:pt x="62" y="145"/>
                  <a:pt x="33" y="145"/>
                </a:cubicBezTo>
                <a:lnTo>
                  <a:pt x="33" y="12"/>
                </a:lnTo>
                <a:cubicBezTo>
                  <a:pt x="63" y="12"/>
                  <a:pt x="100" y="16"/>
                  <a:pt x="100" y="79"/>
                </a:cubicBezTo>
                <a:close/>
                <a:moveTo>
                  <a:pt x="61" y="157"/>
                </a:moveTo>
                <a:cubicBezTo>
                  <a:pt x="91" y="157"/>
                  <a:pt x="137" y="139"/>
                  <a:pt x="137" y="78"/>
                </a:cubicBezTo>
                <a:cubicBezTo>
                  <a:pt x="137" y="14"/>
                  <a:pt x="91" y="0"/>
                  <a:pt x="57" y="0"/>
                </a:cubicBezTo>
                <a:lnTo>
                  <a:pt x="0" y="0"/>
                </a:lnTo>
                <a:lnTo>
                  <a:pt x="0" y="157"/>
                </a:lnTo>
                <a:lnTo>
                  <a:pt x="61" y="157"/>
                </a:ln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49" name="Freeform 69"/>
          <p:cNvSpPr>
            <a:spLocks noEditPoints="1"/>
          </p:cNvSpPr>
          <p:nvPr userDrawn="1"/>
        </p:nvSpPr>
        <p:spPr bwMode="auto">
          <a:xfrm>
            <a:off x="8278813" y="6245225"/>
            <a:ext cx="247650" cy="284163"/>
          </a:xfrm>
          <a:custGeom>
            <a:avLst/>
            <a:gdLst/>
            <a:ahLst/>
            <a:cxnLst>
              <a:cxn ang="0">
                <a:pos x="100" y="79"/>
              </a:cxn>
              <a:cxn ang="0">
                <a:pos x="33" y="145"/>
              </a:cxn>
              <a:cxn ang="0">
                <a:pos x="33" y="12"/>
              </a:cxn>
              <a:cxn ang="0">
                <a:pos x="100" y="79"/>
              </a:cxn>
              <a:cxn ang="0">
                <a:pos x="61" y="157"/>
              </a:cxn>
              <a:cxn ang="0">
                <a:pos x="137" y="78"/>
              </a:cxn>
              <a:cxn ang="0">
                <a:pos x="57" y="0"/>
              </a:cxn>
              <a:cxn ang="0">
                <a:pos x="0" y="0"/>
              </a:cxn>
              <a:cxn ang="0">
                <a:pos x="0" y="157"/>
              </a:cxn>
              <a:cxn ang="0">
                <a:pos x="61" y="157"/>
              </a:cxn>
            </a:cxnLst>
            <a:rect l="0" t="0" r="r" b="b"/>
            <a:pathLst>
              <a:path w="137" h="157">
                <a:moveTo>
                  <a:pt x="100" y="79"/>
                </a:moveTo>
                <a:cubicBezTo>
                  <a:pt x="100" y="140"/>
                  <a:pt x="62" y="145"/>
                  <a:pt x="33" y="145"/>
                </a:cubicBezTo>
                <a:lnTo>
                  <a:pt x="33" y="12"/>
                </a:lnTo>
                <a:cubicBezTo>
                  <a:pt x="63" y="12"/>
                  <a:pt x="100" y="16"/>
                  <a:pt x="100" y="79"/>
                </a:cubicBezTo>
                <a:close/>
                <a:moveTo>
                  <a:pt x="61" y="157"/>
                </a:moveTo>
                <a:cubicBezTo>
                  <a:pt x="91" y="157"/>
                  <a:pt x="137" y="139"/>
                  <a:pt x="137" y="78"/>
                </a:cubicBezTo>
                <a:cubicBezTo>
                  <a:pt x="137" y="14"/>
                  <a:pt x="91" y="0"/>
                  <a:pt x="57" y="0"/>
                </a:cubicBezTo>
                <a:lnTo>
                  <a:pt x="0" y="0"/>
                </a:lnTo>
                <a:lnTo>
                  <a:pt x="0" y="157"/>
                </a:lnTo>
                <a:lnTo>
                  <a:pt x="61" y="157"/>
                </a:ln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481350" name="Freeform 70"/>
          <p:cNvSpPr>
            <a:spLocks/>
          </p:cNvSpPr>
          <p:nvPr userDrawn="1"/>
        </p:nvSpPr>
        <p:spPr bwMode="auto">
          <a:xfrm>
            <a:off x="8559800" y="6240465"/>
            <a:ext cx="230188" cy="293687"/>
          </a:xfrm>
          <a:custGeom>
            <a:avLst/>
            <a:gdLst/>
            <a:ahLst/>
            <a:cxnLst>
              <a:cxn ang="0">
                <a:pos x="84" y="163"/>
              </a:cxn>
              <a:cxn ang="0">
                <a:pos x="0" y="83"/>
              </a:cxn>
              <a:cxn ang="0">
                <a:pos x="84" y="0"/>
              </a:cxn>
              <a:cxn ang="0">
                <a:pos x="122" y="8"/>
              </a:cxn>
              <a:cxn ang="0">
                <a:pos x="122" y="32"/>
              </a:cxn>
              <a:cxn ang="0">
                <a:pos x="85" y="12"/>
              </a:cxn>
              <a:cxn ang="0">
                <a:pos x="38" y="79"/>
              </a:cxn>
              <a:cxn ang="0">
                <a:pos x="88" y="151"/>
              </a:cxn>
              <a:cxn ang="0">
                <a:pos x="122" y="138"/>
              </a:cxn>
              <a:cxn ang="0">
                <a:pos x="127" y="151"/>
              </a:cxn>
              <a:cxn ang="0">
                <a:pos x="84" y="163"/>
              </a:cxn>
            </a:cxnLst>
            <a:rect l="0" t="0" r="r" b="b"/>
            <a:pathLst>
              <a:path w="127" h="163">
                <a:moveTo>
                  <a:pt x="84" y="163"/>
                </a:moveTo>
                <a:cubicBezTo>
                  <a:pt x="34" y="163"/>
                  <a:pt x="0" y="133"/>
                  <a:pt x="0" y="83"/>
                </a:cubicBezTo>
                <a:cubicBezTo>
                  <a:pt x="0" y="35"/>
                  <a:pt x="36" y="0"/>
                  <a:pt x="84" y="0"/>
                </a:cubicBezTo>
                <a:cubicBezTo>
                  <a:pt x="97" y="0"/>
                  <a:pt x="111" y="3"/>
                  <a:pt x="122" y="8"/>
                </a:cubicBezTo>
                <a:lnTo>
                  <a:pt x="122" y="32"/>
                </a:lnTo>
                <a:cubicBezTo>
                  <a:pt x="116" y="25"/>
                  <a:pt x="106" y="12"/>
                  <a:pt x="85" y="12"/>
                </a:cubicBezTo>
                <a:cubicBezTo>
                  <a:pt x="55" y="12"/>
                  <a:pt x="38" y="40"/>
                  <a:pt x="38" y="79"/>
                </a:cubicBezTo>
                <a:cubicBezTo>
                  <a:pt x="38" y="121"/>
                  <a:pt x="54" y="151"/>
                  <a:pt x="88" y="151"/>
                </a:cubicBezTo>
                <a:cubicBezTo>
                  <a:pt x="100" y="151"/>
                  <a:pt x="115" y="145"/>
                  <a:pt x="122" y="138"/>
                </a:cubicBezTo>
                <a:lnTo>
                  <a:pt x="127" y="151"/>
                </a:lnTo>
                <a:cubicBezTo>
                  <a:pt x="121" y="156"/>
                  <a:pt x="109" y="163"/>
                  <a:pt x="84" y="163"/>
                </a:cubicBezTo>
                <a:close/>
              </a:path>
            </a:pathLst>
          </a:custGeom>
          <a:solidFill>
            <a:srgbClr val="FFFFFF"/>
          </a:solidFill>
          <a:ln w="9525">
            <a:noFill/>
            <a:round/>
            <a:headEnd/>
            <a:tailEnd/>
          </a:ln>
        </p:spPr>
        <p:txBody>
          <a:bodyPr/>
          <a:lstStyle/>
          <a:p>
            <a:pPr eaLnBrk="0" hangingPunct="0">
              <a:defRPr/>
            </a:pPr>
            <a:endParaRPr lang="en-US">
              <a:cs typeface="+mn-cs"/>
            </a:endParaRPr>
          </a:p>
        </p:txBody>
      </p:sp>
      <p:sp>
        <p:nvSpPr>
          <p:cNvPr id="481351" name="Freeform 71"/>
          <p:cNvSpPr>
            <a:spLocks/>
          </p:cNvSpPr>
          <p:nvPr userDrawn="1"/>
        </p:nvSpPr>
        <p:spPr bwMode="auto">
          <a:xfrm>
            <a:off x="8559800" y="6240465"/>
            <a:ext cx="230188" cy="293687"/>
          </a:xfrm>
          <a:custGeom>
            <a:avLst/>
            <a:gdLst/>
            <a:ahLst/>
            <a:cxnLst>
              <a:cxn ang="0">
                <a:pos x="84" y="163"/>
              </a:cxn>
              <a:cxn ang="0">
                <a:pos x="0" y="83"/>
              </a:cxn>
              <a:cxn ang="0">
                <a:pos x="84" y="0"/>
              </a:cxn>
              <a:cxn ang="0">
                <a:pos x="122" y="8"/>
              </a:cxn>
              <a:cxn ang="0">
                <a:pos x="122" y="32"/>
              </a:cxn>
              <a:cxn ang="0">
                <a:pos x="85" y="12"/>
              </a:cxn>
              <a:cxn ang="0">
                <a:pos x="38" y="79"/>
              </a:cxn>
              <a:cxn ang="0">
                <a:pos x="88" y="151"/>
              </a:cxn>
              <a:cxn ang="0">
                <a:pos x="122" y="138"/>
              </a:cxn>
              <a:cxn ang="0">
                <a:pos x="127" y="151"/>
              </a:cxn>
              <a:cxn ang="0">
                <a:pos x="84" y="163"/>
              </a:cxn>
            </a:cxnLst>
            <a:rect l="0" t="0" r="r" b="b"/>
            <a:pathLst>
              <a:path w="127" h="163">
                <a:moveTo>
                  <a:pt x="84" y="163"/>
                </a:moveTo>
                <a:cubicBezTo>
                  <a:pt x="34" y="163"/>
                  <a:pt x="0" y="133"/>
                  <a:pt x="0" y="83"/>
                </a:cubicBezTo>
                <a:cubicBezTo>
                  <a:pt x="0" y="35"/>
                  <a:pt x="36" y="0"/>
                  <a:pt x="84" y="0"/>
                </a:cubicBezTo>
                <a:cubicBezTo>
                  <a:pt x="97" y="0"/>
                  <a:pt x="111" y="3"/>
                  <a:pt x="122" y="8"/>
                </a:cubicBezTo>
                <a:lnTo>
                  <a:pt x="122" y="32"/>
                </a:lnTo>
                <a:cubicBezTo>
                  <a:pt x="116" y="25"/>
                  <a:pt x="106" y="12"/>
                  <a:pt x="85" y="12"/>
                </a:cubicBezTo>
                <a:cubicBezTo>
                  <a:pt x="55" y="12"/>
                  <a:pt x="38" y="40"/>
                  <a:pt x="38" y="79"/>
                </a:cubicBezTo>
                <a:cubicBezTo>
                  <a:pt x="38" y="121"/>
                  <a:pt x="54" y="151"/>
                  <a:pt x="88" y="151"/>
                </a:cubicBezTo>
                <a:cubicBezTo>
                  <a:pt x="100" y="151"/>
                  <a:pt x="115" y="145"/>
                  <a:pt x="122" y="138"/>
                </a:cubicBezTo>
                <a:lnTo>
                  <a:pt x="127" y="151"/>
                </a:lnTo>
                <a:cubicBezTo>
                  <a:pt x="121" y="156"/>
                  <a:pt x="109" y="163"/>
                  <a:pt x="84" y="163"/>
                </a:cubicBezTo>
                <a:close/>
              </a:path>
            </a:pathLst>
          </a:custGeom>
          <a:noFill/>
          <a:ln w="0">
            <a:solidFill>
              <a:srgbClr val="FFFFFF"/>
            </a:solidFill>
            <a:prstDash val="solid"/>
            <a:round/>
            <a:headEnd/>
            <a:tailEnd/>
          </a:ln>
        </p:spPr>
        <p:txBody>
          <a:bodyPr/>
          <a:lstStyle/>
          <a:p>
            <a:pPr eaLnBrk="0" hangingPunct="0">
              <a:defRPr/>
            </a:pPr>
            <a:endParaRPr lang="en-US">
              <a:cs typeface="+mn-cs"/>
            </a:endParaRPr>
          </a:p>
        </p:txBody>
      </p:sp>
      <p:sp>
        <p:nvSpPr>
          <p:cNvPr id="481352" name="Freeform 72"/>
          <p:cNvSpPr>
            <a:spLocks/>
          </p:cNvSpPr>
          <p:nvPr userDrawn="1"/>
        </p:nvSpPr>
        <p:spPr bwMode="auto">
          <a:xfrm>
            <a:off x="8802690" y="5338764"/>
            <a:ext cx="14287" cy="20637"/>
          </a:xfrm>
          <a:custGeom>
            <a:avLst/>
            <a:gdLst/>
            <a:ahLst/>
            <a:cxnLst>
              <a:cxn ang="0">
                <a:pos x="0" y="0"/>
              </a:cxn>
              <a:cxn ang="0">
                <a:pos x="5" y="0"/>
              </a:cxn>
              <a:cxn ang="0">
                <a:pos x="5" y="1"/>
              </a:cxn>
              <a:cxn ang="0">
                <a:pos x="3" y="1"/>
              </a:cxn>
              <a:cxn ang="0">
                <a:pos x="3" y="7"/>
              </a:cxn>
              <a:cxn ang="0">
                <a:pos x="2" y="7"/>
              </a:cxn>
              <a:cxn ang="0">
                <a:pos x="2" y="1"/>
              </a:cxn>
              <a:cxn ang="0">
                <a:pos x="0" y="1"/>
              </a:cxn>
              <a:cxn ang="0">
                <a:pos x="0" y="0"/>
              </a:cxn>
            </a:cxnLst>
            <a:rect l="0" t="0" r="r" b="b"/>
            <a:pathLst>
              <a:path w="5" h="7">
                <a:moveTo>
                  <a:pt x="0" y="0"/>
                </a:moveTo>
                <a:lnTo>
                  <a:pt x="5" y="0"/>
                </a:lnTo>
                <a:lnTo>
                  <a:pt x="5" y="1"/>
                </a:lnTo>
                <a:lnTo>
                  <a:pt x="3" y="1"/>
                </a:lnTo>
                <a:lnTo>
                  <a:pt x="3" y="7"/>
                </a:lnTo>
                <a:lnTo>
                  <a:pt x="2" y="7"/>
                </a:lnTo>
                <a:lnTo>
                  <a:pt x="2" y="1"/>
                </a:lnTo>
                <a:lnTo>
                  <a:pt x="0" y="1"/>
                </a:lnTo>
                <a:lnTo>
                  <a:pt x="0" y="0"/>
                </a:lnTo>
                <a:close/>
              </a:path>
            </a:pathLst>
          </a:custGeom>
          <a:solidFill>
            <a:schemeClr val="bg1"/>
          </a:solidFill>
          <a:ln w="9525">
            <a:noFill/>
            <a:round/>
            <a:headEnd/>
            <a:tailEnd/>
          </a:ln>
        </p:spPr>
        <p:txBody>
          <a:bodyPr/>
          <a:lstStyle/>
          <a:p>
            <a:pPr eaLnBrk="0" hangingPunct="0">
              <a:defRPr/>
            </a:pPr>
            <a:endParaRPr lang="en-US">
              <a:cs typeface="+mn-cs"/>
            </a:endParaRPr>
          </a:p>
        </p:txBody>
      </p:sp>
    </p:spTree>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Lst>
  <p:transition>
    <p:blinds/>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oleObject" Target="../embeddings/oleObject2.bin"/><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ajph.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971800"/>
            <a:ext cx="8610600" cy="2057400"/>
          </a:xfrm>
        </p:spPr>
        <p:txBody>
          <a:bodyPr>
            <a:noAutofit/>
          </a:bodyPr>
          <a:lstStyle/>
          <a:p>
            <a:r>
              <a:rPr lang="en-US" sz="2400" b="1" dirty="0" smtClean="0">
                <a:effectLst/>
              </a:rPr>
              <a:t>Closing Keynote</a:t>
            </a:r>
          </a:p>
          <a:p>
            <a:r>
              <a:rPr lang="en-US" sz="2800" b="1" dirty="0" smtClean="0">
                <a:effectLst/>
              </a:rPr>
              <a:t>American Academy of Health Behavior</a:t>
            </a:r>
          </a:p>
          <a:p>
            <a:r>
              <a:rPr lang="en-US" sz="2800" b="1" dirty="0" smtClean="0">
                <a:effectLst/>
              </a:rPr>
              <a:t>February 24, 2015</a:t>
            </a:r>
          </a:p>
          <a:p>
            <a:endParaRPr lang="en-US" sz="2400" b="1" dirty="0" smtClean="0">
              <a:effectLst/>
            </a:endParaRPr>
          </a:p>
          <a:p>
            <a:r>
              <a:rPr lang="en-US" sz="2000" b="1" dirty="0" smtClean="0">
                <a:effectLst/>
              </a:rPr>
              <a:t>Lawrence W. Green</a:t>
            </a:r>
          </a:p>
          <a:p>
            <a:r>
              <a:rPr lang="en-US" sz="2000" b="1" dirty="0" smtClean="0">
                <a:effectLst/>
              </a:rPr>
              <a:t>Department of  Epidemiology &amp; Biostatistics</a:t>
            </a:r>
          </a:p>
          <a:p>
            <a:r>
              <a:rPr lang="en-US" sz="2000" b="1" dirty="0" smtClean="0">
                <a:effectLst/>
              </a:rPr>
              <a:t>School of Medicine</a:t>
            </a:r>
          </a:p>
          <a:p>
            <a:r>
              <a:rPr lang="en-US" sz="2000" b="1" dirty="0" smtClean="0">
                <a:effectLst/>
              </a:rPr>
              <a:t>University of California at San Francisco</a:t>
            </a:r>
            <a:endParaRPr lang="en-US" sz="2000" b="1" dirty="0">
              <a:effectLst/>
            </a:endParaRPr>
          </a:p>
        </p:txBody>
      </p:sp>
      <p:sp>
        <p:nvSpPr>
          <p:cNvPr id="4" name="Title 3"/>
          <p:cNvSpPr>
            <a:spLocks noGrp="1"/>
          </p:cNvSpPr>
          <p:nvPr>
            <p:ph type="ctrTitle" sz="quarter"/>
          </p:nvPr>
        </p:nvSpPr>
        <p:spPr>
          <a:xfrm>
            <a:off x="457200" y="381000"/>
            <a:ext cx="8153400" cy="2098675"/>
          </a:xfrm>
        </p:spPr>
        <p:txBody>
          <a:bodyPr/>
          <a:lstStyle/>
          <a:p>
            <a:r>
              <a:rPr lang="en-US" sz="4400" dirty="0" smtClean="0">
                <a:solidFill>
                  <a:srgbClr val="FFFF00"/>
                </a:solidFill>
              </a:rPr>
              <a:t>The Past as Prologue:</a:t>
            </a:r>
            <a:br>
              <a:rPr lang="en-US" sz="4400" dirty="0" smtClean="0">
                <a:solidFill>
                  <a:srgbClr val="FFFF00"/>
                </a:solidFill>
              </a:rPr>
            </a:br>
            <a:r>
              <a:rPr lang="en-US" sz="3600" dirty="0" smtClean="0">
                <a:solidFill>
                  <a:srgbClr val="FFFF00"/>
                </a:solidFill>
              </a:rPr>
              <a:t>The Drift, Drag and Drive of Our History […and Future?]</a:t>
            </a:r>
            <a:endParaRPr lang="en-US" sz="3600" dirty="0">
              <a:solidFill>
                <a:srgbClr val="FFFF00"/>
              </a:solidFill>
            </a:endParaRPr>
          </a:p>
        </p:txBody>
      </p:sp>
      <p:pic>
        <p:nvPicPr>
          <p:cNvPr id="2" name="Picture 1"/>
          <p:cNvPicPr>
            <a:picLocks noChangeAspect="1"/>
          </p:cNvPicPr>
          <p:nvPr/>
        </p:nvPicPr>
        <p:blipFill>
          <a:blip r:embed="rId3"/>
          <a:stretch>
            <a:fillRect/>
          </a:stretch>
        </p:blipFill>
        <p:spPr>
          <a:xfrm>
            <a:off x="5638800" y="2342834"/>
            <a:ext cx="3429000" cy="4438966"/>
          </a:xfrm>
          <a:prstGeom prst="rect">
            <a:avLst/>
          </a:prstGeom>
        </p:spPr>
      </p:pic>
      <p:sp>
        <p:nvSpPr>
          <p:cNvPr id="5" name="TextBox 4"/>
          <p:cNvSpPr txBox="1"/>
          <p:nvPr/>
        </p:nvSpPr>
        <p:spPr>
          <a:xfrm>
            <a:off x="152400" y="6477000"/>
            <a:ext cx="2725926" cy="400110"/>
          </a:xfrm>
          <a:prstGeom prst="rect">
            <a:avLst/>
          </a:prstGeom>
          <a:noFill/>
        </p:spPr>
        <p:txBody>
          <a:bodyPr wrap="none" rtlCol="0">
            <a:spAutoFit/>
          </a:bodyPr>
          <a:lstStyle/>
          <a:p>
            <a:r>
              <a:rPr lang="en-US" sz="2000" dirty="0" err="1" smtClean="0"/>
              <a:t>lwgreen@comcast.net</a:t>
            </a:r>
            <a:endParaRPr lang="en-US" sz="2000" dirty="0"/>
          </a:p>
        </p:txBody>
      </p:sp>
      <p:sp>
        <p:nvSpPr>
          <p:cNvPr id="6" name="TextBox 5"/>
          <p:cNvSpPr txBox="1"/>
          <p:nvPr/>
        </p:nvSpPr>
        <p:spPr>
          <a:xfrm>
            <a:off x="3124200" y="6477000"/>
            <a:ext cx="1775671" cy="369332"/>
          </a:xfrm>
          <a:prstGeom prst="rect">
            <a:avLst/>
          </a:prstGeom>
          <a:noFill/>
        </p:spPr>
        <p:txBody>
          <a:bodyPr wrap="none" rtlCol="0">
            <a:spAutoFit/>
          </a:bodyPr>
          <a:lstStyle/>
          <a:p>
            <a:r>
              <a:rPr lang="en-US" dirty="0" err="1" smtClean="0"/>
              <a:t>www.lgreen.net</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p:cNvGraphicFramePr>
          <p:nvPr/>
        </p:nvGraphicFramePr>
        <p:xfrm>
          <a:off x="230188" y="5791200"/>
          <a:ext cx="1141412" cy="838200"/>
        </p:xfrm>
        <a:graphic>
          <a:graphicData uri="http://schemas.openxmlformats.org/presentationml/2006/ole">
            <mc:AlternateContent xmlns:mc="http://schemas.openxmlformats.org/markup-compatibility/2006">
              <mc:Choice xmlns:v="urn:schemas-microsoft-com:vml" Requires="v">
                <p:oleObj spid="_x0000_s22700" name="Bitmap Image" r:id="rId4" imgW="657050" imgH="504724" progId="PBrush">
                  <p:embed/>
                </p:oleObj>
              </mc:Choice>
              <mc:Fallback>
                <p:oleObj name="Bitmap Image" r:id="rId4" imgW="657050" imgH="504724" progId="PBrush">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791200"/>
                        <a:ext cx="1141412"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54" name="Rectangle 3"/>
          <p:cNvSpPr>
            <a:spLocks noChangeArrowheads="1"/>
          </p:cNvSpPr>
          <p:nvPr/>
        </p:nvSpPr>
        <p:spPr bwMode="auto">
          <a:xfrm>
            <a:off x="3429000" y="12192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1800"/>
          </a:p>
        </p:txBody>
      </p:sp>
      <p:sp>
        <p:nvSpPr>
          <p:cNvPr id="23555" name="Rectangle 5"/>
          <p:cNvSpPr>
            <a:spLocks noChangeArrowheads="1"/>
          </p:cNvSpPr>
          <p:nvPr/>
        </p:nvSpPr>
        <p:spPr bwMode="auto">
          <a:xfrm>
            <a:off x="3505200" y="2514600"/>
            <a:ext cx="1828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1800"/>
          </a:p>
        </p:txBody>
      </p:sp>
      <p:sp>
        <p:nvSpPr>
          <p:cNvPr id="23556" name="Rectangle 7"/>
          <p:cNvSpPr>
            <a:spLocks noChangeArrowheads="1"/>
          </p:cNvSpPr>
          <p:nvPr/>
        </p:nvSpPr>
        <p:spPr bwMode="auto">
          <a:xfrm>
            <a:off x="3124200" y="4267200"/>
            <a:ext cx="312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1800"/>
          </a:p>
        </p:txBody>
      </p:sp>
      <p:sp>
        <p:nvSpPr>
          <p:cNvPr id="119816" name="Rectangle 8"/>
          <p:cNvSpPr>
            <a:spLocks noChangeArrowheads="1"/>
          </p:cNvSpPr>
          <p:nvPr/>
        </p:nvSpPr>
        <p:spPr bwMode="auto">
          <a:xfrm rot="16200000">
            <a:off x="3200400" y="3733800"/>
            <a:ext cx="27432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spcBef>
                <a:spcPct val="50000"/>
              </a:spcBef>
            </a:pPr>
            <a:r>
              <a:rPr lang="en-US" sz="1600" b="1"/>
              <a:t>Publication</a:t>
            </a:r>
          </a:p>
        </p:txBody>
      </p:sp>
      <p:sp>
        <p:nvSpPr>
          <p:cNvPr id="119817" name="Rectangle 9"/>
          <p:cNvSpPr>
            <a:spLocks noChangeArrowheads="1"/>
          </p:cNvSpPr>
          <p:nvPr/>
        </p:nvSpPr>
        <p:spPr bwMode="auto">
          <a:xfrm rot="16200000">
            <a:off x="4800600" y="4191000"/>
            <a:ext cx="18288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r>
              <a:rPr lang="en-US" sz="1600" b="1"/>
              <a:t>Bibliographic databases</a:t>
            </a:r>
          </a:p>
        </p:txBody>
      </p:sp>
      <p:sp>
        <p:nvSpPr>
          <p:cNvPr id="119818" name="Rectangle 10"/>
          <p:cNvSpPr>
            <a:spLocks noChangeArrowheads="1"/>
          </p:cNvSpPr>
          <p:nvPr/>
        </p:nvSpPr>
        <p:spPr bwMode="auto">
          <a:xfrm rot="16200000">
            <a:off x="-571500" y="2781300"/>
            <a:ext cx="46482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spcBef>
                <a:spcPct val="50000"/>
              </a:spcBef>
            </a:pPr>
            <a:r>
              <a:rPr lang="en-US" sz="1600" b="1"/>
              <a:t>Submission</a:t>
            </a:r>
          </a:p>
        </p:txBody>
      </p:sp>
      <p:sp>
        <p:nvSpPr>
          <p:cNvPr id="119819" name="Rectangle 11"/>
          <p:cNvSpPr>
            <a:spLocks noChangeArrowheads="1"/>
          </p:cNvSpPr>
          <p:nvPr/>
        </p:nvSpPr>
        <p:spPr bwMode="auto">
          <a:xfrm rot="16200000">
            <a:off x="6972300" y="4610100"/>
            <a:ext cx="9906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r>
              <a:rPr lang="en-US" sz="1600" b="1"/>
              <a:t>Reviews, guidelines, textbooks</a:t>
            </a:r>
          </a:p>
        </p:txBody>
      </p:sp>
      <p:sp>
        <p:nvSpPr>
          <p:cNvPr id="119820" name="Line 12"/>
          <p:cNvSpPr>
            <a:spLocks noChangeShapeType="1"/>
          </p:cNvSpPr>
          <p:nvPr/>
        </p:nvSpPr>
        <p:spPr bwMode="auto">
          <a:xfrm>
            <a:off x="1905000" y="5334000"/>
            <a:ext cx="228600" cy="533400"/>
          </a:xfrm>
          <a:prstGeom prst="line">
            <a:avLst/>
          </a:prstGeom>
          <a:noFill/>
          <a:ln w="127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23" name="Line 15"/>
          <p:cNvSpPr>
            <a:spLocks noChangeShapeType="1"/>
          </p:cNvSpPr>
          <p:nvPr/>
        </p:nvSpPr>
        <p:spPr bwMode="auto">
          <a:xfrm>
            <a:off x="1981200" y="2971800"/>
            <a:ext cx="914400" cy="0"/>
          </a:xfrm>
          <a:prstGeom prst="line">
            <a:avLst/>
          </a:prstGeom>
          <a:noFill/>
          <a:ln w="127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24" name="Line 16"/>
          <p:cNvSpPr>
            <a:spLocks noChangeShapeType="1"/>
          </p:cNvSpPr>
          <p:nvPr/>
        </p:nvSpPr>
        <p:spPr bwMode="auto">
          <a:xfrm>
            <a:off x="3352800" y="2971800"/>
            <a:ext cx="990600" cy="0"/>
          </a:xfrm>
          <a:prstGeom prst="line">
            <a:avLst/>
          </a:prstGeom>
          <a:noFill/>
          <a:ln w="127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25" name="Line 17"/>
          <p:cNvSpPr>
            <a:spLocks noChangeShapeType="1"/>
          </p:cNvSpPr>
          <p:nvPr/>
        </p:nvSpPr>
        <p:spPr bwMode="auto">
          <a:xfrm flipV="1">
            <a:off x="4800600" y="2971800"/>
            <a:ext cx="762000" cy="0"/>
          </a:xfrm>
          <a:prstGeom prst="line">
            <a:avLst/>
          </a:prstGeom>
          <a:noFill/>
          <a:ln w="127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23565" name="Rectangle 19"/>
          <p:cNvSpPr>
            <a:spLocks noChangeArrowheads="1"/>
          </p:cNvSpPr>
          <p:nvPr/>
        </p:nvSpPr>
        <p:spPr bwMode="auto">
          <a:xfrm>
            <a:off x="914400" y="3962400"/>
            <a:ext cx="1981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1800"/>
          </a:p>
        </p:txBody>
      </p:sp>
      <p:sp>
        <p:nvSpPr>
          <p:cNvPr id="119828" name="Rectangle 20"/>
          <p:cNvSpPr>
            <a:spLocks noChangeArrowheads="1"/>
          </p:cNvSpPr>
          <p:nvPr/>
        </p:nvSpPr>
        <p:spPr bwMode="auto">
          <a:xfrm>
            <a:off x="685800" y="5257800"/>
            <a:ext cx="1371600" cy="444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lnSpc>
                <a:spcPct val="80000"/>
              </a:lnSpc>
              <a:spcBef>
                <a:spcPct val="50000"/>
              </a:spcBef>
            </a:pPr>
            <a:r>
              <a:rPr lang="en-US" sz="1400" b="1" dirty="0"/>
              <a:t>Negative        results</a:t>
            </a:r>
          </a:p>
        </p:txBody>
      </p:sp>
      <p:sp>
        <p:nvSpPr>
          <p:cNvPr id="119830" name="Rectangle 22"/>
          <p:cNvSpPr>
            <a:spLocks noChangeArrowheads="1"/>
          </p:cNvSpPr>
          <p:nvPr/>
        </p:nvSpPr>
        <p:spPr bwMode="auto">
          <a:xfrm>
            <a:off x="533400" y="2971800"/>
            <a:ext cx="12192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1600" b="1"/>
              <a:t>Unknown</a:t>
            </a:r>
          </a:p>
        </p:txBody>
      </p:sp>
      <p:sp>
        <p:nvSpPr>
          <p:cNvPr id="119831" name="Rectangle 23"/>
          <p:cNvSpPr>
            <a:spLocks noChangeArrowheads="1"/>
          </p:cNvSpPr>
          <p:nvPr/>
        </p:nvSpPr>
        <p:spPr bwMode="auto">
          <a:xfrm>
            <a:off x="4724400" y="2971800"/>
            <a:ext cx="9906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1600" b="1"/>
              <a:t>0.3 year</a:t>
            </a:r>
          </a:p>
        </p:txBody>
      </p:sp>
      <p:sp>
        <p:nvSpPr>
          <p:cNvPr id="119832" name="Rectangle 24"/>
          <p:cNvSpPr>
            <a:spLocks noChangeArrowheads="1"/>
          </p:cNvSpPr>
          <p:nvPr/>
        </p:nvSpPr>
        <p:spPr bwMode="auto">
          <a:xfrm>
            <a:off x="5791200" y="2971800"/>
            <a:ext cx="18288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1600" b="1"/>
              <a:t>6. 0 - 13.0 years</a:t>
            </a:r>
          </a:p>
        </p:txBody>
      </p:sp>
      <p:sp>
        <p:nvSpPr>
          <p:cNvPr id="119835" name="Rectangle 27"/>
          <p:cNvSpPr>
            <a:spLocks noChangeArrowheads="1"/>
          </p:cNvSpPr>
          <p:nvPr/>
        </p:nvSpPr>
        <p:spPr bwMode="auto">
          <a:xfrm>
            <a:off x="5953127" y="5302250"/>
            <a:ext cx="676275"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600" b="1"/>
              <a:t>50%</a:t>
            </a:r>
          </a:p>
        </p:txBody>
      </p:sp>
      <p:sp>
        <p:nvSpPr>
          <p:cNvPr id="119836" name="Rectangle 28"/>
          <p:cNvSpPr>
            <a:spLocks noChangeArrowheads="1"/>
          </p:cNvSpPr>
          <p:nvPr/>
        </p:nvSpPr>
        <p:spPr bwMode="auto">
          <a:xfrm>
            <a:off x="1981201" y="5313539"/>
            <a:ext cx="609141"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dirty="0"/>
              <a:t>46%</a:t>
            </a:r>
          </a:p>
        </p:txBody>
      </p:sp>
      <p:sp>
        <p:nvSpPr>
          <p:cNvPr id="119837" name="Rectangle 29"/>
          <p:cNvSpPr>
            <a:spLocks noChangeArrowheads="1"/>
          </p:cNvSpPr>
          <p:nvPr/>
        </p:nvSpPr>
        <p:spPr bwMode="auto">
          <a:xfrm>
            <a:off x="152400" y="5378450"/>
            <a:ext cx="6096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600" b="1"/>
              <a:t>18%</a:t>
            </a:r>
          </a:p>
        </p:txBody>
      </p:sp>
      <p:sp>
        <p:nvSpPr>
          <p:cNvPr id="119838" name="Rectangle 30"/>
          <p:cNvSpPr>
            <a:spLocks noChangeArrowheads="1"/>
          </p:cNvSpPr>
          <p:nvPr/>
        </p:nvSpPr>
        <p:spPr bwMode="auto">
          <a:xfrm>
            <a:off x="4800600" y="5302250"/>
            <a:ext cx="6858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1600" b="1"/>
              <a:t>35%</a:t>
            </a:r>
          </a:p>
        </p:txBody>
      </p:sp>
      <p:sp>
        <p:nvSpPr>
          <p:cNvPr id="119839" name="Rectangle 31"/>
          <p:cNvSpPr>
            <a:spLocks noChangeArrowheads="1"/>
          </p:cNvSpPr>
          <p:nvPr/>
        </p:nvSpPr>
        <p:spPr bwMode="auto">
          <a:xfrm>
            <a:off x="3429000" y="2971800"/>
            <a:ext cx="95038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a:t>0.6 year</a:t>
            </a:r>
          </a:p>
        </p:txBody>
      </p:sp>
      <p:sp>
        <p:nvSpPr>
          <p:cNvPr id="119840" name="Rectangle 32"/>
          <p:cNvSpPr>
            <a:spLocks noChangeArrowheads="1"/>
          </p:cNvSpPr>
          <p:nvPr/>
        </p:nvSpPr>
        <p:spPr bwMode="auto">
          <a:xfrm>
            <a:off x="1905000" y="2971800"/>
            <a:ext cx="95038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a:t>0.5 year</a:t>
            </a:r>
          </a:p>
        </p:txBody>
      </p:sp>
      <p:sp>
        <p:nvSpPr>
          <p:cNvPr id="119841" name="Rectangle 33"/>
          <p:cNvSpPr>
            <a:spLocks noChangeArrowheads="1"/>
          </p:cNvSpPr>
          <p:nvPr/>
        </p:nvSpPr>
        <p:spPr bwMode="auto">
          <a:xfrm>
            <a:off x="7696200" y="2971800"/>
            <a:ext cx="1066800" cy="339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1600" b="1"/>
              <a:t>9.3 years</a:t>
            </a:r>
          </a:p>
        </p:txBody>
      </p:sp>
      <p:sp>
        <p:nvSpPr>
          <p:cNvPr id="119842" name="Rectangle 35"/>
          <p:cNvSpPr>
            <a:spLocks noChangeArrowheads="1"/>
          </p:cNvSpPr>
          <p:nvPr/>
        </p:nvSpPr>
        <p:spPr bwMode="auto">
          <a:xfrm>
            <a:off x="217488" y="5715001"/>
            <a:ext cx="1246560"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Dickersin, 1987</a:t>
            </a:r>
          </a:p>
        </p:txBody>
      </p:sp>
      <p:sp>
        <p:nvSpPr>
          <p:cNvPr id="119845" name="Rectangle 38"/>
          <p:cNvSpPr>
            <a:spLocks noChangeArrowheads="1"/>
          </p:cNvSpPr>
          <p:nvPr/>
        </p:nvSpPr>
        <p:spPr bwMode="auto">
          <a:xfrm>
            <a:off x="6553200" y="6310013"/>
            <a:ext cx="1186974"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dirty="0" err="1"/>
              <a:t>Poynard</a:t>
            </a:r>
            <a:r>
              <a:rPr lang="en-US" sz="1200" dirty="0"/>
              <a:t>, 1985</a:t>
            </a:r>
          </a:p>
        </p:txBody>
      </p:sp>
      <p:sp>
        <p:nvSpPr>
          <p:cNvPr id="119846" name="Rectangle 39"/>
          <p:cNvSpPr>
            <a:spLocks noChangeArrowheads="1"/>
          </p:cNvSpPr>
          <p:nvPr/>
        </p:nvSpPr>
        <p:spPr bwMode="auto">
          <a:xfrm>
            <a:off x="1917700" y="3276601"/>
            <a:ext cx="1058558"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Kumar, 1992</a:t>
            </a:r>
          </a:p>
        </p:txBody>
      </p:sp>
      <p:sp>
        <p:nvSpPr>
          <p:cNvPr id="119848" name="Rectangle 41"/>
          <p:cNvSpPr>
            <a:spLocks noChangeArrowheads="1"/>
          </p:cNvSpPr>
          <p:nvPr/>
        </p:nvSpPr>
        <p:spPr bwMode="auto">
          <a:xfrm>
            <a:off x="4724400" y="3230565"/>
            <a:ext cx="1007312"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Poyer, 1982</a:t>
            </a:r>
          </a:p>
        </p:txBody>
      </p:sp>
      <p:sp>
        <p:nvSpPr>
          <p:cNvPr id="119849" name="Rectangle 42"/>
          <p:cNvSpPr>
            <a:spLocks noChangeArrowheads="1"/>
          </p:cNvSpPr>
          <p:nvPr/>
        </p:nvSpPr>
        <p:spPr bwMode="auto">
          <a:xfrm>
            <a:off x="7708901" y="3230565"/>
            <a:ext cx="1156967"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Antman, 1992</a:t>
            </a:r>
          </a:p>
        </p:txBody>
      </p:sp>
      <p:sp>
        <p:nvSpPr>
          <p:cNvPr id="23582" name="Rectangle 45"/>
          <p:cNvSpPr>
            <a:spLocks noChangeArrowheads="1"/>
          </p:cNvSpPr>
          <p:nvPr/>
        </p:nvSpPr>
        <p:spPr bwMode="auto">
          <a:xfrm>
            <a:off x="838200" y="2819400"/>
            <a:ext cx="1447800"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1800"/>
          </a:p>
        </p:txBody>
      </p:sp>
      <p:sp>
        <p:nvSpPr>
          <p:cNvPr id="119853" name="Rectangle 46"/>
          <p:cNvSpPr>
            <a:spLocks noChangeArrowheads="1"/>
          </p:cNvSpPr>
          <p:nvPr/>
        </p:nvSpPr>
        <p:spPr bwMode="auto">
          <a:xfrm>
            <a:off x="2438400" y="5410200"/>
            <a:ext cx="1371600" cy="897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lnSpc>
                <a:spcPct val="80000"/>
              </a:lnSpc>
              <a:spcBef>
                <a:spcPct val="50000"/>
              </a:spcBef>
            </a:pPr>
            <a:r>
              <a:rPr lang="en-US" sz="1400" b="1" dirty="0"/>
              <a:t>Lack of        numbers, </a:t>
            </a:r>
          </a:p>
          <a:p>
            <a:pPr algn="ctr" eaLnBrk="0" hangingPunct="0">
              <a:lnSpc>
                <a:spcPct val="80000"/>
              </a:lnSpc>
              <a:spcBef>
                <a:spcPct val="50000"/>
              </a:spcBef>
            </a:pPr>
            <a:r>
              <a:rPr lang="en-US" sz="1400" b="1" dirty="0"/>
              <a:t>Design issues</a:t>
            </a:r>
          </a:p>
        </p:txBody>
      </p:sp>
      <p:sp>
        <p:nvSpPr>
          <p:cNvPr id="119861" name="Rectangle 54"/>
          <p:cNvSpPr>
            <a:spLocks noChangeArrowheads="1"/>
          </p:cNvSpPr>
          <p:nvPr/>
        </p:nvSpPr>
        <p:spPr bwMode="auto">
          <a:xfrm>
            <a:off x="6096000" y="5642344"/>
            <a:ext cx="1524000" cy="473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lnSpc>
                <a:spcPct val="60000"/>
              </a:lnSpc>
              <a:spcBef>
                <a:spcPct val="50000"/>
              </a:spcBef>
            </a:pPr>
            <a:r>
              <a:rPr lang="en-US" sz="1400" b="1" dirty="0"/>
              <a:t>Inconsistent</a:t>
            </a:r>
          </a:p>
          <a:p>
            <a:pPr algn="ctr" eaLnBrk="0" hangingPunct="0">
              <a:lnSpc>
                <a:spcPct val="60000"/>
              </a:lnSpc>
              <a:spcBef>
                <a:spcPct val="50000"/>
              </a:spcBef>
            </a:pPr>
            <a:r>
              <a:rPr lang="en-US" sz="1400" b="1" dirty="0"/>
              <a:t>indexing</a:t>
            </a:r>
          </a:p>
        </p:txBody>
      </p:sp>
      <p:graphicFrame>
        <p:nvGraphicFramePr>
          <p:cNvPr id="119862" name="Object 6"/>
          <p:cNvGraphicFramePr>
            <a:graphicFrameLocks/>
          </p:cNvGraphicFramePr>
          <p:nvPr>
            <p:extLst>
              <p:ext uri="{D42A27DB-BD31-4B8C-83A1-F6EECF244321}">
                <p14:modId xmlns:p14="http://schemas.microsoft.com/office/powerpoint/2010/main" val="2299021708"/>
              </p:ext>
            </p:extLst>
          </p:nvPr>
        </p:nvGraphicFramePr>
        <p:xfrm>
          <a:off x="4954589" y="5813426"/>
          <a:ext cx="760413" cy="815975"/>
        </p:xfrm>
        <a:graphic>
          <a:graphicData uri="http://schemas.openxmlformats.org/presentationml/2006/ole">
            <mc:AlternateContent xmlns:mc="http://schemas.openxmlformats.org/markup-compatibility/2006">
              <mc:Choice xmlns:v="urn:schemas-microsoft-com:vml" Requires="v">
                <p:oleObj spid="_x0000_s22701" name="Bitmap Image" r:id="rId6" imgW="400000" imgH="390182" progId="PBrush">
                  <p:embed/>
                </p:oleObj>
              </mc:Choice>
              <mc:Fallback>
                <p:oleObj name="Bitmap Image" r:id="rId6" imgW="400000" imgH="390182" progId="PBrush">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4589" y="5813426"/>
                        <a:ext cx="760413" cy="815975"/>
                      </a:xfrm>
                      <a:prstGeom prst="rect">
                        <a:avLst/>
                      </a:prstGeom>
                      <a:noFill/>
                      <a:ln>
                        <a:noFill/>
                      </a:ln>
                      <a:effectLst/>
                    </p:spPr>
                  </p:pic>
                </p:oleObj>
              </mc:Fallback>
            </mc:AlternateContent>
          </a:graphicData>
        </a:graphic>
      </p:graphicFrame>
      <p:sp>
        <p:nvSpPr>
          <p:cNvPr id="119864" name="Rectangle 57"/>
          <p:cNvSpPr>
            <a:spLocks noChangeArrowheads="1"/>
          </p:cNvSpPr>
          <p:nvPr/>
        </p:nvSpPr>
        <p:spPr bwMode="auto">
          <a:xfrm rot="16200000">
            <a:off x="-2247900" y="2476500"/>
            <a:ext cx="52578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spcBef>
                <a:spcPct val="50000"/>
              </a:spcBef>
            </a:pPr>
            <a:r>
              <a:rPr lang="en-US" sz="1600" b="1"/>
              <a:t>Original research</a:t>
            </a:r>
          </a:p>
        </p:txBody>
      </p:sp>
      <p:sp>
        <p:nvSpPr>
          <p:cNvPr id="119865" name="Rectangle 58"/>
          <p:cNvSpPr>
            <a:spLocks noChangeArrowheads="1"/>
          </p:cNvSpPr>
          <p:nvPr/>
        </p:nvSpPr>
        <p:spPr bwMode="auto">
          <a:xfrm rot="16200000">
            <a:off x="1752600" y="3733800"/>
            <a:ext cx="27432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spcBef>
                <a:spcPct val="50000"/>
              </a:spcBef>
            </a:pPr>
            <a:r>
              <a:rPr lang="en-US" sz="1600" b="1"/>
              <a:t>Acceptance</a:t>
            </a:r>
          </a:p>
        </p:txBody>
      </p:sp>
      <p:sp>
        <p:nvSpPr>
          <p:cNvPr id="119866" name="Rectangle 59"/>
          <p:cNvSpPr>
            <a:spLocks noChangeArrowheads="1"/>
          </p:cNvSpPr>
          <p:nvPr/>
        </p:nvSpPr>
        <p:spPr bwMode="auto">
          <a:xfrm rot="16200000">
            <a:off x="8420100" y="4610100"/>
            <a:ext cx="990600" cy="457200"/>
          </a:xfrm>
          <a:prstGeom prst="rect">
            <a:avLst/>
          </a:prstGeom>
          <a:solidFill>
            <a:srgbClr val="000066"/>
          </a:solidFill>
          <a:ln w="9525">
            <a:solidFill>
              <a:schemeClr val="tx1"/>
            </a:solidFill>
            <a:miter lim="800000"/>
            <a:headEnd/>
            <a:tailEnd/>
          </a:ln>
        </p:spPr>
        <p:txBody>
          <a:bodyPr wrap="none" lIns="92075" tIns="46038" rIns="92075" bIns="46038" anchor="ctr"/>
          <a:lstStyle/>
          <a:p>
            <a:pPr eaLnBrk="0" hangingPunct="0"/>
            <a:r>
              <a:rPr lang="en-US" sz="1600" b="1"/>
              <a:t>Implementation</a:t>
            </a:r>
          </a:p>
        </p:txBody>
      </p:sp>
      <p:sp>
        <p:nvSpPr>
          <p:cNvPr id="60" name="TextBox 59"/>
          <p:cNvSpPr txBox="1"/>
          <p:nvPr/>
        </p:nvSpPr>
        <p:spPr>
          <a:xfrm>
            <a:off x="4114800" y="976314"/>
            <a:ext cx="4724400" cy="1200329"/>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defRPr/>
            </a:pPr>
            <a:r>
              <a:rPr lang="ja-JP" altLang="en-US" b="1" dirty="0">
                <a:solidFill>
                  <a:srgbClr val="FFCC66"/>
                </a:solidFill>
                <a:effectLst>
                  <a:outerShdw blurRad="38100" dist="38100" dir="2700000" algn="tl">
                    <a:srgbClr val="000000"/>
                  </a:outerShdw>
                </a:effectLst>
              </a:rPr>
              <a:t>“</a:t>
            </a:r>
            <a:r>
              <a:rPr lang="en-US" b="1" dirty="0">
                <a:solidFill>
                  <a:srgbClr val="FFCC66"/>
                </a:solidFill>
                <a:effectLst>
                  <a:outerShdw blurRad="38100" dist="38100" dir="2700000" algn="tl">
                    <a:srgbClr val="000000"/>
                  </a:outerShdw>
                </a:effectLst>
              </a:rPr>
              <a:t>It takes 17 years to turn 14 per cent of original </a:t>
            </a:r>
            <a:r>
              <a:rPr lang="en-US" b="1" dirty="0" smtClean="0">
                <a:solidFill>
                  <a:srgbClr val="FFCC66"/>
                </a:solidFill>
                <a:effectLst>
                  <a:outerShdw blurRad="38100" dist="38100" dir="2700000" algn="tl">
                    <a:srgbClr val="000000"/>
                  </a:outerShdw>
                </a:effectLst>
              </a:rPr>
              <a:t>[applied] research</a:t>
            </a:r>
            <a:endParaRPr lang="en-US" b="1" dirty="0">
              <a:solidFill>
                <a:srgbClr val="FFCC66"/>
              </a:solidFill>
              <a:effectLst>
                <a:outerShdw blurRad="38100" dist="38100" dir="2700000" algn="tl">
                  <a:srgbClr val="000000"/>
                </a:outerShdw>
              </a:effectLst>
            </a:endParaRPr>
          </a:p>
          <a:p>
            <a:pPr algn="ctr">
              <a:defRPr/>
            </a:pPr>
            <a:r>
              <a:rPr lang="en-US" b="1" dirty="0">
                <a:solidFill>
                  <a:srgbClr val="FFCC66"/>
                </a:solidFill>
                <a:effectLst>
                  <a:outerShdw blurRad="38100" dist="38100" dir="2700000" algn="tl">
                    <a:srgbClr val="000000"/>
                  </a:outerShdw>
                </a:effectLst>
              </a:rPr>
              <a:t> to the benefit of patient care</a:t>
            </a:r>
            <a:r>
              <a:rPr lang="ja-JP" altLang="en-US" b="1" dirty="0">
                <a:solidFill>
                  <a:srgbClr val="FFCC66"/>
                </a:solidFill>
                <a:effectLst>
                  <a:outerShdw blurRad="38100" dist="38100" dir="2700000" algn="tl">
                    <a:srgbClr val="000000"/>
                  </a:outerShdw>
                </a:effectLst>
              </a:rPr>
              <a:t>”</a:t>
            </a:r>
            <a:r>
              <a:rPr lang="en-US" b="1" dirty="0">
                <a:solidFill>
                  <a:srgbClr val="FFCC66"/>
                </a:solidFill>
                <a:effectLst>
                  <a:outerShdw blurRad="38100" dist="38100" dir="2700000" algn="tl">
                    <a:srgbClr val="000000"/>
                  </a:outerShdw>
                </a:effectLst>
              </a:rPr>
              <a:t> *</a:t>
            </a:r>
          </a:p>
          <a:p>
            <a:pPr>
              <a:defRPr/>
            </a:pPr>
            <a:endParaRPr lang="en-US" sz="1800" dirty="0"/>
          </a:p>
        </p:txBody>
      </p:sp>
      <p:sp>
        <p:nvSpPr>
          <p:cNvPr id="23590" name="Line 60"/>
          <p:cNvSpPr>
            <a:spLocks noChangeShapeType="1"/>
          </p:cNvSpPr>
          <p:nvPr/>
        </p:nvSpPr>
        <p:spPr bwMode="auto">
          <a:xfrm>
            <a:off x="304800" y="5334000"/>
            <a:ext cx="8610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869" name="Line 61"/>
          <p:cNvSpPr>
            <a:spLocks noChangeShapeType="1"/>
          </p:cNvSpPr>
          <p:nvPr/>
        </p:nvSpPr>
        <p:spPr bwMode="auto">
          <a:xfrm>
            <a:off x="609600" y="5334000"/>
            <a:ext cx="152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9843" name="Rectangle 36"/>
          <p:cNvSpPr>
            <a:spLocks noChangeArrowheads="1"/>
          </p:cNvSpPr>
          <p:nvPr/>
        </p:nvSpPr>
        <p:spPr bwMode="auto">
          <a:xfrm>
            <a:off x="1600200" y="5715001"/>
            <a:ext cx="1024444"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Koren, 1989</a:t>
            </a:r>
          </a:p>
        </p:txBody>
      </p:sp>
      <p:sp>
        <p:nvSpPr>
          <p:cNvPr id="119870" name="Line 16"/>
          <p:cNvSpPr>
            <a:spLocks noChangeShapeType="1"/>
          </p:cNvSpPr>
          <p:nvPr/>
        </p:nvSpPr>
        <p:spPr bwMode="auto">
          <a:xfrm>
            <a:off x="5867400" y="2971800"/>
            <a:ext cx="1447800" cy="0"/>
          </a:xfrm>
          <a:prstGeom prst="line">
            <a:avLst/>
          </a:prstGeom>
          <a:noFill/>
          <a:ln w="9525">
            <a:solidFill>
              <a:schemeClr val="tx1"/>
            </a:solidFill>
            <a:prstDash val="dash"/>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71" name="Line 16"/>
          <p:cNvSpPr>
            <a:spLocks noChangeShapeType="1"/>
          </p:cNvSpPr>
          <p:nvPr/>
        </p:nvSpPr>
        <p:spPr bwMode="auto">
          <a:xfrm>
            <a:off x="7620000" y="2971800"/>
            <a:ext cx="1447800" cy="0"/>
          </a:xfrm>
          <a:prstGeom prst="line">
            <a:avLst/>
          </a:prstGeom>
          <a:noFill/>
          <a:ln w="12700">
            <a:solidFill>
              <a:schemeClr val="tx1"/>
            </a:solidFill>
            <a:prstDash val="dash"/>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72" name="Line 64"/>
          <p:cNvSpPr>
            <a:spLocks noChangeShapeType="1"/>
          </p:cNvSpPr>
          <p:nvPr/>
        </p:nvSpPr>
        <p:spPr bwMode="auto">
          <a:xfrm>
            <a:off x="4800600" y="5334000"/>
            <a:ext cx="152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9873" name="Rectangle 37"/>
          <p:cNvSpPr>
            <a:spLocks noChangeArrowheads="1"/>
          </p:cNvSpPr>
          <p:nvPr/>
        </p:nvSpPr>
        <p:spPr bwMode="auto">
          <a:xfrm>
            <a:off x="5029201" y="5562601"/>
            <a:ext cx="1058633"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*Balas, 1995</a:t>
            </a:r>
          </a:p>
        </p:txBody>
      </p:sp>
      <p:sp>
        <p:nvSpPr>
          <p:cNvPr id="119874" name="Line 15"/>
          <p:cNvSpPr>
            <a:spLocks noChangeShapeType="1"/>
          </p:cNvSpPr>
          <p:nvPr/>
        </p:nvSpPr>
        <p:spPr bwMode="auto">
          <a:xfrm>
            <a:off x="609600" y="2971800"/>
            <a:ext cx="914400" cy="0"/>
          </a:xfrm>
          <a:prstGeom prst="line">
            <a:avLst/>
          </a:prstGeom>
          <a:noFill/>
          <a:ln w="127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19875" name="Line 67"/>
          <p:cNvSpPr>
            <a:spLocks noChangeShapeType="1"/>
          </p:cNvSpPr>
          <p:nvPr/>
        </p:nvSpPr>
        <p:spPr bwMode="auto">
          <a:xfrm>
            <a:off x="5867400" y="5334000"/>
            <a:ext cx="3810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9" name="Text Box 68"/>
          <p:cNvSpPr txBox="1">
            <a:spLocks noChangeArrowheads="1"/>
          </p:cNvSpPr>
          <p:nvPr/>
        </p:nvSpPr>
        <p:spPr bwMode="auto">
          <a:xfrm>
            <a:off x="685800" y="-25400"/>
            <a:ext cx="845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FFF00"/>
                </a:solidFill>
              </a:rPr>
              <a:t>Where </a:t>
            </a:r>
            <a:r>
              <a:rPr lang="en-US" sz="2800" b="1" dirty="0">
                <a:solidFill>
                  <a:srgbClr val="FFFF00"/>
                </a:solidFill>
              </a:rPr>
              <a:t>Have</a:t>
            </a:r>
            <a:r>
              <a:rPr lang="en-US" b="1" dirty="0">
                <a:solidFill>
                  <a:srgbClr val="FFFF00"/>
                </a:solidFill>
              </a:rPr>
              <a:t> All the Data Gone? Longtime </a:t>
            </a:r>
            <a:r>
              <a:rPr lang="en-US" b="1" dirty="0" smtClean="0">
                <a:solidFill>
                  <a:srgbClr val="FFFF00"/>
                </a:solidFill>
              </a:rPr>
              <a:t>Passing...</a:t>
            </a:r>
            <a:r>
              <a:rPr lang="en-US" b="1" dirty="0" smtClean="0">
                <a:solidFill>
                  <a:srgbClr val="FFFF00"/>
                </a:solidFill>
                <a:latin typeface="ＭＳ ゴシック"/>
                <a:ea typeface="ＭＳ ゴシック"/>
                <a:cs typeface="ＭＳ ゴシック"/>
              </a:rPr>
              <a:t>♬♪</a:t>
            </a:r>
            <a:endParaRPr lang="en-US" b="1" dirty="0">
              <a:solidFill>
                <a:srgbClr val="FFFF00"/>
              </a:solidFill>
            </a:endParaRPr>
          </a:p>
        </p:txBody>
      </p:sp>
      <p:grpSp>
        <p:nvGrpSpPr>
          <p:cNvPr id="2" name="Group 75"/>
          <p:cNvGrpSpPr>
            <a:grpSpLocks/>
          </p:cNvGrpSpPr>
          <p:nvPr/>
        </p:nvGrpSpPr>
        <p:grpSpPr bwMode="auto">
          <a:xfrm>
            <a:off x="1752600" y="5984876"/>
            <a:ext cx="838200" cy="644525"/>
            <a:chOff x="4372" y="1949"/>
            <a:chExt cx="817" cy="406"/>
          </a:xfrm>
        </p:grpSpPr>
        <p:pic>
          <p:nvPicPr>
            <p:cNvPr id="23613"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7" y="1952"/>
              <a:ext cx="809"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614" name="Rectangle 74"/>
            <p:cNvSpPr>
              <a:spLocks noChangeArrowheads="1"/>
            </p:cNvSpPr>
            <p:nvPr/>
          </p:nvSpPr>
          <p:spPr bwMode="auto">
            <a:xfrm>
              <a:off x="4372" y="1949"/>
              <a:ext cx="817" cy="406"/>
            </a:xfrm>
            <a:prstGeom prst="rect">
              <a:avLst/>
            </a:prstGeom>
            <a:noFill/>
            <a:ln w="9525" cap="rnd">
              <a:solidFill>
                <a:srgbClr val="000514"/>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1800"/>
            </a:p>
          </p:txBody>
        </p:sp>
      </p:grpSp>
      <p:grpSp>
        <p:nvGrpSpPr>
          <p:cNvPr id="3" name="Group 75"/>
          <p:cNvGrpSpPr>
            <a:grpSpLocks/>
          </p:cNvGrpSpPr>
          <p:nvPr/>
        </p:nvGrpSpPr>
        <p:grpSpPr bwMode="auto">
          <a:xfrm>
            <a:off x="8229600" y="5984876"/>
            <a:ext cx="685800" cy="644525"/>
            <a:chOff x="4372" y="1949"/>
            <a:chExt cx="817" cy="406"/>
          </a:xfrm>
        </p:grpSpPr>
        <p:pic>
          <p:nvPicPr>
            <p:cNvPr id="23611" name="Picture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7" y="1952"/>
              <a:ext cx="809"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612" name="Rectangle 74"/>
            <p:cNvSpPr>
              <a:spLocks noChangeArrowheads="1"/>
            </p:cNvSpPr>
            <p:nvPr/>
          </p:nvSpPr>
          <p:spPr bwMode="auto">
            <a:xfrm>
              <a:off x="4372" y="1949"/>
              <a:ext cx="817" cy="406"/>
            </a:xfrm>
            <a:prstGeom prst="rect">
              <a:avLst/>
            </a:prstGeom>
            <a:noFill/>
            <a:ln w="9525" cap="rnd">
              <a:solidFill>
                <a:srgbClr val="000514"/>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1800"/>
            </a:p>
          </p:txBody>
        </p:sp>
      </p:grpSp>
      <p:grpSp>
        <p:nvGrpSpPr>
          <p:cNvPr id="4" name="Group 75"/>
          <p:cNvGrpSpPr>
            <a:grpSpLocks/>
          </p:cNvGrpSpPr>
          <p:nvPr/>
        </p:nvGrpSpPr>
        <p:grpSpPr bwMode="auto">
          <a:xfrm>
            <a:off x="5791200" y="6238875"/>
            <a:ext cx="762000" cy="644525"/>
            <a:chOff x="4372" y="1949"/>
            <a:chExt cx="817" cy="406"/>
          </a:xfrm>
        </p:grpSpPr>
        <p:pic>
          <p:nvPicPr>
            <p:cNvPr id="23609"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 y="1952"/>
              <a:ext cx="809"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610" name="Rectangle 74"/>
            <p:cNvSpPr>
              <a:spLocks noChangeArrowheads="1"/>
            </p:cNvSpPr>
            <p:nvPr/>
          </p:nvSpPr>
          <p:spPr bwMode="auto">
            <a:xfrm>
              <a:off x="4372" y="1949"/>
              <a:ext cx="817" cy="406"/>
            </a:xfrm>
            <a:prstGeom prst="rect">
              <a:avLst/>
            </a:prstGeom>
            <a:noFill/>
            <a:ln w="9525" cap="rnd">
              <a:solidFill>
                <a:srgbClr val="000514"/>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1800"/>
            </a:p>
          </p:txBody>
        </p:sp>
      </p:grpSp>
      <p:sp>
        <p:nvSpPr>
          <p:cNvPr id="119886" name="Rectangle 46"/>
          <p:cNvSpPr>
            <a:spLocks noChangeArrowheads="1"/>
          </p:cNvSpPr>
          <p:nvPr/>
        </p:nvSpPr>
        <p:spPr bwMode="auto">
          <a:xfrm>
            <a:off x="3733800" y="5410200"/>
            <a:ext cx="1371600" cy="897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lnSpc>
                <a:spcPct val="80000"/>
              </a:lnSpc>
              <a:spcBef>
                <a:spcPct val="50000"/>
              </a:spcBef>
            </a:pPr>
            <a:r>
              <a:rPr lang="en-US" sz="1400" b="1" dirty="0"/>
              <a:t>Lack of        numbers, </a:t>
            </a:r>
          </a:p>
          <a:p>
            <a:pPr algn="ctr" eaLnBrk="0" hangingPunct="0">
              <a:lnSpc>
                <a:spcPct val="80000"/>
              </a:lnSpc>
              <a:spcBef>
                <a:spcPct val="50000"/>
              </a:spcBef>
            </a:pPr>
            <a:r>
              <a:rPr lang="en-US" sz="1400" b="1" dirty="0"/>
              <a:t>Design issues</a:t>
            </a:r>
          </a:p>
        </p:txBody>
      </p:sp>
      <p:sp>
        <p:nvSpPr>
          <p:cNvPr id="23604" name="Text Box 79"/>
          <p:cNvSpPr txBox="1">
            <a:spLocks noChangeArrowheads="1"/>
          </p:cNvSpPr>
          <p:nvPr/>
        </p:nvSpPr>
        <p:spPr bwMode="auto">
          <a:xfrm>
            <a:off x="555627" y="2514600"/>
            <a:ext cx="9683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b="1"/>
          </a:p>
        </p:txBody>
      </p:sp>
      <p:sp>
        <p:nvSpPr>
          <p:cNvPr id="119890" name="Rectangle 39"/>
          <p:cNvSpPr>
            <a:spLocks noChangeArrowheads="1"/>
          </p:cNvSpPr>
          <p:nvPr/>
        </p:nvSpPr>
        <p:spPr bwMode="auto">
          <a:xfrm>
            <a:off x="3365500" y="3276601"/>
            <a:ext cx="1058558"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t>Kumar, 1992</a:t>
            </a:r>
          </a:p>
        </p:txBody>
      </p:sp>
      <p:sp>
        <p:nvSpPr>
          <p:cNvPr id="23607" name="Line 83"/>
          <p:cNvSpPr>
            <a:spLocks noChangeShapeType="1"/>
          </p:cNvSpPr>
          <p:nvPr/>
        </p:nvSpPr>
        <p:spPr bwMode="auto">
          <a:xfrm>
            <a:off x="685800" y="609601"/>
            <a:ext cx="7696200" cy="46039"/>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8" name="TextBox 62"/>
          <p:cNvSpPr txBox="1">
            <a:spLocks noChangeArrowheads="1"/>
          </p:cNvSpPr>
          <p:nvPr/>
        </p:nvSpPr>
        <p:spPr bwMode="auto">
          <a:xfrm>
            <a:off x="8305801" y="457200"/>
            <a:ext cx="8521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17 yrs</a:t>
            </a:r>
          </a:p>
        </p:txBody>
      </p:sp>
      <p:sp>
        <p:nvSpPr>
          <p:cNvPr id="5" name="TextBox 4"/>
          <p:cNvSpPr txBox="1"/>
          <p:nvPr/>
        </p:nvSpPr>
        <p:spPr>
          <a:xfrm>
            <a:off x="-2339260" y="17045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828492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64"/>
                                        </p:tgtEl>
                                        <p:attrNameLst>
                                          <p:attrName>style.visibility</p:attrName>
                                        </p:attrNameLst>
                                      </p:cBhvr>
                                      <p:to>
                                        <p:strVal val="visible"/>
                                      </p:to>
                                    </p:set>
                                    <p:animEffect transition="in" filter="blinds(horizontal)">
                                      <p:cBhvr>
                                        <p:cTn id="7" dur="500"/>
                                        <p:tgtEl>
                                          <p:spTgt spid="119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66"/>
                                        </p:tgtEl>
                                        <p:attrNameLst>
                                          <p:attrName>style.visibility</p:attrName>
                                        </p:attrNameLst>
                                      </p:cBhvr>
                                      <p:to>
                                        <p:strVal val="visible"/>
                                      </p:to>
                                    </p:set>
                                    <p:animEffect transition="in" filter="blinds(horizontal)">
                                      <p:cBhvr>
                                        <p:cTn id="12" dur="500"/>
                                        <p:tgtEl>
                                          <p:spTgt spid="119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9818"/>
                                        </p:tgtEl>
                                        <p:attrNameLst>
                                          <p:attrName>style.visibility</p:attrName>
                                        </p:attrNameLst>
                                      </p:cBhvr>
                                      <p:to>
                                        <p:strVal val="visible"/>
                                      </p:to>
                                    </p:set>
                                    <p:animEffect transition="in" filter="blinds(horizontal)">
                                      <p:cBhvr>
                                        <p:cTn id="23" dur="500"/>
                                        <p:tgtEl>
                                          <p:spTgt spid="1198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9837"/>
                                        </p:tgtEl>
                                        <p:attrNameLst>
                                          <p:attrName>style.visibility</p:attrName>
                                        </p:attrNameLst>
                                      </p:cBhvr>
                                      <p:to>
                                        <p:strVal val="visible"/>
                                      </p:to>
                                    </p:set>
                                    <p:anim calcmode="lin" valueType="num">
                                      <p:cBhvr additive="base">
                                        <p:cTn id="28" dur="500" fill="hold"/>
                                        <p:tgtEl>
                                          <p:spTgt spid="119837"/>
                                        </p:tgtEl>
                                        <p:attrNameLst>
                                          <p:attrName>ppt_x</p:attrName>
                                        </p:attrNameLst>
                                      </p:cBhvr>
                                      <p:tavLst>
                                        <p:tav tm="0">
                                          <p:val>
                                            <p:strVal val="#ppt_x"/>
                                          </p:val>
                                        </p:tav>
                                        <p:tav tm="100000">
                                          <p:val>
                                            <p:strVal val="#ppt_x"/>
                                          </p:val>
                                        </p:tav>
                                      </p:tavLst>
                                    </p:anim>
                                    <p:anim calcmode="lin" valueType="num">
                                      <p:cBhvr additive="base">
                                        <p:cTn id="29" dur="500" fill="hold"/>
                                        <p:tgtEl>
                                          <p:spTgt spid="11983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9869"/>
                                        </p:tgtEl>
                                        <p:attrNameLst>
                                          <p:attrName>style.visibility</p:attrName>
                                        </p:attrNameLst>
                                      </p:cBhvr>
                                      <p:to>
                                        <p:strVal val="visible"/>
                                      </p:to>
                                    </p:set>
                                    <p:anim calcmode="lin" valueType="num">
                                      <p:cBhvr additive="base">
                                        <p:cTn id="34" dur="500" fill="hold"/>
                                        <p:tgtEl>
                                          <p:spTgt spid="119869"/>
                                        </p:tgtEl>
                                        <p:attrNameLst>
                                          <p:attrName>ppt_x</p:attrName>
                                        </p:attrNameLst>
                                      </p:cBhvr>
                                      <p:tavLst>
                                        <p:tav tm="0">
                                          <p:val>
                                            <p:strVal val="#ppt_x"/>
                                          </p:val>
                                        </p:tav>
                                        <p:tav tm="100000">
                                          <p:val>
                                            <p:strVal val="#ppt_x"/>
                                          </p:val>
                                        </p:tav>
                                      </p:tavLst>
                                    </p:anim>
                                    <p:anim calcmode="lin" valueType="num">
                                      <p:cBhvr additive="base">
                                        <p:cTn id="35" dur="500" fill="hold"/>
                                        <p:tgtEl>
                                          <p:spTgt spid="11986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9842"/>
                                        </p:tgtEl>
                                        <p:attrNameLst>
                                          <p:attrName>style.visibility</p:attrName>
                                        </p:attrNameLst>
                                      </p:cBhvr>
                                      <p:to>
                                        <p:strVal val="visible"/>
                                      </p:to>
                                    </p:set>
                                    <p:anim calcmode="lin" valueType="num">
                                      <p:cBhvr additive="base">
                                        <p:cTn id="38" dur="500" fill="hold"/>
                                        <p:tgtEl>
                                          <p:spTgt spid="119842"/>
                                        </p:tgtEl>
                                        <p:attrNameLst>
                                          <p:attrName>ppt_x</p:attrName>
                                        </p:attrNameLst>
                                      </p:cBhvr>
                                      <p:tavLst>
                                        <p:tav tm="0">
                                          <p:val>
                                            <p:strVal val="#ppt_x"/>
                                          </p:val>
                                        </p:tav>
                                        <p:tav tm="100000">
                                          <p:val>
                                            <p:strVal val="#ppt_x"/>
                                          </p:val>
                                        </p:tav>
                                      </p:tavLst>
                                    </p:anim>
                                    <p:anim calcmode="lin" valueType="num">
                                      <p:cBhvr additive="base">
                                        <p:cTn id="39" dur="500" fill="hold"/>
                                        <p:tgtEl>
                                          <p:spTgt spid="11984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19810"/>
                                        </p:tgtEl>
                                        <p:attrNameLst>
                                          <p:attrName>style.visibility</p:attrName>
                                        </p:attrNameLst>
                                      </p:cBhvr>
                                      <p:to>
                                        <p:strVal val="visible"/>
                                      </p:to>
                                    </p:set>
                                    <p:anim calcmode="lin" valueType="num">
                                      <p:cBhvr additive="base">
                                        <p:cTn id="42" dur="500" fill="hold"/>
                                        <p:tgtEl>
                                          <p:spTgt spid="119810"/>
                                        </p:tgtEl>
                                        <p:attrNameLst>
                                          <p:attrName>ppt_x</p:attrName>
                                        </p:attrNameLst>
                                      </p:cBhvr>
                                      <p:tavLst>
                                        <p:tav tm="0">
                                          <p:val>
                                            <p:strVal val="#ppt_x"/>
                                          </p:val>
                                        </p:tav>
                                        <p:tav tm="100000">
                                          <p:val>
                                            <p:strVal val="#ppt_x"/>
                                          </p:val>
                                        </p:tav>
                                      </p:tavLst>
                                    </p:anim>
                                    <p:anim calcmode="lin" valueType="num">
                                      <p:cBhvr additive="base">
                                        <p:cTn id="43"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9828"/>
                                        </p:tgtEl>
                                        <p:attrNameLst>
                                          <p:attrName>style.visibility</p:attrName>
                                        </p:attrNameLst>
                                      </p:cBhvr>
                                      <p:to>
                                        <p:strVal val="visible"/>
                                      </p:to>
                                    </p:set>
                                    <p:anim calcmode="lin" valueType="num">
                                      <p:cBhvr additive="base">
                                        <p:cTn id="48" dur="500" fill="hold"/>
                                        <p:tgtEl>
                                          <p:spTgt spid="119828"/>
                                        </p:tgtEl>
                                        <p:attrNameLst>
                                          <p:attrName>ppt_x</p:attrName>
                                        </p:attrNameLst>
                                      </p:cBhvr>
                                      <p:tavLst>
                                        <p:tav tm="0">
                                          <p:val>
                                            <p:strVal val="#ppt_x"/>
                                          </p:val>
                                        </p:tav>
                                        <p:tav tm="100000">
                                          <p:val>
                                            <p:strVal val="#ppt_x"/>
                                          </p:val>
                                        </p:tav>
                                      </p:tavLst>
                                    </p:anim>
                                    <p:anim calcmode="lin" valueType="num">
                                      <p:cBhvr additive="base">
                                        <p:cTn id="49" dur="500" fill="hold"/>
                                        <p:tgtEl>
                                          <p:spTgt spid="11982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9865"/>
                                        </p:tgtEl>
                                        <p:attrNameLst>
                                          <p:attrName>style.visibility</p:attrName>
                                        </p:attrNameLst>
                                      </p:cBhvr>
                                      <p:to>
                                        <p:strVal val="visible"/>
                                      </p:to>
                                    </p:set>
                                    <p:animEffect transition="in" filter="blinds(horizontal)">
                                      <p:cBhvr>
                                        <p:cTn id="54" dur="500"/>
                                        <p:tgtEl>
                                          <p:spTgt spid="1198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9836"/>
                                        </p:tgtEl>
                                        <p:attrNameLst>
                                          <p:attrName>style.visibility</p:attrName>
                                        </p:attrNameLst>
                                      </p:cBhvr>
                                      <p:to>
                                        <p:strVal val="visible"/>
                                      </p:to>
                                    </p:set>
                                    <p:anim calcmode="lin" valueType="num">
                                      <p:cBhvr additive="base">
                                        <p:cTn id="63" dur="500" fill="hold"/>
                                        <p:tgtEl>
                                          <p:spTgt spid="119836"/>
                                        </p:tgtEl>
                                        <p:attrNameLst>
                                          <p:attrName>ppt_x</p:attrName>
                                        </p:attrNameLst>
                                      </p:cBhvr>
                                      <p:tavLst>
                                        <p:tav tm="0">
                                          <p:val>
                                            <p:strVal val="#ppt_x"/>
                                          </p:val>
                                        </p:tav>
                                        <p:tav tm="100000">
                                          <p:val>
                                            <p:strVal val="#ppt_x"/>
                                          </p:val>
                                        </p:tav>
                                      </p:tavLst>
                                    </p:anim>
                                    <p:anim calcmode="lin" valueType="num">
                                      <p:cBhvr additive="base">
                                        <p:cTn id="64" dur="500" fill="hold"/>
                                        <p:tgtEl>
                                          <p:spTgt spid="1198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9843"/>
                                        </p:tgtEl>
                                        <p:attrNameLst>
                                          <p:attrName>style.visibility</p:attrName>
                                        </p:attrNameLst>
                                      </p:cBhvr>
                                      <p:to>
                                        <p:strVal val="visible"/>
                                      </p:to>
                                    </p:set>
                                    <p:anim calcmode="lin" valueType="num">
                                      <p:cBhvr additive="base">
                                        <p:cTn id="67" dur="500" fill="hold"/>
                                        <p:tgtEl>
                                          <p:spTgt spid="119843"/>
                                        </p:tgtEl>
                                        <p:attrNameLst>
                                          <p:attrName>ppt_x</p:attrName>
                                        </p:attrNameLst>
                                      </p:cBhvr>
                                      <p:tavLst>
                                        <p:tav tm="0">
                                          <p:val>
                                            <p:strVal val="#ppt_x"/>
                                          </p:val>
                                        </p:tav>
                                        <p:tav tm="100000">
                                          <p:val>
                                            <p:strVal val="#ppt_x"/>
                                          </p:val>
                                        </p:tav>
                                      </p:tavLst>
                                    </p:anim>
                                    <p:anim calcmode="lin" valueType="num">
                                      <p:cBhvr additive="base">
                                        <p:cTn id="68" dur="500" fill="hold"/>
                                        <p:tgtEl>
                                          <p:spTgt spid="11984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9820"/>
                                        </p:tgtEl>
                                        <p:attrNameLst>
                                          <p:attrName>style.visibility</p:attrName>
                                        </p:attrNameLst>
                                      </p:cBhvr>
                                      <p:to>
                                        <p:strVal val="visible"/>
                                      </p:to>
                                    </p:set>
                                    <p:anim calcmode="lin" valueType="num">
                                      <p:cBhvr additive="base">
                                        <p:cTn id="73" dur="500" fill="hold"/>
                                        <p:tgtEl>
                                          <p:spTgt spid="119820"/>
                                        </p:tgtEl>
                                        <p:attrNameLst>
                                          <p:attrName>ppt_x</p:attrName>
                                        </p:attrNameLst>
                                      </p:cBhvr>
                                      <p:tavLst>
                                        <p:tav tm="0">
                                          <p:val>
                                            <p:strVal val="#ppt_x"/>
                                          </p:val>
                                        </p:tav>
                                        <p:tav tm="100000">
                                          <p:val>
                                            <p:strVal val="#ppt_x"/>
                                          </p:val>
                                        </p:tav>
                                      </p:tavLst>
                                    </p:anim>
                                    <p:anim calcmode="lin" valueType="num">
                                      <p:cBhvr additive="base">
                                        <p:cTn id="74" dur="500" fill="hold"/>
                                        <p:tgtEl>
                                          <p:spTgt spid="1198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9853"/>
                                        </p:tgtEl>
                                        <p:attrNameLst>
                                          <p:attrName>style.visibility</p:attrName>
                                        </p:attrNameLst>
                                      </p:cBhvr>
                                      <p:to>
                                        <p:strVal val="visible"/>
                                      </p:to>
                                    </p:set>
                                    <p:anim calcmode="lin" valueType="num">
                                      <p:cBhvr additive="base">
                                        <p:cTn id="79" dur="500" fill="hold"/>
                                        <p:tgtEl>
                                          <p:spTgt spid="119853"/>
                                        </p:tgtEl>
                                        <p:attrNameLst>
                                          <p:attrName>ppt_x</p:attrName>
                                        </p:attrNameLst>
                                      </p:cBhvr>
                                      <p:tavLst>
                                        <p:tav tm="0">
                                          <p:val>
                                            <p:strVal val="#ppt_x"/>
                                          </p:val>
                                        </p:tav>
                                        <p:tav tm="100000">
                                          <p:val>
                                            <p:strVal val="#ppt_x"/>
                                          </p:val>
                                        </p:tav>
                                      </p:tavLst>
                                    </p:anim>
                                    <p:anim calcmode="lin" valueType="num">
                                      <p:cBhvr additive="base">
                                        <p:cTn id="80" dur="500" fill="hold"/>
                                        <p:tgtEl>
                                          <p:spTgt spid="11985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19816"/>
                                        </p:tgtEl>
                                        <p:attrNameLst>
                                          <p:attrName>style.visibility</p:attrName>
                                        </p:attrNameLst>
                                      </p:cBhvr>
                                      <p:to>
                                        <p:strVal val="visible"/>
                                      </p:to>
                                    </p:set>
                                    <p:animEffect transition="in" filter="blinds(horizontal)">
                                      <p:cBhvr>
                                        <p:cTn id="85" dur="500"/>
                                        <p:tgtEl>
                                          <p:spTgt spid="11981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19817"/>
                                        </p:tgtEl>
                                        <p:attrNameLst>
                                          <p:attrName>style.visibility</p:attrName>
                                        </p:attrNameLst>
                                      </p:cBhvr>
                                      <p:to>
                                        <p:strVal val="visible"/>
                                      </p:to>
                                    </p:set>
                                    <p:animEffect transition="in" filter="blinds(horizontal)">
                                      <p:cBhvr>
                                        <p:cTn id="90" dur="500"/>
                                        <p:tgtEl>
                                          <p:spTgt spid="11981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9838"/>
                                        </p:tgtEl>
                                        <p:attrNameLst>
                                          <p:attrName>style.visibility</p:attrName>
                                        </p:attrNameLst>
                                      </p:cBhvr>
                                      <p:to>
                                        <p:strVal val="visible"/>
                                      </p:to>
                                    </p:set>
                                    <p:anim calcmode="lin" valueType="num">
                                      <p:cBhvr additive="base">
                                        <p:cTn id="95" dur="500" fill="hold"/>
                                        <p:tgtEl>
                                          <p:spTgt spid="119838"/>
                                        </p:tgtEl>
                                        <p:attrNameLst>
                                          <p:attrName>ppt_x</p:attrName>
                                        </p:attrNameLst>
                                      </p:cBhvr>
                                      <p:tavLst>
                                        <p:tav tm="0">
                                          <p:val>
                                            <p:strVal val="#ppt_x"/>
                                          </p:val>
                                        </p:tav>
                                        <p:tav tm="100000">
                                          <p:val>
                                            <p:strVal val="#ppt_x"/>
                                          </p:val>
                                        </p:tav>
                                      </p:tavLst>
                                    </p:anim>
                                    <p:anim calcmode="lin" valueType="num">
                                      <p:cBhvr additive="base">
                                        <p:cTn id="96" dur="500" fill="hold"/>
                                        <p:tgtEl>
                                          <p:spTgt spid="11983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19872"/>
                                        </p:tgtEl>
                                        <p:attrNameLst>
                                          <p:attrName>style.visibility</p:attrName>
                                        </p:attrNameLst>
                                      </p:cBhvr>
                                      <p:to>
                                        <p:strVal val="visible"/>
                                      </p:to>
                                    </p:set>
                                    <p:anim calcmode="lin" valueType="num">
                                      <p:cBhvr additive="base">
                                        <p:cTn id="101" dur="500" fill="hold"/>
                                        <p:tgtEl>
                                          <p:spTgt spid="119872"/>
                                        </p:tgtEl>
                                        <p:attrNameLst>
                                          <p:attrName>ppt_x</p:attrName>
                                        </p:attrNameLst>
                                      </p:cBhvr>
                                      <p:tavLst>
                                        <p:tav tm="0">
                                          <p:val>
                                            <p:strVal val="#ppt_x"/>
                                          </p:val>
                                        </p:tav>
                                        <p:tav tm="100000">
                                          <p:val>
                                            <p:strVal val="#ppt_x"/>
                                          </p:val>
                                        </p:tav>
                                      </p:tavLst>
                                    </p:anim>
                                    <p:anim calcmode="lin" valueType="num">
                                      <p:cBhvr additive="base">
                                        <p:cTn id="102" dur="500" fill="hold"/>
                                        <p:tgtEl>
                                          <p:spTgt spid="11987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19873"/>
                                        </p:tgtEl>
                                        <p:attrNameLst>
                                          <p:attrName>style.visibility</p:attrName>
                                        </p:attrNameLst>
                                      </p:cBhvr>
                                      <p:to>
                                        <p:strVal val="visible"/>
                                      </p:to>
                                    </p:set>
                                    <p:anim calcmode="lin" valueType="num">
                                      <p:cBhvr additive="base">
                                        <p:cTn id="105" dur="500" fill="hold"/>
                                        <p:tgtEl>
                                          <p:spTgt spid="119873"/>
                                        </p:tgtEl>
                                        <p:attrNameLst>
                                          <p:attrName>ppt_x</p:attrName>
                                        </p:attrNameLst>
                                      </p:cBhvr>
                                      <p:tavLst>
                                        <p:tav tm="0">
                                          <p:val>
                                            <p:strVal val="#ppt_x"/>
                                          </p:val>
                                        </p:tav>
                                        <p:tav tm="100000">
                                          <p:val>
                                            <p:strVal val="#ppt_x"/>
                                          </p:val>
                                        </p:tav>
                                      </p:tavLst>
                                    </p:anim>
                                    <p:anim calcmode="lin" valueType="num">
                                      <p:cBhvr additive="base">
                                        <p:cTn id="106" dur="500" fill="hold"/>
                                        <p:tgtEl>
                                          <p:spTgt spid="11987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19862"/>
                                        </p:tgtEl>
                                        <p:attrNameLst>
                                          <p:attrName>style.visibility</p:attrName>
                                        </p:attrNameLst>
                                      </p:cBhvr>
                                      <p:to>
                                        <p:strVal val="visible"/>
                                      </p:to>
                                    </p:set>
                                    <p:anim calcmode="lin" valueType="num">
                                      <p:cBhvr additive="base">
                                        <p:cTn id="109" dur="500" fill="hold"/>
                                        <p:tgtEl>
                                          <p:spTgt spid="119862"/>
                                        </p:tgtEl>
                                        <p:attrNameLst>
                                          <p:attrName>ppt_x</p:attrName>
                                        </p:attrNameLst>
                                      </p:cBhvr>
                                      <p:tavLst>
                                        <p:tav tm="0">
                                          <p:val>
                                            <p:strVal val="#ppt_x"/>
                                          </p:val>
                                        </p:tav>
                                        <p:tav tm="100000">
                                          <p:val>
                                            <p:strVal val="#ppt_x"/>
                                          </p:val>
                                        </p:tav>
                                      </p:tavLst>
                                    </p:anim>
                                    <p:anim calcmode="lin" valueType="num">
                                      <p:cBhvr additive="base">
                                        <p:cTn id="110" dur="500" fill="hold"/>
                                        <p:tgtEl>
                                          <p:spTgt spid="119862"/>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9886"/>
                                        </p:tgtEl>
                                        <p:attrNameLst>
                                          <p:attrName>style.visibility</p:attrName>
                                        </p:attrNameLst>
                                      </p:cBhvr>
                                      <p:to>
                                        <p:strVal val="visible"/>
                                      </p:to>
                                    </p:set>
                                    <p:anim calcmode="lin" valueType="num">
                                      <p:cBhvr additive="base">
                                        <p:cTn id="115" dur="500" fill="hold"/>
                                        <p:tgtEl>
                                          <p:spTgt spid="119886"/>
                                        </p:tgtEl>
                                        <p:attrNameLst>
                                          <p:attrName>ppt_x</p:attrName>
                                        </p:attrNameLst>
                                      </p:cBhvr>
                                      <p:tavLst>
                                        <p:tav tm="0">
                                          <p:val>
                                            <p:strVal val="#ppt_x"/>
                                          </p:val>
                                        </p:tav>
                                        <p:tav tm="100000">
                                          <p:val>
                                            <p:strVal val="#ppt_x"/>
                                          </p:val>
                                        </p:tav>
                                      </p:tavLst>
                                    </p:anim>
                                    <p:anim calcmode="lin" valueType="num">
                                      <p:cBhvr additive="base">
                                        <p:cTn id="116" dur="500" fill="hold"/>
                                        <p:tgtEl>
                                          <p:spTgt spid="119886"/>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19819"/>
                                        </p:tgtEl>
                                        <p:attrNameLst>
                                          <p:attrName>style.visibility</p:attrName>
                                        </p:attrNameLst>
                                      </p:cBhvr>
                                      <p:to>
                                        <p:strVal val="visible"/>
                                      </p:to>
                                    </p:set>
                                    <p:animEffect transition="in" filter="blinds(horizontal)">
                                      <p:cBhvr>
                                        <p:cTn id="121" dur="500"/>
                                        <p:tgtEl>
                                          <p:spTgt spid="11981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4"/>
                                        </p:tgtEl>
                                        <p:attrNameLst>
                                          <p:attrName>style.visibility</p:attrName>
                                        </p:attrNameLst>
                                      </p:cBhvr>
                                      <p:to>
                                        <p:strVal val="visible"/>
                                      </p:to>
                                    </p:set>
                                    <p:anim calcmode="lin" valueType="num">
                                      <p:cBhvr additive="base">
                                        <p:cTn id="126" dur="500" fill="hold"/>
                                        <p:tgtEl>
                                          <p:spTgt spid="4"/>
                                        </p:tgtEl>
                                        <p:attrNameLst>
                                          <p:attrName>ppt_x</p:attrName>
                                        </p:attrNameLst>
                                      </p:cBhvr>
                                      <p:tavLst>
                                        <p:tav tm="0">
                                          <p:val>
                                            <p:strVal val="#ppt_x"/>
                                          </p:val>
                                        </p:tav>
                                        <p:tav tm="100000">
                                          <p:val>
                                            <p:strVal val="#ppt_x"/>
                                          </p:val>
                                        </p:tav>
                                      </p:tavLst>
                                    </p:anim>
                                    <p:anim calcmode="lin" valueType="num">
                                      <p:cBhvr additive="base">
                                        <p:cTn id="1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19875"/>
                                        </p:tgtEl>
                                        <p:attrNameLst>
                                          <p:attrName>style.visibility</p:attrName>
                                        </p:attrNameLst>
                                      </p:cBhvr>
                                      <p:to>
                                        <p:strVal val="visible"/>
                                      </p:to>
                                    </p:set>
                                    <p:anim calcmode="lin" valueType="num">
                                      <p:cBhvr additive="base">
                                        <p:cTn id="132" dur="500" fill="hold"/>
                                        <p:tgtEl>
                                          <p:spTgt spid="119875"/>
                                        </p:tgtEl>
                                        <p:attrNameLst>
                                          <p:attrName>ppt_x</p:attrName>
                                        </p:attrNameLst>
                                      </p:cBhvr>
                                      <p:tavLst>
                                        <p:tav tm="0">
                                          <p:val>
                                            <p:strVal val="#ppt_x"/>
                                          </p:val>
                                        </p:tav>
                                        <p:tav tm="100000">
                                          <p:val>
                                            <p:strVal val="#ppt_x"/>
                                          </p:val>
                                        </p:tav>
                                      </p:tavLst>
                                    </p:anim>
                                    <p:anim calcmode="lin" valueType="num">
                                      <p:cBhvr additive="base">
                                        <p:cTn id="133" dur="500" fill="hold"/>
                                        <p:tgtEl>
                                          <p:spTgt spid="119875"/>
                                        </p:tgtEl>
                                        <p:attrNameLst>
                                          <p:attrName>ppt_y</p:attrName>
                                        </p:attrNameLst>
                                      </p:cBhvr>
                                      <p:tavLst>
                                        <p:tav tm="0">
                                          <p:val>
                                            <p:strVal val="1+#ppt_h/2"/>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19835"/>
                                        </p:tgtEl>
                                        <p:attrNameLst>
                                          <p:attrName>style.visibility</p:attrName>
                                        </p:attrNameLst>
                                      </p:cBhvr>
                                      <p:to>
                                        <p:strVal val="visible"/>
                                      </p:to>
                                    </p:set>
                                    <p:anim calcmode="lin" valueType="num">
                                      <p:cBhvr additive="base">
                                        <p:cTn id="138" dur="500" fill="hold"/>
                                        <p:tgtEl>
                                          <p:spTgt spid="119835"/>
                                        </p:tgtEl>
                                        <p:attrNameLst>
                                          <p:attrName>ppt_x</p:attrName>
                                        </p:attrNameLst>
                                      </p:cBhvr>
                                      <p:tavLst>
                                        <p:tav tm="0">
                                          <p:val>
                                            <p:strVal val="#ppt_x"/>
                                          </p:val>
                                        </p:tav>
                                        <p:tav tm="100000">
                                          <p:val>
                                            <p:strVal val="#ppt_x"/>
                                          </p:val>
                                        </p:tav>
                                      </p:tavLst>
                                    </p:anim>
                                    <p:anim calcmode="lin" valueType="num">
                                      <p:cBhvr additive="base">
                                        <p:cTn id="139" dur="500" fill="hold"/>
                                        <p:tgtEl>
                                          <p:spTgt spid="119835"/>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19861"/>
                                        </p:tgtEl>
                                        <p:attrNameLst>
                                          <p:attrName>style.visibility</p:attrName>
                                        </p:attrNameLst>
                                      </p:cBhvr>
                                      <p:to>
                                        <p:strVal val="visible"/>
                                      </p:to>
                                    </p:set>
                                    <p:anim calcmode="lin" valueType="num">
                                      <p:cBhvr additive="base">
                                        <p:cTn id="142" dur="500" fill="hold"/>
                                        <p:tgtEl>
                                          <p:spTgt spid="119861"/>
                                        </p:tgtEl>
                                        <p:attrNameLst>
                                          <p:attrName>ppt_x</p:attrName>
                                        </p:attrNameLst>
                                      </p:cBhvr>
                                      <p:tavLst>
                                        <p:tav tm="0">
                                          <p:val>
                                            <p:strVal val="#ppt_x"/>
                                          </p:val>
                                        </p:tav>
                                        <p:tav tm="100000">
                                          <p:val>
                                            <p:strVal val="#ppt_x"/>
                                          </p:val>
                                        </p:tav>
                                      </p:tavLst>
                                    </p:anim>
                                    <p:anim calcmode="lin" valueType="num">
                                      <p:cBhvr additive="base">
                                        <p:cTn id="143" dur="500" fill="hold"/>
                                        <p:tgtEl>
                                          <p:spTgt spid="11986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119845"/>
                                        </p:tgtEl>
                                        <p:attrNameLst>
                                          <p:attrName>style.visibility</p:attrName>
                                        </p:attrNameLst>
                                      </p:cBhvr>
                                      <p:to>
                                        <p:strVal val="visible"/>
                                      </p:to>
                                    </p:set>
                                    <p:anim calcmode="lin" valueType="num">
                                      <p:cBhvr additive="base">
                                        <p:cTn id="146" dur="500" fill="hold"/>
                                        <p:tgtEl>
                                          <p:spTgt spid="119845"/>
                                        </p:tgtEl>
                                        <p:attrNameLst>
                                          <p:attrName>ppt_x</p:attrName>
                                        </p:attrNameLst>
                                      </p:cBhvr>
                                      <p:tavLst>
                                        <p:tav tm="0">
                                          <p:val>
                                            <p:strVal val="#ppt_x"/>
                                          </p:val>
                                        </p:tav>
                                        <p:tav tm="100000">
                                          <p:val>
                                            <p:strVal val="#ppt_x"/>
                                          </p:val>
                                        </p:tav>
                                      </p:tavLst>
                                    </p:anim>
                                    <p:anim calcmode="lin" valueType="num">
                                      <p:cBhvr additive="base">
                                        <p:cTn id="147" dur="500" fill="hold"/>
                                        <p:tgtEl>
                                          <p:spTgt spid="119845"/>
                                        </p:tgtEl>
                                        <p:attrNameLst>
                                          <p:attrName>ppt_y</p:attrName>
                                        </p:attrNameLst>
                                      </p:cBhvr>
                                      <p:tavLst>
                                        <p:tav tm="0">
                                          <p:val>
                                            <p:strVal val="1+#ppt_h/2"/>
                                          </p:val>
                                        </p:tav>
                                        <p:tav tm="100000">
                                          <p:val>
                                            <p:strVal val="#ppt_y"/>
                                          </p:val>
                                        </p:tav>
                                      </p:tavLst>
                                    </p:anim>
                                  </p:childTnLst>
                                </p:cTn>
                              </p:par>
                              <p:par>
                                <p:cTn id="148" presetID="2" presetClass="entr" presetSubtype="4" fill="hold" nodeType="withEffect">
                                  <p:stCondLst>
                                    <p:cond delay="0"/>
                                  </p:stCondLst>
                                  <p:childTnLst>
                                    <p:set>
                                      <p:cBhvr>
                                        <p:cTn id="149" dur="1" fill="hold">
                                          <p:stCondLst>
                                            <p:cond delay="0"/>
                                          </p:stCondLst>
                                        </p:cTn>
                                        <p:tgtEl>
                                          <p:spTgt spid="4"/>
                                        </p:tgtEl>
                                        <p:attrNameLst>
                                          <p:attrName>style.visibility</p:attrName>
                                        </p:attrNameLst>
                                      </p:cBhvr>
                                      <p:to>
                                        <p:strVal val="visible"/>
                                      </p:to>
                                    </p:set>
                                    <p:anim calcmode="lin" valueType="num">
                                      <p:cBhvr additive="base">
                                        <p:cTn id="150" dur="500" fill="hold"/>
                                        <p:tgtEl>
                                          <p:spTgt spid="4"/>
                                        </p:tgtEl>
                                        <p:attrNameLst>
                                          <p:attrName>ppt_x</p:attrName>
                                        </p:attrNameLst>
                                      </p:cBhvr>
                                      <p:tavLst>
                                        <p:tav tm="0">
                                          <p:val>
                                            <p:strVal val="#ppt_x"/>
                                          </p:val>
                                        </p:tav>
                                        <p:tav tm="100000">
                                          <p:val>
                                            <p:strVal val="#ppt_x"/>
                                          </p:val>
                                        </p:tav>
                                      </p:tavLst>
                                    </p:anim>
                                    <p:anim calcmode="lin" valueType="num">
                                      <p:cBhvr additive="base">
                                        <p:cTn id="1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119874"/>
                                        </p:tgtEl>
                                        <p:attrNameLst>
                                          <p:attrName>style.visibility</p:attrName>
                                        </p:attrNameLst>
                                      </p:cBhvr>
                                      <p:to>
                                        <p:strVal val="visible"/>
                                      </p:to>
                                    </p:set>
                                    <p:anim calcmode="lin" valueType="num">
                                      <p:cBhvr additive="base">
                                        <p:cTn id="156" dur="500" fill="hold"/>
                                        <p:tgtEl>
                                          <p:spTgt spid="119874"/>
                                        </p:tgtEl>
                                        <p:attrNameLst>
                                          <p:attrName>ppt_x</p:attrName>
                                        </p:attrNameLst>
                                      </p:cBhvr>
                                      <p:tavLst>
                                        <p:tav tm="0">
                                          <p:val>
                                            <p:strVal val="#ppt_x"/>
                                          </p:val>
                                        </p:tav>
                                        <p:tav tm="100000">
                                          <p:val>
                                            <p:strVal val="#ppt_x"/>
                                          </p:val>
                                        </p:tav>
                                      </p:tavLst>
                                    </p:anim>
                                    <p:anim calcmode="lin" valueType="num">
                                      <p:cBhvr additive="base">
                                        <p:cTn id="157" dur="500" fill="hold"/>
                                        <p:tgtEl>
                                          <p:spTgt spid="119874"/>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119830"/>
                                        </p:tgtEl>
                                        <p:attrNameLst>
                                          <p:attrName>style.visibility</p:attrName>
                                        </p:attrNameLst>
                                      </p:cBhvr>
                                      <p:to>
                                        <p:strVal val="visible"/>
                                      </p:to>
                                    </p:set>
                                    <p:anim calcmode="lin" valueType="num">
                                      <p:cBhvr additive="base">
                                        <p:cTn id="160" dur="500" fill="hold"/>
                                        <p:tgtEl>
                                          <p:spTgt spid="119830"/>
                                        </p:tgtEl>
                                        <p:attrNameLst>
                                          <p:attrName>ppt_x</p:attrName>
                                        </p:attrNameLst>
                                      </p:cBhvr>
                                      <p:tavLst>
                                        <p:tav tm="0">
                                          <p:val>
                                            <p:strVal val="#ppt_x"/>
                                          </p:val>
                                        </p:tav>
                                        <p:tav tm="100000">
                                          <p:val>
                                            <p:strVal val="#ppt_x"/>
                                          </p:val>
                                        </p:tav>
                                      </p:tavLst>
                                    </p:anim>
                                    <p:anim calcmode="lin" valueType="num">
                                      <p:cBhvr additive="base">
                                        <p:cTn id="161" dur="500" fill="hold"/>
                                        <p:tgtEl>
                                          <p:spTgt spid="119830"/>
                                        </p:tgtEl>
                                        <p:attrNameLst>
                                          <p:attrName>ppt_y</p:attrName>
                                        </p:attrNameLst>
                                      </p:cBhvr>
                                      <p:tavLst>
                                        <p:tav tm="0">
                                          <p:val>
                                            <p:strVal val="1+#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119823"/>
                                        </p:tgtEl>
                                        <p:attrNameLst>
                                          <p:attrName>style.visibility</p:attrName>
                                        </p:attrNameLst>
                                      </p:cBhvr>
                                      <p:to>
                                        <p:strVal val="visible"/>
                                      </p:to>
                                    </p:set>
                                    <p:anim calcmode="lin" valueType="num">
                                      <p:cBhvr additive="base">
                                        <p:cTn id="166" dur="500" fill="hold"/>
                                        <p:tgtEl>
                                          <p:spTgt spid="119823"/>
                                        </p:tgtEl>
                                        <p:attrNameLst>
                                          <p:attrName>ppt_x</p:attrName>
                                        </p:attrNameLst>
                                      </p:cBhvr>
                                      <p:tavLst>
                                        <p:tav tm="0">
                                          <p:val>
                                            <p:strVal val="#ppt_x"/>
                                          </p:val>
                                        </p:tav>
                                        <p:tav tm="100000">
                                          <p:val>
                                            <p:strVal val="#ppt_x"/>
                                          </p:val>
                                        </p:tav>
                                      </p:tavLst>
                                    </p:anim>
                                    <p:anim calcmode="lin" valueType="num">
                                      <p:cBhvr additive="base">
                                        <p:cTn id="167" dur="500" fill="hold"/>
                                        <p:tgtEl>
                                          <p:spTgt spid="119823"/>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19846"/>
                                        </p:tgtEl>
                                        <p:attrNameLst>
                                          <p:attrName>style.visibility</p:attrName>
                                        </p:attrNameLst>
                                      </p:cBhvr>
                                      <p:to>
                                        <p:strVal val="visible"/>
                                      </p:to>
                                    </p:set>
                                    <p:anim calcmode="lin" valueType="num">
                                      <p:cBhvr additive="base">
                                        <p:cTn id="170" dur="500" fill="hold"/>
                                        <p:tgtEl>
                                          <p:spTgt spid="119846"/>
                                        </p:tgtEl>
                                        <p:attrNameLst>
                                          <p:attrName>ppt_x</p:attrName>
                                        </p:attrNameLst>
                                      </p:cBhvr>
                                      <p:tavLst>
                                        <p:tav tm="0">
                                          <p:val>
                                            <p:strVal val="#ppt_x"/>
                                          </p:val>
                                        </p:tav>
                                        <p:tav tm="100000">
                                          <p:val>
                                            <p:strVal val="#ppt_x"/>
                                          </p:val>
                                        </p:tav>
                                      </p:tavLst>
                                    </p:anim>
                                    <p:anim calcmode="lin" valueType="num">
                                      <p:cBhvr additive="base">
                                        <p:cTn id="171" dur="500" fill="hold"/>
                                        <p:tgtEl>
                                          <p:spTgt spid="119846"/>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19840"/>
                                        </p:tgtEl>
                                        <p:attrNameLst>
                                          <p:attrName>style.visibility</p:attrName>
                                        </p:attrNameLst>
                                      </p:cBhvr>
                                      <p:to>
                                        <p:strVal val="visible"/>
                                      </p:to>
                                    </p:set>
                                    <p:anim calcmode="lin" valueType="num">
                                      <p:cBhvr additive="base">
                                        <p:cTn id="174" dur="500" fill="hold"/>
                                        <p:tgtEl>
                                          <p:spTgt spid="119840"/>
                                        </p:tgtEl>
                                        <p:attrNameLst>
                                          <p:attrName>ppt_x</p:attrName>
                                        </p:attrNameLst>
                                      </p:cBhvr>
                                      <p:tavLst>
                                        <p:tav tm="0">
                                          <p:val>
                                            <p:strVal val="#ppt_x"/>
                                          </p:val>
                                        </p:tav>
                                        <p:tav tm="100000">
                                          <p:val>
                                            <p:strVal val="#ppt_x"/>
                                          </p:val>
                                        </p:tav>
                                      </p:tavLst>
                                    </p:anim>
                                    <p:anim calcmode="lin" valueType="num">
                                      <p:cBhvr additive="base">
                                        <p:cTn id="175" dur="500" fill="hold"/>
                                        <p:tgtEl>
                                          <p:spTgt spid="119840"/>
                                        </p:tgtEl>
                                        <p:attrNameLst>
                                          <p:attrName>ppt_y</p:attrName>
                                        </p:attrNameLst>
                                      </p:cBhvr>
                                      <p:tavLst>
                                        <p:tav tm="0">
                                          <p:val>
                                            <p:strVal val="1+#ppt_h/2"/>
                                          </p:val>
                                        </p:tav>
                                        <p:tav tm="100000">
                                          <p:val>
                                            <p:strVal val="#ppt_y"/>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119824"/>
                                        </p:tgtEl>
                                        <p:attrNameLst>
                                          <p:attrName>style.visibility</p:attrName>
                                        </p:attrNameLst>
                                      </p:cBhvr>
                                      <p:to>
                                        <p:strVal val="visible"/>
                                      </p:to>
                                    </p:set>
                                    <p:anim calcmode="lin" valueType="num">
                                      <p:cBhvr additive="base">
                                        <p:cTn id="180" dur="500" fill="hold"/>
                                        <p:tgtEl>
                                          <p:spTgt spid="119824"/>
                                        </p:tgtEl>
                                        <p:attrNameLst>
                                          <p:attrName>ppt_x</p:attrName>
                                        </p:attrNameLst>
                                      </p:cBhvr>
                                      <p:tavLst>
                                        <p:tav tm="0">
                                          <p:val>
                                            <p:strVal val="#ppt_x"/>
                                          </p:val>
                                        </p:tav>
                                        <p:tav tm="100000">
                                          <p:val>
                                            <p:strVal val="#ppt_x"/>
                                          </p:val>
                                        </p:tav>
                                      </p:tavLst>
                                    </p:anim>
                                    <p:anim calcmode="lin" valueType="num">
                                      <p:cBhvr additive="base">
                                        <p:cTn id="181" dur="500" fill="hold"/>
                                        <p:tgtEl>
                                          <p:spTgt spid="119824"/>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119839"/>
                                        </p:tgtEl>
                                        <p:attrNameLst>
                                          <p:attrName>style.visibility</p:attrName>
                                        </p:attrNameLst>
                                      </p:cBhvr>
                                      <p:to>
                                        <p:strVal val="visible"/>
                                      </p:to>
                                    </p:set>
                                    <p:anim calcmode="lin" valueType="num">
                                      <p:cBhvr additive="base">
                                        <p:cTn id="184" dur="500" fill="hold"/>
                                        <p:tgtEl>
                                          <p:spTgt spid="119839"/>
                                        </p:tgtEl>
                                        <p:attrNameLst>
                                          <p:attrName>ppt_x</p:attrName>
                                        </p:attrNameLst>
                                      </p:cBhvr>
                                      <p:tavLst>
                                        <p:tav tm="0">
                                          <p:val>
                                            <p:strVal val="#ppt_x"/>
                                          </p:val>
                                        </p:tav>
                                        <p:tav tm="100000">
                                          <p:val>
                                            <p:strVal val="#ppt_x"/>
                                          </p:val>
                                        </p:tav>
                                      </p:tavLst>
                                    </p:anim>
                                    <p:anim calcmode="lin" valueType="num">
                                      <p:cBhvr additive="base">
                                        <p:cTn id="185" dur="500" fill="hold"/>
                                        <p:tgtEl>
                                          <p:spTgt spid="119839"/>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119890"/>
                                        </p:tgtEl>
                                        <p:attrNameLst>
                                          <p:attrName>style.visibility</p:attrName>
                                        </p:attrNameLst>
                                      </p:cBhvr>
                                      <p:to>
                                        <p:strVal val="visible"/>
                                      </p:to>
                                    </p:set>
                                    <p:anim calcmode="lin" valueType="num">
                                      <p:cBhvr additive="base">
                                        <p:cTn id="188" dur="500" fill="hold"/>
                                        <p:tgtEl>
                                          <p:spTgt spid="119890"/>
                                        </p:tgtEl>
                                        <p:attrNameLst>
                                          <p:attrName>ppt_x</p:attrName>
                                        </p:attrNameLst>
                                      </p:cBhvr>
                                      <p:tavLst>
                                        <p:tav tm="0">
                                          <p:val>
                                            <p:strVal val="#ppt_x"/>
                                          </p:val>
                                        </p:tav>
                                        <p:tav tm="100000">
                                          <p:val>
                                            <p:strVal val="#ppt_x"/>
                                          </p:val>
                                        </p:tav>
                                      </p:tavLst>
                                    </p:anim>
                                    <p:anim calcmode="lin" valueType="num">
                                      <p:cBhvr additive="base">
                                        <p:cTn id="189" dur="500" fill="hold"/>
                                        <p:tgtEl>
                                          <p:spTgt spid="119890"/>
                                        </p:tgtEl>
                                        <p:attrNameLst>
                                          <p:attrName>ppt_y</p:attrName>
                                        </p:attrNameLst>
                                      </p:cBhvr>
                                      <p:tavLst>
                                        <p:tav tm="0">
                                          <p:val>
                                            <p:strVal val="1+#ppt_h/2"/>
                                          </p:val>
                                        </p:tav>
                                        <p:tav tm="100000">
                                          <p:val>
                                            <p:strVal val="#ppt_y"/>
                                          </p:val>
                                        </p:tav>
                                      </p:tavLst>
                                    </p:anim>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119825"/>
                                        </p:tgtEl>
                                        <p:attrNameLst>
                                          <p:attrName>style.visibility</p:attrName>
                                        </p:attrNameLst>
                                      </p:cBhvr>
                                      <p:to>
                                        <p:strVal val="visible"/>
                                      </p:to>
                                    </p:set>
                                    <p:anim calcmode="lin" valueType="num">
                                      <p:cBhvr additive="base">
                                        <p:cTn id="194" dur="500" fill="hold"/>
                                        <p:tgtEl>
                                          <p:spTgt spid="119825"/>
                                        </p:tgtEl>
                                        <p:attrNameLst>
                                          <p:attrName>ppt_x</p:attrName>
                                        </p:attrNameLst>
                                      </p:cBhvr>
                                      <p:tavLst>
                                        <p:tav tm="0">
                                          <p:val>
                                            <p:strVal val="#ppt_x"/>
                                          </p:val>
                                        </p:tav>
                                        <p:tav tm="100000">
                                          <p:val>
                                            <p:strVal val="#ppt_x"/>
                                          </p:val>
                                        </p:tav>
                                      </p:tavLst>
                                    </p:anim>
                                    <p:anim calcmode="lin" valueType="num">
                                      <p:cBhvr additive="base">
                                        <p:cTn id="195" dur="500" fill="hold"/>
                                        <p:tgtEl>
                                          <p:spTgt spid="11982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19848"/>
                                        </p:tgtEl>
                                        <p:attrNameLst>
                                          <p:attrName>style.visibility</p:attrName>
                                        </p:attrNameLst>
                                      </p:cBhvr>
                                      <p:to>
                                        <p:strVal val="visible"/>
                                      </p:to>
                                    </p:set>
                                    <p:anim calcmode="lin" valueType="num">
                                      <p:cBhvr additive="base">
                                        <p:cTn id="198" dur="500" fill="hold"/>
                                        <p:tgtEl>
                                          <p:spTgt spid="119848"/>
                                        </p:tgtEl>
                                        <p:attrNameLst>
                                          <p:attrName>ppt_x</p:attrName>
                                        </p:attrNameLst>
                                      </p:cBhvr>
                                      <p:tavLst>
                                        <p:tav tm="0">
                                          <p:val>
                                            <p:strVal val="#ppt_x"/>
                                          </p:val>
                                        </p:tav>
                                        <p:tav tm="100000">
                                          <p:val>
                                            <p:strVal val="#ppt_x"/>
                                          </p:val>
                                        </p:tav>
                                      </p:tavLst>
                                    </p:anim>
                                    <p:anim calcmode="lin" valueType="num">
                                      <p:cBhvr additive="base">
                                        <p:cTn id="199" dur="500" fill="hold"/>
                                        <p:tgtEl>
                                          <p:spTgt spid="11984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19831"/>
                                        </p:tgtEl>
                                        <p:attrNameLst>
                                          <p:attrName>style.visibility</p:attrName>
                                        </p:attrNameLst>
                                      </p:cBhvr>
                                      <p:to>
                                        <p:strVal val="visible"/>
                                      </p:to>
                                    </p:set>
                                    <p:anim calcmode="lin" valueType="num">
                                      <p:cBhvr additive="base">
                                        <p:cTn id="202" dur="500" fill="hold"/>
                                        <p:tgtEl>
                                          <p:spTgt spid="119831"/>
                                        </p:tgtEl>
                                        <p:attrNameLst>
                                          <p:attrName>ppt_x</p:attrName>
                                        </p:attrNameLst>
                                      </p:cBhvr>
                                      <p:tavLst>
                                        <p:tav tm="0">
                                          <p:val>
                                            <p:strVal val="#ppt_x"/>
                                          </p:val>
                                        </p:tav>
                                        <p:tav tm="100000">
                                          <p:val>
                                            <p:strVal val="#ppt_x"/>
                                          </p:val>
                                        </p:tav>
                                      </p:tavLst>
                                    </p:anim>
                                    <p:anim calcmode="lin" valueType="num">
                                      <p:cBhvr additive="base">
                                        <p:cTn id="203" dur="500" fill="hold"/>
                                        <p:tgtEl>
                                          <p:spTgt spid="119831"/>
                                        </p:tgtEl>
                                        <p:attrNameLst>
                                          <p:attrName>ppt_y</p:attrName>
                                        </p:attrNameLst>
                                      </p:cBhvr>
                                      <p:tavLst>
                                        <p:tav tm="0">
                                          <p:val>
                                            <p:strVal val="1+#ppt_h/2"/>
                                          </p:val>
                                        </p:tav>
                                        <p:tav tm="100000">
                                          <p:val>
                                            <p:strVal val="#ppt_y"/>
                                          </p:val>
                                        </p:tav>
                                      </p:tavLst>
                                    </p:anim>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119870"/>
                                        </p:tgtEl>
                                        <p:attrNameLst>
                                          <p:attrName>style.visibility</p:attrName>
                                        </p:attrNameLst>
                                      </p:cBhvr>
                                      <p:to>
                                        <p:strVal val="visible"/>
                                      </p:to>
                                    </p:set>
                                    <p:anim calcmode="lin" valueType="num">
                                      <p:cBhvr additive="base">
                                        <p:cTn id="208" dur="500" fill="hold"/>
                                        <p:tgtEl>
                                          <p:spTgt spid="119870"/>
                                        </p:tgtEl>
                                        <p:attrNameLst>
                                          <p:attrName>ppt_x</p:attrName>
                                        </p:attrNameLst>
                                      </p:cBhvr>
                                      <p:tavLst>
                                        <p:tav tm="0">
                                          <p:val>
                                            <p:strVal val="#ppt_x"/>
                                          </p:val>
                                        </p:tav>
                                        <p:tav tm="100000">
                                          <p:val>
                                            <p:strVal val="#ppt_x"/>
                                          </p:val>
                                        </p:tav>
                                      </p:tavLst>
                                    </p:anim>
                                    <p:anim calcmode="lin" valueType="num">
                                      <p:cBhvr additive="base">
                                        <p:cTn id="209" dur="500" fill="hold"/>
                                        <p:tgtEl>
                                          <p:spTgt spid="119870"/>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19832"/>
                                        </p:tgtEl>
                                        <p:attrNameLst>
                                          <p:attrName>style.visibility</p:attrName>
                                        </p:attrNameLst>
                                      </p:cBhvr>
                                      <p:to>
                                        <p:strVal val="visible"/>
                                      </p:to>
                                    </p:set>
                                    <p:anim calcmode="lin" valueType="num">
                                      <p:cBhvr additive="base">
                                        <p:cTn id="212" dur="500" fill="hold"/>
                                        <p:tgtEl>
                                          <p:spTgt spid="119832"/>
                                        </p:tgtEl>
                                        <p:attrNameLst>
                                          <p:attrName>ppt_x</p:attrName>
                                        </p:attrNameLst>
                                      </p:cBhvr>
                                      <p:tavLst>
                                        <p:tav tm="0">
                                          <p:val>
                                            <p:strVal val="#ppt_x"/>
                                          </p:val>
                                        </p:tav>
                                        <p:tav tm="100000">
                                          <p:val>
                                            <p:strVal val="#ppt_x"/>
                                          </p:val>
                                        </p:tav>
                                      </p:tavLst>
                                    </p:anim>
                                    <p:anim calcmode="lin" valueType="num">
                                      <p:cBhvr additive="base">
                                        <p:cTn id="213" dur="500" fill="hold"/>
                                        <p:tgtEl>
                                          <p:spTgt spid="119832"/>
                                        </p:tgtEl>
                                        <p:attrNameLst>
                                          <p:attrName>ppt_y</p:attrName>
                                        </p:attrNameLst>
                                      </p:cBhvr>
                                      <p:tavLst>
                                        <p:tav tm="0">
                                          <p:val>
                                            <p:strVal val="1+#ppt_h/2"/>
                                          </p:val>
                                        </p:tav>
                                        <p:tav tm="100000">
                                          <p:val>
                                            <p:strVal val="#ppt_y"/>
                                          </p:val>
                                        </p:tav>
                                      </p:tavLst>
                                    </p:anim>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119871"/>
                                        </p:tgtEl>
                                        <p:attrNameLst>
                                          <p:attrName>style.visibility</p:attrName>
                                        </p:attrNameLst>
                                      </p:cBhvr>
                                      <p:to>
                                        <p:strVal val="visible"/>
                                      </p:to>
                                    </p:set>
                                    <p:anim calcmode="lin" valueType="num">
                                      <p:cBhvr additive="base">
                                        <p:cTn id="218" dur="500" fill="hold"/>
                                        <p:tgtEl>
                                          <p:spTgt spid="119871"/>
                                        </p:tgtEl>
                                        <p:attrNameLst>
                                          <p:attrName>ppt_x</p:attrName>
                                        </p:attrNameLst>
                                      </p:cBhvr>
                                      <p:tavLst>
                                        <p:tav tm="0">
                                          <p:val>
                                            <p:strVal val="#ppt_x"/>
                                          </p:val>
                                        </p:tav>
                                        <p:tav tm="100000">
                                          <p:val>
                                            <p:strVal val="#ppt_x"/>
                                          </p:val>
                                        </p:tav>
                                      </p:tavLst>
                                    </p:anim>
                                    <p:anim calcmode="lin" valueType="num">
                                      <p:cBhvr additive="base">
                                        <p:cTn id="219" dur="500" fill="hold"/>
                                        <p:tgtEl>
                                          <p:spTgt spid="119871"/>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19849"/>
                                        </p:tgtEl>
                                        <p:attrNameLst>
                                          <p:attrName>style.visibility</p:attrName>
                                        </p:attrNameLst>
                                      </p:cBhvr>
                                      <p:to>
                                        <p:strVal val="visible"/>
                                      </p:to>
                                    </p:set>
                                    <p:anim calcmode="lin" valueType="num">
                                      <p:cBhvr additive="base">
                                        <p:cTn id="222" dur="500" fill="hold"/>
                                        <p:tgtEl>
                                          <p:spTgt spid="119849"/>
                                        </p:tgtEl>
                                        <p:attrNameLst>
                                          <p:attrName>ppt_x</p:attrName>
                                        </p:attrNameLst>
                                      </p:cBhvr>
                                      <p:tavLst>
                                        <p:tav tm="0">
                                          <p:val>
                                            <p:strVal val="#ppt_x"/>
                                          </p:val>
                                        </p:tav>
                                        <p:tav tm="100000">
                                          <p:val>
                                            <p:strVal val="#ppt_x"/>
                                          </p:val>
                                        </p:tav>
                                      </p:tavLst>
                                    </p:anim>
                                    <p:anim calcmode="lin" valueType="num">
                                      <p:cBhvr additive="base">
                                        <p:cTn id="223" dur="500" fill="hold"/>
                                        <p:tgtEl>
                                          <p:spTgt spid="119849"/>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19841"/>
                                        </p:tgtEl>
                                        <p:attrNameLst>
                                          <p:attrName>style.visibility</p:attrName>
                                        </p:attrNameLst>
                                      </p:cBhvr>
                                      <p:to>
                                        <p:strVal val="visible"/>
                                      </p:to>
                                    </p:set>
                                    <p:anim calcmode="lin" valueType="num">
                                      <p:cBhvr additive="base">
                                        <p:cTn id="226" dur="500" fill="hold"/>
                                        <p:tgtEl>
                                          <p:spTgt spid="119841"/>
                                        </p:tgtEl>
                                        <p:attrNameLst>
                                          <p:attrName>ppt_x</p:attrName>
                                        </p:attrNameLst>
                                      </p:cBhvr>
                                      <p:tavLst>
                                        <p:tav tm="0">
                                          <p:val>
                                            <p:strVal val="#ppt_x"/>
                                          </p:val>
                                        </p:tav>
                                        <p:tav tm="100000">
                                          <p:val>
                                            <p:strVal val="#ppt_x"/>
                                          </p:val>
                                        </p:tav>
                                      </p:tavLst>
                                    </p:anim>
                                    <p:anim calcmode="lin" valueType="num">
                                      <p:cBhvr additive="base">
                                        <p:cTn id="227" dur="500" fill="hold"/>
                                        <p:tgtEl>
                                          <p:spTgt spid="119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P spid="119817" grpId="0" animBg="1"/>
      <p:bldP spid="119818" grpId="0" animBg="1"/>
      <p:bldP spid="119819" grpId="0" animBg="1"/>
      <p:bldP spid="119820" grpId="0" animBg="1"/>
      <p:bldP spid="119823" grpId="0" animBg="1"/>
      <p:bldP spid="119824" grpId="0" animBg="1"/>
      <p:bldP spid="119825" grpId="0" animBg="1"/>
      <p:bldP spid="119828" grpId="0"/>
      <p:bldP spid="119830" grpId="0"/>
      <p:bldP spid="119831" grpId="0"/>
      <p:bldP spid="119832" grpId="0"/>
      <p:bldP spid="119835" grpId="0"/>
      <p:bldP spid="119836" grpId="0"/>
      <p:bldP spid="119837" grpId="0"/>
      <p:bldP spid="119838" grpId="0"/>
      <p:bldP spid="119839" grpId="0"/>
      <p:bldP spid="119840" grpId="0"/>
      <p:bldP spid="119841" grpId="0"/>
      <p:bldP spid="119842" grpId="0"/>
      <p:bldP spid="119845" grpId="0"/>
      <p:bldP spid="119846" grpId="0"/>
      <p:bldP spid="119848" grpId="0"/>
      <p:bldP spid="119849" grpId="0"/>
      <p:bldP spid="119853" grpId="0"/>
      <p:bldP spid="119861" grpId="0"/>
      <p:bldP spid="119864" grpId="0" animBg="1"/>
      <p:bldP spid="119865" grpId="0" animBg="1"/>
      <p:bldP spid="119866" grpId="0" animBg="1"/>
      <p:bldP spid="119869" grpId="0" animBg="1"/>
      <p:bldP spid="119843" grpId="0"/>
      <p:bldP spid="119870" grpId="0" animBg="1"/>
      <p:bldP spid="119871" grpId="0" animBg="1"/>
      <p:bldP spid="119872" grpId="0" animBg="1"/>
      <p:bldP spid="119873" grpId="0"/>
      <p:bldP spid="119874" grpId="0" animBg="1"/>
      <p:bldP spid="119875" grpId="0" animBg="1"/>
      <p:bldP spid="119886" grpId="0"/>
      <p:bldP spid="1198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ChangeArrowheads="1"/>
          </p:cNvSpPr>
          <p:nvPr/>
        </p:nvSpPr>
        <p:spPr bwMode="auto">
          <a:xfrm>
            <a:off x="228600" y="-533400"/>
            <a:ext cx="8763000" cy="6807200"/>
          </a:xfrm>
          <a:prstGeom prst="rect">
            <a:avLst/>
          </a:prstGeom>
          <a:solidFill>
            <a:srgbClr val="FFFFFF"/>
          </a:solidFill>
          <a:ln w="38100">
            <a:solidFill>
              <a:srgbClr val="000000"/>
            </a:solidFill>
            <a:miter lim="800000"/>
            <a:headEnd/>
            <a:tailEnd/>
          </a:ln>
        </p:spPr>
        <p:txBody>
          <a:bodyPr/>
          <a:lstStyle/>
          <a:p>
            <a:pPr eaLnBrk="0" hangingPunct="0"/>
            <a:r>
              <a:rPr lang="en-US" sz="1800"/>
              <a:t>R</a:t>
            </a:r>
          </a:p>
        </p:txBody>
      </p:sp>
      <p:sp>
        <p:nvSpPr>
          <p:cNvPr id="25602" name="AutoShape 8"/>
          <p:cNvSpPr>
            <a:spLocks noChangeAspect="1" noChangeArrowheads="1" noTextEdit="1"/>
          </p:cNvSpPr>
          <p:nvPr/>
        </p:nvSpPr>
        <p:spPr bwMode="auto">
          <a:xfrm>
            <a:off x="381000" y="0"/>
            <a:ext cx="8763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5603" name="Rectangle 11"/>
          <p:cNvSpPr>
            <a:spLocks noChangeArrowheads="1"/>
          </p:cNvSpPr>
          <p:nvPr/>
        </p:nvSpPr>
        <p:spPr bwMode="auto">
          <a:xfrm>
            <a:off x="873125" y="647701"/>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25604" name="Rectangle 12"/>
          <p:cNvSpPr>
            <a:spLocks noChangeArrowheads="1"/>
          </p:cNvSpPr>
          <p:nvPr/>
        </p:nvSpPr>
        <p:spPr bwMode="auto">
          <a:xfrm>
            <a:off x="609600" y="-25399"/>
            <a:ext cx="809148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200" b="1" dirty="0" smtClean="0">
                <a:solidFill>
                  <a:schemeClr val="bg1"/>
                </a:solidFill>
                <a:latin typeface="Garamond" charset="0"/>
              </a:rPr>
              <a:t>The </a:t>
            </a:r>
            <a:r>
              <a:rPr lang="en-US" sz="3200" b="1" dirty="0">
                <a:solidFill>
                  <a:schemeClr val="bg1"/>
                </a:solidFill>
                <a:latin typeface="Garamond" charset="0"/>
              </a:rPr>
              <a:t>Pipeline Fallacy of Producing &amp; </a:t>
            </a:r>
            <a:r>
              <a:rPr lang="en-US" sz="3200" b="1" dirty="0" smtClean="0">
                <a:solidFill>
                  <a:schemeClr val="bg1"/>
                </a:solidFill>
                <a:latin typeface="Garamond" charset="0"/>
              </a:rPr>
              <a:t>Vetting Research </a:t>
            </a:r>
            <a:r>
              <a:rPr lang="en-US" sz="3200" b="1" dirty="0">
                <a:solidFill>
                  <a:schemeClr val="bg1"/>
                </a:solidFill>
                <a:latin typeface="Garamond" charset="0"/>
              </a:rPr>
              <a:t>to Get Evidence-Based Practice*</a:t>
            </a:r>
            <a:endParaRPr lang="en-US" sz="1600" dirty="0">
              <a:solidFill>
                <a:schemeClr val="bg1"/>
              </a:solidFill>
            </a:endParaRPr>
          </a:p>
        </p:txBody>
      </p:sp>
      <p:sp>
        <p:nvSpPr>
          <p:cNvPr id="25605" name="Line 13"/>
          <p:cNvSpPr>
            <a:spLocks noChangeShapeType="1"/>
          </p:cNvSpPr>
          <p:nvPr/>
        </p:nvSpPr>
        <p:spPr bwMode="auto">
          <a:xfrm>
            <a:off x="738188" y="1784350"/>
            <a:ext cx="6718300" cy="717551"/>
          </a:xfrm>
          <a:prstGeom prst="line">
            <a:avLst/>
          </a:prstGeom>
          <a:noFill/>
          <a:ln w="36513">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06" name="Line 14"/>
          <p:cNvSpPr>
            <a:spLocks noChangeShapeType="1"/>
          </p:cNvSpPr>
          <p:nvPr/>
        </p:nvSpPr>
        <p:spPr bwMode="auto">
          <a:xfrm flipV="1">
            <a:off x="755652" y="3321051"/>
            <a:ext cx="6727825" cy="1017588"/>
          </a:xfrm>
          <a:prstGeom prst="line">
            <a:avLst/>
          </a:prstGeom>
          <a:noFill/>
          <a:ln w="36513">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5607" name="Group 17"/>
          <p:cNvGrpSpPr>
            <a:grpSpLocks/>
          </p:cNvGrpSpPr>
          <p:nvPr/>
        </p:nvGrpSpPr>
        <p:grpSpPr bwMode="auto">
          <a:xfrm>
            <a:off x="592138" y="1803400"/>
            <a:ext cx="292100" cy="2540000"/>
            <a:chOff x="373" y="1232"/>
            <a:chExt cx="184" cy="1600"/>
          </a:xfrm>
        </p:grpSpPr>
        <p:sp>
          <p:nvSpPr>
            <p:cNvPr id="25658" name="Oval 15"/>
            <p:cNvSpPr>
              <a:spLocks noChangeArrowheads="1"/>
            </p:cNvSpPr>
            <p:nvPr/>
          </p:nvSpPr>
          <p:spPr bwMode="auto">
            <a:xfrm>
              <a:off x="373" y="1232"/>
              <a:ext cx="184" cy="1600"/>
            </a:xfrm>
            <a:prstGeom prst="ellipse">
              <a:avLst/>
            </a:prstGeom>
            <a:solidFill>
              <a:srgbClr val="0099CC"/>
            </a:solidFill>
            <a:ln w="0">
              <a:solidFill>
                <a:srgbClr val="000000"/>
              </a:solidFill>
              <a:round/>
              <a:headEnd/>
              <a:tailEnd/>
            </a:ln>
          </p:spPr>
          <p:txBody>
            <a:bodyPr/>
            <a:lstStyle/>
            <a:p>
              <a:pPr eaLnBrk="0" hangingPunct="0"/>
              <a:endParaRPr lang="en-US" sz="1800"/>
            </a:p>
          </p:txBody>
        </p:sp>
        <p:sp>
          <p:nvSpPr>
            <p:cNvPr id="25659" name="Oval 16"/>
            <p:cNvSpPr>
              <a:spLocks noChangeArrowheads="1"/>
            </p:cNvSpPr>
            <p:nvPr/>
          </p:nvSpPr>
          <p:spPr bwMode="auto">
            <a:xfrm>
              <a:off x="373" y="1232"/>
              <a:ext cx="184" cy="1600"/>
            </a:xfrm>
            <a:prstGeom prst="ellipse">
              <a:avLst/>
            </a:prstGeom>
            <a:noFill/>
            <a:ln w="9525" cap="rnd">
              <a:solidFill>
                <a:srgbClr val="000514"/>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1800"/>
            </a:p>
          </p:txBody>
        </p:sp>
      </p:grpSp>
      <p:sp>
        <p:nvSpPr>
          <p:cNvPr id="25608" name="Freeform 18"/>
          <p:cNvSpPr>
            <a:spLocks/>
          </p:cNvSpPr>
          <p:nvPr/>
        </p:nvSpPr>
        <p:spPr bwMode="auto">
          <a:xfrm>
            <a:off x="7456490" y="2501901"/>
            <a:ext cx="73025" cy="825500"/>
          </a:xfrm>
          <a:custGeom>
            <a:avLst/>
            <a:gdLst>
              <a:gd name="T0" fmla="*/ 2147483647 w 46"/>
              <a:gd name="T1" fmla="*/ 0 h 520"/>
              <a:gd name="T2" fmla="*/ 2147483647 w 46"/>
              <a:gd name="T3" fmla="*/ 2147483647 h 520"/>
              <a:gd name="T4" fmla="*/ 2147483647 w 46"/>
              <a:gd name="T5" fmla="*/ 2147483647 h 520"/>
              <a:gd name="T6" fmla="*/ 0 w 46"/>
              <a:gd name="T7" fmla="*/ 2147483647 h 520"/>
              <a:gd name="T8" fmla="*/ 2147483647 w 46"/>
              <a:gd name="T9" fmla="*/ 2147483647 h 520"/>
              <a:gd name="T10" fmla="*/ 0 60000 65536"/>
              <a:gd name="T11" fmla="*/ 0 60000 65536"/>
              <a:gd name="T12" fmla="*/ 0 60000 65536"/>
              <a:gd name="T13" fmla="*/ 0 60000 65536"/>
              <a:gd name="T14" fmla="*/ 0 60000 65536"/>
              <a:gd name="T15" fmla="*/ 0 w 46"/>
              <a:gd name="T16" fmla="*/ 0 h 520"/>
              <a:gd name="T17" fmla="*/ 46 w 46"/>
              <a:gd name="T18" fmla="*/ 520 h 520"/>
            </a:gdLst>
            <a:ahLst/>
            <a:cxnLst>
              <a:cxn ang="T10">
                <a:pos x="T0" y="T1"/>
              </a:cxn>
              <a:cxn ang="T11">
                <a:pos x="T2" y="T3"/>
              </a:cxn>
              <a:cxn ang="T12">
                <a:pos x="T4" y="T5"/>
              </a:cxn>
              <a:cxn ang="T13">
                <a:pos x="T6" y="T7"/>
              </a:cxn>
              <a:cxn ang="T14">
                <a:pos x="T8" y="T9"/>
              </a:cxn>
            </a:cxnLst>
            <a:rect l="T15" t="T16" r="T17" b="T18"/>
            <a:pathLst>
              <a:path w="46" h="520">
                <a:moveTo>
                  <a:pt x="23" y="0"/>
                </a:moveTo>
                <a:cubicBezTo>
                  <a:pt x="36" y="0"/>
                  <a:pt x="46" y="116"/>
                  <a:pt x="46" y="260"/>
                </a:cubicBezTo>
                <a:cubicBezTo>
                  <a:pt x="46" y="403"/>
                  <a:pt x="36" y="520"/>
                  <a:pt x="23" y="520"/>
                </a:cubicBezTo>
                <a:cubicBezTo>
                  <a:pt x="11" y="520"/>
                  <a:pt x="0" y="403"/>
                  <a:pt x="0" y="260"/>
                </a:cubicBezTo>
                <a:cubicBezTo>
                  <a:pt x="0" y="152"/>
                  <a:pt x="6" y="56"/>
                  <a:pt x="15" y="17"/>
                </a:cubicBezTo>
              </a:path>
            </a:pathLst>
          </a:custGeom>
          <a:noFill/>
          <a:ln w="9525" cap="rnd">
            <a:solidFill>
              <a:srgbClr val="000514"/>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7905" name="Rectangle 24"/>
          <p:cNvSpPr>
            <a:spLocks noChangeArrowheads="1"/>
          </p:cNvSpPr>
          <p:nvPr/>
        </p:nvSpPr>
        <p:spPr bwMode="auto">
          <a:xfrm>
            <a:off x="1708151" y="4379913"/>
            <a:ext cx="9874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300" b="1">
                <a:solidFill>
                  <a:srgbClr val="000514"/>
                </a:solidFill>
              </a:rPr>
              <a:t>Peer Review</a:t>
            </a:r>
          </a:p>
          <a:p>
            <a:pPr eaLnBrk="0" hangingPunct="0"/>
            <a:r>
              <a:rPr lang="en-US" sz="1300" b="1">
                <a:solidFill>
                  <a:srgbClr val="000514"/>
                </a:solidFill>
              </a:rPr>
              <a:t>Of Grants</a:t>
            </a:r>
          </a:p>
        </p:txBody>
      </p:sp>
      <p:sp>
        <p:nvSpPr>
          <p:cNvPr id="37909" name="Rectangle 28"/>
          <p:cNvSpPr>
            <a:spLocks noChangeArrowheads="1"/>
          </p:cNvSpPr>
          <p:nvPr/>
        </p:nvSpPr>
        <p:spPr bwMode="auto">
          <a:xfrm>
            <a:off x="2803526" y="4187825"/>
            <a:ext cx="9874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300" b="1">
                <a:solidFill>
                  <a:srgbClr val="000514"/>
                </a:solidFill>
              </a:rPr>
              <a:t>Publication</a:t>
            </a:r>
          </a:p>
          <a:p>
            <a:pPr eaLnBrk="0" hangingPunct="0"/>
            <a:r>
              <a:rPr lang="en-US" sz="1300" b="1">
                <a:solidFill>
                  <a:srgbClr val="000514"/>
                </a:solidFill>
              </a:rPr>
              <a:t>Priorities &amp;</a:t>
            </a:r>
          </a:p>
          <a:p>
            <a:pPr eaLnBrk="0" hangingPunct="0"/>
            <a:r>
              <a:rPr lang="en-US" sz="1300" b="1">
                <a:solidFill>
                  <a:srgbClr val="000514"/>
                </a:solidFill>
              </a:rPr>
              <a:t>Peer Review</a:t>
            </a:r>
            <a:endParaRPr lang="en-US" sz="1800"/>
          </a:p>
        </p:txBody>
      </p:sp>
      <p:sp>
        <p:nvSpPr>
          <p:cNvPr id="37913" name="Rectangle 32"/>
          <p:cNvSpPr>
            <a:spLocks noChangeArrowheads="1"/>
          </p:cNvSpPr>
          <p:nvPr/>
        </p:nvSpPr>
        <p:spPr bwMode="auto">
          <a:xfrm>
            <a:off x="4321177" y="3997325"/>
            <a:ext cx="78756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300" b="1">
                <a:solidFill>
                  <a:srgbClr val="000514"/>
                </a:solidFill>
              </a:rPr>
              <a:t>Research</a:t>
            </a:r>
          </a:p>
          <a:p>
            <a:pPr eaLnBrk="0" hangingPunct="0"/>
            <a:r>
              <a:rPr lang="en-US" sz="1300" b="1">
                <a:solidFill>
                  <a:srgbClr val="000514"/>
                </a:solidFill>
              </a:rPr>
              <a:t>Synthesis</a:t>
            </a:r>
            <a:endParaRPr lang="en-US" sz="1800"/>
          </a:p>
        </p:txBody>
      </p:sp>
      <p:sp>
        <p:nvSpPr>
          <p:cNvPr id="37916" name="Rectangle 35"/>
          <p:cNvSpPr>
            <a:spLocks noChangeArrowheads="1"/>
          </p:cNvSpPr>
          <p:nvPr/>
        </p:nvSpPr>
        <p:spPr bwMode="auto">
          <a:xfrm>
            <a:off x="5505450" y="3733801"/>
            <a:ext cx="12763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300" b="1">
                <a:solidFill>
                  <a:srgbClr val="000514"/>
                </a:solidFill>
              </a:rPr>
              <a:t>Guidelines for</a:t>
            </a:r>
          </a:p>
          <a:p>
            <a:pPr eaLnBrk="0" hangingPunct="0"/>
            <a:r>
              <a:rPr lang="en-US" sz="1300" b="1">
                <a:solidFill>
                  <a:srgbClr val="000514"/>
                </a:solidFill>
              </a:rPr>
              <a:t>Evidence-Based</a:t>
            </a:r>
          </a:p>
          <a:p>
            <a:pPr eaLnBrk="0" hangingPunct="0"/>
            <a:r>
              <a:rPr lang="en-US" sz="1300" b="1">
                <a:solidFill>
                  <a:srgbClr val="000514"/>
                </a:solidFill>
              </a:rPr>
              <a:t>Practice</a:t>
            </a:r>
          </a:p>
        </p:txBody>
      </p:sp>
      <p:sp>
        <p:nvSpPr>
          <p:cNvPr id="22542" name="Rectangle 40"/>
          <p:cNvSpPr>
            <a:spLocks noChangeArrowheads="1"/>
          </p:cNvSpPr>
          <p:nvPr/>
        </p:nvSpPr>
        <p:spPr bwMode="auto">
          <a:xfrm>
            <a:off x="2495551" y="5141913"/>
            <a:ext cx="1973196"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300" b="1">
                <a:solidFill>
                  <a:srgbClr val="000514"/>
                </a:solidFill>
              </a:rPr>
              <a:t>Academic appointments,</a:t>
            </a:r>
          </a:p>
          <a:p>
            <a:pPr eaLnBrk="0" hangingPunct="0"/>
            <a:r>
              <a:rPr lang="en-US" sz="1300" b="1">
                <a:solidFill>
                  <a:srgbClr val="000514"/>
                </a:solidFill>
              </a:rPr>
              <a:t>promotion, &amp; tenure </a:t>
            </a:r>
          </a:p>
          <a:p>
            <a:pPr eaLnBrk="0" hangingPunct="0"/>
            <a:r>
              <a:rPr lang="en-US" sz="1300" b="1">
                <a:solidFill>
                  <a:srgbClr val="000514"/>
                </a:solidFill>
              </a:rPr>
              <a:t>criteria</a:t>
            </a:r>
            <a:endParaRPr lang="en-US" sz="1800"/>
          </a:p>
        </p:txBody>
      </p:sp>
      <p:sp>
        <p:nvSpPr>
          <p:cNvPr id="37924" name="Rectangle 43"/>
          <p:cNvSpPr>
            <a:spLocks noChangeArrowheads="1"/>
          </p:cNvSpPr>
          <p:nvPr/>
        </p:nvSpPr>
        <p:spPr bwMode="auto">
          <a:xfrm>
            <a:off x="7162802" y="3808611"/>
            <a:ext cx="1877041" cy="2077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300" b="1" dirty="0">
                <a:solidFill>
                  <a:srgbClr val="000514"/>
                </a:solidFill>
              </a:rPr>
              <a:t>Funding</a:t>
            </a:r>
            <a:r>
              <a:rPr lang="en-US" sz="1300" b="1" dirty="0" smtClean="0">
                <a:solidFill>
                  <a:srgbClr val="000514"/>
                </a:solidFill>
              </a:rPr>
              <a:t>/ client or</a:t>
            </a:r>
            <a:endParaRPr lang="en-US" sz="1300" b="1" dirty="0">
              <a:solidFill>
                <a:srgbClr val="000514"/>
              </a:solidFill>
            </a:endParaRPr>
          </a:p>
          <a:p>
            <a:pPr eaLnBrk="0" hangingPunct="0"/>
            <a:r>
              <a:rPr lang="en-US" sz="1300" b="1" dirty="0">
                <a:solidFill>
                  <a:srgbClr val="000514"/>
                </a:solidFill>
              </a:rPr>
              <a:t>Population needs, </a:t>
            </a:r>
          </a:p>
          <a:p>
            <a:pPr eaLnBrk="0" hangingPunct="0"/>
            <a:r>
              <a:rPr lang="en-US" sz="1300" b="1" dirty="0">
                <a:solidFill>
                  <a:srgbClr val="000514"/>
                </a:solidFill>
              </a:rPr>
              <a:t>demands; local </a:t>
            </a:r>
          </a:p>
          <a:p>
            <a:pPr eaLnBrk="0" hangingPunct="0"/>
            <a:r>
              <a:rPr lang="en-US" sz="1300" b="1" dirty="0">
                <a:solidFill>
                  <a:srgbClr val="000514"/>
                </a:solidFill>
              </a:rPr>
              <a:t>practice or policy</a:t>
            </a:r>
          </a:p>
          <a:p>
            <a:pPr eaLnBrk="0" hangingPunct="0"/>
            <a:r>
              <a:rPr lang="en-US" sz="1300" b="1" dirty="0">
                <a:solidFill>
                  <a:srgbClr val="000514"/>
                </a:solidFill>
              </a:rPr>
              <a:t>circumstances;</a:t>
            </a:r>
          </a:p>
          <a:p>
            <a:pPr eaLnBrk="0" hangingPunct="0"/>
            <a:r>
              <a:rPr lang="en-US" sz="1300" b="1" dirty="0">
                <a:solidFill>
                  <a:srgbClr val="000514"/>
                </a:solidFill>
              </a:rPr>
              <a:t>professional</a:t>
            </a:r>
          </a:p>
          <a:p>
            <a:pPr eaLnBrk="0" hangingPunct="0"/>
            <a:r>
              <a:rPr lang="en-US" sz="1300" b="1" dirty="0">
                <a:solidFill>
                  <a:srgbClr val="000514"/>
                </a:solidFill>
              </a:rPr>
              <a:t>discretion; </a:t>
            </a:r>
          </a:p>
          <a:p>
            <a:pPr eaLnBrk="0" hangingPunct="0"/>
            <a:r>
              <a:rPr lang="en-US" sz="1300" b="1" dirty="0">
                <a:solidFill>
                  <a:srgbClr val="000514"/>
                </a:solidFill>
              </a:rPr>
              <a:t>credibility &amp; fit </a:t>
            </a:r>
            <a:r>
              <a:rPr lang="en-US" sz="1300" b="1" dirty="0" smtClean="0">
                <a:solidFill>
                  <a:srgbClr val="000514"/>
                </a:solidFill>
              </a:rPr>
              <a:t>of </a:t>
            </a:r>
          </a:p>
          <a:p>
            <a:pPr eaLnBrk="0" hangingPunct="0"/>
            <a:r>
              <a:rPr lang="en-US" sz="1300" b="1" dirty="0" smtClean="0">
                <a:solidFill>
                  <a:srgbClr val="000514"/>
                </a:solidFill>
              </a:rPr>
              <a:t>evidence</a:t>
            </a:r>
            <a:endParaRPr lang="en-US" sz="1300" b="1" dirty="0">
              <a:solidFill>
                <a:srgbClr val="000514"/>
              </a:solidFill>
            </a:endParaRPr>
          </a:p>
          <a:p>
            <a:pPr eaLnBrk="0" hangingPunct="0"/>
            <a:r>
              <a:rPr lang="en-US" sz="1300" b="1" dirty="0">
                <a:solidFill>
                  <a:srgbClr val="000514"/>
                </a:solidFill>
              </a:rPr>
              <a:t>the evidence</a:t>
            </a:r>
            <a:r>
              <a:rPr lang="en-US" sz="1300" b="1" dirty="0" smtClean="0">
                <a:solidFill>
                  <a:srgbClr val="000514"/>
                </a:solidFill>
              </a:rPr>
              <a:t>.</a:t>
            </a:r>
            <a:r>
              <a:rPr lang="en-US" b="1" dirty="0">
                <a:solidFill>
                  <a:srgbClr val="000514"/>
                </a:solidFill>
              </a:rPr>
              <a:t> patient</a:t>
            </a:r>
            <a:endParaRPr lang="en-US" sz="1800" dirty="0"/>
          </a:p>
        </p:txBody>
      </p:sp>
      <p:sp>
        <p:nvSpPr>
          <p:cNvPr id="25616" name="Line 53"/>
          <p:cNvSpPr>
            <a:spLocks noChangeShapeType="1"/>
          </p:cNvSpPr>
          <p:nvPr/>
        </p:nvSpPr>
        <p:spPr bwMode="auto">
          <a:xfrm flipV="1">
            <a:off x="1905000" y="3810000"/>
            <a:ext cx="76200" cy="304800"/>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7" name="Line 54"/>
          <p:cNvSpPr>
            <a:spLocks noChangeShapeType="1"/>
          </p:cNvSpPr>
          <p:nvPr/>
        </p:nvSpPr>
        <p:spPr bwMode="auto">
          <a:xfrm>
            <a:off x="1906588" y="3835401"/>
            <a:ext cx="1168400" cy="1588"/>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8" name="Line 55"/>
          <p:cNvSpPr>
            <a:spLocks noChangeShapeType="1"/>
          </p:cNvSpPr>
          <p:nvPr/>
        </p:nvSpPr>
        <p:spPr bwMode="auto">
          <a:xfrm flipV="1">
            <a:off x="3074990" y="3454400"/>
            <a:ext cx="1587" cy="381000"/>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9" name="Line 56"/>
          <p:cNvSpPr>
            <a:spLocks noChangeShapeType="1"/>
          </p:cNvSpPr>
          <p:nvPr/>
        </p:nvSpPr>
        <p:spPr bwMode="auto">
          <a:xfrm>
            <a:off x="3074990" y="3454401"/>
            <a:ext cx="1533525" cy="1588"/>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20" name="Line 57"/>
          <p:cNvSpPr>
            <a:spLocks noChangeShapeType="1"/>
          </p:cNvSpPr>
          <p:nvPr/>
        </p:nvSpPr>
        <p:spPr bwMode="auto">
          <a:xfrm flipV="1">
            <a:off x="4608515" y="3073400"/>
            <a:ext cx="1587" cy="381000"/>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21" name="Line 58"/>
          <p:cNvSpPr>
            <a:spLocks noChangeShapeType="1"/>
          </p:cNvSpPr>
          <p:nvPr/>
        </p:nvSpPr>
        <p:spPr bwMode="auto">
          <a:xfrm>
            <a:off x="4608515" y="3073401"/>
            <a:ext cx="1387475" cy="1588"/>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22" name="Line 59"/>
          <p:cNvSpPr>
            <a:spLocks noChangeShapeType="1"/>
          </p:cNvSpPr>
          <p:nvPr/>
        </p:nvSpPr>
        <p:spPr bwMode="auto">
          <a:xfrm flipV="1">
            <a:off x="5995990" y="2755901"/>
            <a:ext cx="1587" cy="317500"/>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23" name="Line 60"/>
          <p:cNvSpPr>
            <a:spLocks noChangeShapeType="1"/>
          </p:cNvSpPr>
          <p:nvPr/>
        </p:nvSpPr>
        <p:spPr bwMode="auto">
          <a:xfrm>
            <a:off x="5995988" y="2755901"/>
            <a:ext cx="1460500" cy="1588"/>
          </a:xfrm>
          <a:prstGeom prst="line">
            <a:avLst/>
          </a:prstGeom>
          <a:noFill/>
          <a:ln w="9525" cap="rnd">
            <a:solidFill>
              <a:srgbClr val="00051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3" name="Rectangle 62"/>
          <p:cNvSpPr>
            <a:spLocks noChangeArrowheads="1"/>
          </p:cNvSpPr>
          <p:nvPr/>
        </p:nvSpPr>
        <p:spPr bwMode="auto">
          <a:xfrm>
            <a:off x="4994277" y="4797425"/>
            <a:ext cx="1558925"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300" b="1">
                <a:solidFill>
                  <a:srgbClr val="000514"/>
                </a:solidFill>
              </a:rPr>
              <a:t>Evidence-based</a:t>
            </a:r>
          </a:p>
          <a:p>
            <a:pPr eaLnBrk="0" hangingPunct="0"/>
            <a:r>
              <a:rPr lang="en-US" sz="1300" b="1">
                <a:solidFill>
                  <a:srgbClr val="000514"/>
                </a:solidFill>
              </a:rPr>
              <a:t>Medicine </a:t>
            </a:r>
          </a:p>
          <a:p>
            <a:pPr eaLnBrk="0" hangingPunct="0"/>
            <a:r>
              <a:rPr lang="en-US" sz="1300" b="1">
                <a:solidFill>
                  <a:srgbClr val="000514"/>
                </a:solidFill>
              </a:rPr>
              <a:t>movement</a:t>
            </a:r>
            <a:endParaRPr lang="en-US" sz="1800"/>
          </a:p>
        </p:txBody>
      </p:sp>
      <p:sp>
        <p:nvSpPr>
          <p:cNvPr id="37948" name="Freeform 67"/>
          <p:cNvSpPr>
            <a:spLocks noEditPoints="1"/>
          </p:cNvSpPr>
          <p:nvPr/>
        </p:nvSpPr>
        <p:spPr bwMode="auto">
          <a:xfrm>
            <a:off x="4973638" y="4470401"/>
            <a:ext cx="152400" cy="258763"/>
          </a:xfrm>
          <a:custGeom>
            <a:avLst/>
            <a:gdLst>
              <a:gd name="T0" fmla="*/ 2147483647 w 842"/>
              <a:gd name="T1" fmla="*/ 2147483647 h 1655"/>
              <a:gd name="T2" fmla="*/ 0 w 842"/>
              <a:gd name="T3" fmla="*/ 0 h 1655"/>
              <a:gd name="T4" fmla="*/ 0 w 842"/>
              <a:gd name="T5" fmla="*/ 0 h 1655"/>
              <a:gd name="T6" fmla="*/ 0 w 842"/>
              <a:gd name="T7" fmla="*/ 0 h 1655"/>
              <a:gd name="T8" fmla="*/ 2147483647 w 842"/>
              <a:gd name="T9" fmla="*/ 2147483647 h 1655"/>
              <a:gd name="T10" fmla="*/ 2147483647 w 842"/>
              <a:gd name="T11" fmla="*/ 2147483647 h 1655"/>
              <a:gd name="T12" fmla="*/ 2147483647 w 842"/>
              <a:gd name="T13" fmla="*/ 2147483647 h 1655"/>
              <a:gd name="T14" fmla="*/ 0 w 842"/>
              <a:gd name="T15" fmla="*/ 0 h 1655"/>
              <a:gd name="T16" fmla="*/ 0 w 842"/>
              <a:gd name="T17" fmla="*/ 0 h 1655"/>
              <a:gd name="T18" fmla="*/ 2147483647 w 842"/>
              <a:gd name="T19" fmla="*/ 0 h 1655"/>
              <a:gd name="T20" fmla="*/ 0 w 842"/>
              <a:gd name="T21" fmla="*/ 0 h 16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2"/>
              <a:gd name="T34" fmla="*/ 0 h 1655"/>
              <a:gd name="T35" fmla="*/ 842 w 842"/>
              <a:gd name="T36" fmla="*/ 1655 h 16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2" h="1655">
                <a:moveTo>
                  <a:pt x="790" y="1638"/>
                </a:moveTo>
                <a:lnTo>
                  <a:pt x="129" y="314"/>
                </a:lnTo>
                <a:cubicBezTo>
                  <a:pt x="122" y="302"/>
                  <a:pt x="127" y="286"/>
                  <a:pt x="140" y="280"/>
                </a:cubicBezTo>
                <a:cubicBezTo>
                  <a:pt x="152" y="274"/>
                  <a:pt x="168" y="279"/>
                  <a:pt x="174" y="292"/>
                </a:cubicBezTo>
                <a:lnTo>
                  <a:pt x="836" y="1615"/>
                </a:lnTo>
                <a:cubicBezTo>
                  <a:pt x="842" y="1628"/>
                  <a:pt x="837" y="1643"/>
                  <a:pt x="824" y="1649"/>
                </a:cubicBezTo>
                <a:cubicBezTo>
                  <a:pt x="812" y="1655"/>
                  <a:pt x="796" y="1650"/>
                  <a:pt x="790" y="1638"/>
                </a:cubicBezTo>
                <a:close/>
                <a:moveTo>
                  <a:pt x="0" y="454"/>
                </a:moveTo>
                <a:lnTo>
                  <a:pt x="0" y="0"/>
                </a:lnTo>
                <a:lnTo>
                  <a:pt x="363" y="273"/>
                </a:lnTo>
                <a:lnTo>
                  <a:pt x="0" y="454"/>
                </a:lnTo>
                <a:close/>
              </a:path>
            </a:pathLst>
          </a:custGeom>
          <a:solidFill>
            <a:srgbClr val="000514"/>
          </a:solidFill>
          <a:ln w="3175">
            <a:solidFill>
              <a:srgbClr val="000514"/>
            </a:solidFill>
            <a:bevel/>
            <a:headEnd/>
            <a:tailEnd/>
          </a:ln>
        </p:spPr>
        <p:txBody>
          <a:bodyPr/>
          <a:lstStyle/>
          <a:p>
            <a:endParaRPr lang="en-US"/>
          </a:p>
        </p:txBody>
      </p:sp>
      <p:sp>
        <p:nvSpPr>
          <p:cNvPr id="37949" name="Freeform 68"/>
          <p:cNvSpPr>
            <a:spLocks noEditPoints="1"/>
          </p:cNvSpPr>
          <p:nvPr/>
        </p:nvSpPr>
        <p:spPr bwMode="auto">
          <a:xfrm>
            <a:off x="4170365" y="4594225"/>
            <a:ext cx="663575" cy="261939"/>
          </a:xfrm>
          <a:custGeom>
            <a:avLst/>
            <a:gdLst>
              <a:gd name="T0" fmla="*/ 2147483647 w 3688"/>
              <a:gd name="T1" fmla="*/ 2147483647 h 1676"/>
              <a:gd name="T2" fmla="*/ 0 w 3688"/>
              <a:gd name="T3" fmla="*/ 0 h 1676"/>
              <a:gd name="T4" fmla="*/ 0 w 3688"/>
              <a:gd name="T5" fmla="*/ 0 h 1676"/>
              <a:gd name="T6" fmla="*/ 0 w 3688"/>
              <a:gd name="T7" fmla="*/ 0 h 1676"/>
              <a:gd name="T8" fmla="*/ 2147483647 w 3688"/>
              <a:gd name="T9" fmla="*/ 2147483647 h 1676"/>
              <a:gd name="T10" fmla="*/ 2147483647 w 3688"/>
              <a:gd name="T11" fmla="*/ 2147483647 h 1676"/>
              <a:gd name="T12" fmla="*/ 2147483647 w 3688"/>
              <a:gd name="T13" fmla="*/ 2147483647 h 1676"/>
              <a:gd name="T14" fmla="*/ 0 w 3688"/>
              <a:gd name="T15" fmla="*/ 0 h 1676"/>
              <a:gd name="T16" fmla="*/ 0 w 3688"/>
              <a:gd name="T17" fmla="*/ 0 h 1676"/>
              <a:gd name="T18" fmla="*/ 2147483647 w 3688"/>
              <a:gd name="T19" fmla="*/ 0 h 1676"/>
              <a:gd name="T20" fmla="*/ 0 w 3688"/>
              <a:gd name="T21" fmla="*/ 0 h 1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8"/>
              <a:gd name="T34" fmla="*/ 0 h 1676"/>
              <a:gd name="T35" fmla="*/ 3688 w 3688"/>
              <a:gd name="T36" fmla="*/ 1676 h 16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8" h="1676">
                <a:moveTo>
                  <a:pt x="3648" y="1670"/>
                </a:moveTo>
                <a:lnTo>
                  <a:pt x="299" y="181"/>
                </a:lnTo>
                <a:cubicBezTo>
                  <a:pt x="286" y="175"/>
                  <a:pt x="281" y="160"/>
                  <a:pt x="286" y="147"/>
                </a:cubicBezTo>
                <a:cubicBezTo>
                  <a:pt x="292" y="135"/>
                  <a:pt x="307" y="129"/>
                  <a:pt x="320" y="135"/>
                </a:cubicBezTo>
                <a:lnTo>
                  <a:pt x="3669" y="1624"/>
                </a:lnTo>
                <a:cubicBezTo>
                  <a:pt x="3682" y="1629"/>
                  <a:pt x="3688" y="1644"/>
                  <a:pt x="3682" y="1657"/>
                </a:cubicBezTo>
                <a:cubicBezTo>
                  <a:pt x="3676" y="1670"/>
                  <a:pt x="3661" y="1676"/>
                  <a:pt x="3648" y="1670"/>
                </a:cubicBezTo>
                <a:close/>
                <a:moveTo>
                  <a:pt x="289" y="371"/>
                </a:moveTo>
                <a:lnTo>
                  <a:pt x="0" y="20"/>
                </a:lnTo>
                <a:lnTo>
                  <a:pt x="454" y="0"/>
                </a:lnTo>
                <a:lnTo>
                  <a:pt x="289" y="371"/>
                </a:lnTo>
                <a:close/>
              </a:path>
            </a:pathLst>
          </a:custGeom>
          <a:solidFill>
            <a:srgbClr val="000514"/>
          </a:solidFill>
          <a:ln w="3175">
            <a:solidFill>
              <a:srgbClr val="000514"/>
            </a:solidFill>
            <a:bevel/>
            <a:headEnd/>
            <a:tailEnd/>
          </a:ln>
        </p:spPr>
        <p:txBody>
          <a:bodyPr/>
          <a:lstStyle/>
          <a:p>
            <a:endParaRPr lang="en-US"/>
          </a:p>
        </p:txBody>
      </p:sp>
      <p:sp>
        <p:nvSpPr>
          <p:cNvPr id="37950" name="Freeform 69"/>
          <p:cNvSpPr>
            <a:spLocks noEditPoints="1"/>
          </p:cNvSpPr>
          <p:nvPr/>
        </p:nvSpPr>
        <p:spPr bwMode="auto">
          <a:xfrm>
            <a:off x="5813427" y="4541837"/>
            <a:ext cx="73025" cy="258763"/>
          </a:xfrm>
          <a:custGeom>
            <a:avLst/>
            <a:gdLst>
              <a:gd name="T0" fmla="*/ 0 w 406"/>
              <a:gd name="T1" fmla="*/ 2147483647 h 1652"/>
              <a:gd name="T2" fmla="*/ 0 w 406"/>
              <a:gd name="T3" fmla="*/ 0 h 1652"/>
              <a:gd name="T4" fmla="*/ 0 w 406"/>
              <a:gd name="T5" fmla="*/ 0 h 1652"/>
              <a:gd name="T6" fmla="*/ 0 w 406"/>
              <a:gd name="T7" fmla="*/ 0 h 1652"/>
              <a:gd name="T8" fmla="*/ 0 w 406"/>
              <a:gd name="T9" fmla="*/ 2147483647 h 1652"/>
              <a:gd name="T10" fmla="*/ 0 w 406"/>
              <a:gd name="T11" fmla="*/ 2147483647 h 1652"/>
              <a:gd name="T12" fmla="*/ 0 w 406"/>
              <a:gd name="T13" fmla="*/ 2147483647 h 1652"/>
              <a:gd name="T14" fmla="*/ 0 w 406"/>
              <a:gd name="T15" fmla="*/ 0 h 1652"/>
              <a:gd name="T16" fmla="*/ 0 w 406"/>
              <a:gd name="T17" fmla="*/ 0 h 1652"/>
              <a:gd name="T18" fmla="*/ 2147483647 w 406"/>
              <a:gd name="T19" fmla="*/ 0 h 1652"/>
              <a:gd name="T20" fmla="*/ 0 w 406"/>
              <a:gd name="T21" fmla="*/ 0 h 16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1652"/>
              <a:gd name="T35" fmla="*/ 406 w 406"/>
              <a:gd name="T36" fmla="*/ 1652 h 16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1652">
                <a:moveTo>
                  <a:pt x="178" y="1626"/>
                </a:moveTo>
                <a:lnTo>
                  <a:pt x="178" y="339"/>
                </a:lnTo>
                <a:cubicBezTo>
                  <a:pt x="178" y="325"/>
                  <a:pt x="189" y="313"/>
                  <a:pt x="203" y="313"/>
                </a:cubicBezTo>
                <a:cubicBezTo>
                  <a:pt x="217" y="313"/>
                  <a:pt x="229" y="325"/>
                  <a:pt x="229" y="339"/>
                </a:cubicBezTo>
                <a:lnTo>
                  <a:pt x="229" y="1626"/>
                </a:lnTo>
                <a:cubicBezTo>
                  <a:pt x="229" y="1641"/>
                  <a:pt x="217" y="1652"/>
                  <a:pt x="203" y="1652"/>
                </a:cubicBezTo>
                <a:cubicBezTo>
                  <a:pt x="189" y="1652"/>
                  <a:pt x="178" y="1641"/>
                  <a:pt x="178" y="1626"/>
                </a:cubicBezTo>
                <a:close/>
                <a:moveTo>
                  <a:pt x="0" y="406"/>
                </a:moveTo>
                <a:lnTo>
                  <a:pt x="203" y="0"/>
                </a:lnTo>
                <a:lnTo>
                  <a:pt x="406" y="406"/>
                </a:lnTo>
                <a:lnTo>
                  <a:pt x="0" y="406"/>
                </a:lnTo>
                <a:close/>
              </a:path>
            </a:pathLst>
          </a:custGeom>
          <a:solidFill>
            <a:srgbClr val="000514"/>
          </a:solidFill>
          <a:ln w="3175">
            <a:solidFill>
              <a:srgbClr val="000514"/>
            </a:solidFill>
            <a:bevel/>
            <a:headEnd/>
            <a:tailEnd/>
          </a:ln>
        </p:spPr>
        <p:txBody>
          <a:bodyPr/>
          <a:lstStyle/>
          <a:p>
            <a:endParaRPr lang="en-US"/>
          </a:p>
        </p:txBody>
      </p:sp>
      <p:sp>
        <p:nvSpPr>
          <p:cNvPr id="37951" name="Freeform 70"/>
          <p:cNvSpPr>
            <a:spLocks noEditPoints="1"/>
          </p:cNvSpPr>
          <p:nvPr/>
        </p:nvSpPr>
        <p:spPr bwMode="auto">
          <a:xfrm>
            <a:off x="6324602" y="3919538"/>
            <a:ext cx="754063" cy="957263"/>
          </a:xfrm>
          <a:custGeom>
            <a:avLst/>
            <a:gdLst>
              <a:gd name="T0" fmla="*/ 0 w 1252"/>
              <a:gd name="T1" fmla="*/ 2147483647 h 3064"/>
              <a:gd name="T2" fmla="*/ 2147483647 w 1252"/>
              <a:gd name="T3" fmla="*/ 2147483647 h 3064"/>
              <a:gd name="T4" fmla="*/ 2147483647 w 1252"/>
              <a:gd name="T5" fmla="*/ 2147483647 h 3064"/>
              <a:gd name="T6" fmla="*/ 2147483647 w 1252"/>
              <a:gd name="T7" fmla="*/ 2147483647 h 3064"/>
              <a:gd name="T8" fmla="*/ 0 w 1252"/>
              <a:gd name="T9" fmla="*/ 2147483647 h 3064"/>
              <a:gd name="T10" fmla="*/ 0 w 1252"/>
              <a:gd name="T11" fmla="*/ 2147483647 h 3064"/>
              <a:gd name="T12" fmla="*/ 0 w 1252"/>
              <a:gd name="T13" fmla="*/ 2147483647 h 3064"/>
              <a:gd name="T14" fmla="*/ 2147483647 w 1252"/>
              <a:gd name="T15" fmla="*/ 2147483647 h 3064"/>
              <a:gd name="T16" fmla="*/ 2147483647 w 1252"/>
              <a:gd name="T17" fmla="*/ 0 h 3064"/>
              <a:gd name="T18" fmla="*/ 2147483647 w 1252"/>
              <a:gd name="T19" fmla="*/ 2147483647 h 3064"/>
              <a:gd name="T20" fmla="*/ 2147483647 w 1252"/>
              <a:gd name="T21" fmla="*/ 2147483647 h 3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2"/>
              <a:gd name="T34" fmla="*/ 0 h 3064"/>
              <a:gd name="T35" fmla="*/ 1252 w 1252"/>
              <a:gd name="T36" fmla="*/ 3064 h 30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2" h="3064">
                <a:moveTo>
                  <a:pt x="2" y="3045"/>
                </a:moveTo>
                <a:lnTo>
                  <a:pt x="1159" y="152"/>
                </a:lnTo>
                <a:cubicBezTo>
                  <a:pt x="1161" y="146"/>
                  <a:pt x="1169" y="143"/>
                  <a:pt x="1175" y="145"/>
                </a:cubicBezTo>
                <a:cubicBezTo>
                  <a:pt x="1182" y="148"/>
                  <a:pt x="1185" y="155"/>
                  <a:pt x="1182" y="162"/>
                </a:cubicBezTo>
                <a:lnTo>
                  <a:pt x="26" y="3055"/>
                </a:lnTo>
                <a:cubicBezTo>
                  <a:pt x="23" y="3061"/>
                  <a:pt x="16" y="3064"/>
                  <a:pt x="9" y="3062"/>
                </a:cubicBezTo>
                <a:cubicBezTo>
                  <a:pt x="3" y="3059"/>
                  <a:pt x="0" y="3052"/>
                  <a:pt x="2" y="3045"/>
                </a:cubicBezTo>
                <a:close/>
                <a:moveTo>
                  <a:pt x="1064" y="151"/>
                </a:moveTo>
                <a:lnTo>
                  <a:pt x="1234" y="0"/>
                </a:lnTo>
                <a:lnTo>
                  <a:pt x="1252" y="226"/>
                </a:lnTo>
                <a:lnTo>
                  <a:pt x="1064" y="151"/>
                </a:lnTo>
                <a:close/>
              </a:path>
            </a:pathLst>
          </a:custGeom>
          <a:solidFill>
            <a:srgbClr val="000514"/>
          </a:solidFill>
          <a:ln w="3175">
            <a:solidFill>
              <a:srgbClr val="000514"/>
            </a:solidFill>
            <a:bevel/>
            <a:headEnd/>
            <a:tailEnd/>
          </a:ln>
        </p:spPr>
        <p:txBody>
          <a:bodyPr/>
          <a:lstStyle/>
          <a:p>
            <a:endParaRPr lang="en-US"/>
          </a:p>
        </p:txBody>
      </p:sp>
      <p:grpSp>
        <p:nvGrpSpPr>
          <p:cNvPr id="3" name="Group 75"/>
          <p:cNvGrpSpPr>
            <a:grpSpLocks/>
          </p:cNvGrpSpPr>
          <p:nvPr/>
        </p:nvGrpSpPr>
        <p:grpSpPr bwMode="auto">
          <a:xfrm>
            <a:off x="6940550" y="2941639"/>
            <a:ext cx="1296988" cy="644525"/>
            <a:chOff x="4372" y="1949"/>
            <a:chExt cx="817" cy="406"/>
          </a:xfrm>
        </p:grpSpPr>
        <p:pic>
          <p:nvPicPr>
            <p:cNvPr id="25656"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1952"/>
              <a:ext cx="809"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57" name="Rectangle 74"/>
            <p:cNvSpPr>
              <a:spLocks noChangeArrowheads="1"/>
            </p:cNvSpPr>
            <p:nvPr/>
          </p:nvSpPr>
          <p:spPr bwMode="auto">
            <a:xfrm>
              <a:off x="4372" y="1949"/>
              <a:ext cx="817" cy="406"/>
            </a:xfrm>
            <a:prstGeom prst="rect">
              <a:avLst/>
            </a:prstGeom>
            <a:noFill/>
            <a:ln w="9525" cap="rnd">
              <a:solidFill>
                <a:srgbClr val="000514"/>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1800"/>
            </a:p>
          </p:txBody>
        </p:sp>
      </p:grpSp>
      <p:sp>
        <p:nvSpPr>
          <p:cNvPr id="37955" name="Rectangle 76"/>
          <p:cNvSpPr>
            <a:spLocks noChangeArrowheads="1"/>
          </p:cNvSpPr>
          <p:nvPr/>
        </p:nvSpPr>
        <p:spPr bwMode="auto">
          <a:xfrm>
            <a:off x="7391400" y="3530600"/>
            <a:ext cx="74859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500" b="1" dirty="0">
                <a:solidFill>
                  <a:srgbClr val="000514"/>
                </a:solidFill>
              </a:rPr>
              <a:t>Practice</a:t>
            </a:r>
            <a:endParaRPr lang="en-US" sz="1800" b="1" dirty="0"/>
          </a:p>
        </p:txBody>
      </p:sp>
      <p:sp>
        <p:nvSpPr>
          <p:cNvPr id="25631" name="Freeform 77"/>
          <p:cNvSpPr>
            <a:spLocks noEditPoints="1"/>
          </p:cNvSpPr>
          <p:nvPr/>
        </p:nvSpPr>
        <p:spPr bwMode="auto">
          <a:xfrm>
            <a:off x="2016127" y="3835402"/>
            <a:ext cx="73025" cy="511175"/>
          </a:xfrm>
          <a:custGeom>
            <a:avLst/>
            <a:gdLst>
              <a:gd name="T0" fmla="*/ 0 w 407"/>
              <a:gd name="T1" fmla="*/ 2147483647 h 3279"/>
              <a:gd name="T2" fmla="*/ 0 w 407"/>
              <a:gd name="T3" fmla="*/ 2147483647 h 3279"/>
              <a:gd name="T4" fmla="*/ 0 w 407"/>
              <a:gd name="T5" fmla="*/ 2147483647 h 3279"/>
              <a:gd name="T6" fmla="*/ 0 w 407"/>
              <a:gd name="T7" fmla="*/ 2147483647 h 3279"/>
              <a:gd name="T8" fmla="*/ 0 w 407"/>
              <a:gd name="T9" fmla="*/ 2147483647 h 3279"/>
              <a:gd name="T10" fmla="*/ 0 w 407"/>
              <a:gd name="T11" fmla="*/ 2147483647 h 3279"/>
              <a:gd name="T12" fmla="*/ 0 w 407"/>
              <a:gd name="T13" fmla="*/ 2147483647 h 3279"/>
              <a:gd name="T14" fmla="*/ 0 w 407"/>
              <a:gd name="T15" fmla="*/ 2147483647 h 3279"/>
              <a:gd name="T16" fmla="*/ 0 w 407"/>
              <a:gd name="T17" fmla="*/ 2147483647 h 3279"/>
              <a:gd name="T18" fmla="*/ 0 w 407"/>
              <a:gd name="T19" fmla="*/ 2147483647 h 3279"/>
              <a:gd name="T20" fmla="*/ 0 w 407"/>
              <a:gd name="T21" fmla="*/ 2147483647 h 3279"/>
              <a:gd name="T22" fmla="*/ 0 w 407"/>
              <a:gd name="T23" fmla="*/ 2147483647 h 3279"/>
              <a:gd name="T24" fmla="*/ 0 w 407"/>
              <a:gd name="T25" fmla="*/ 2147483647 h 3279"/>
              <a:gd name="T26" fmla="*/ 0 w 407"/>
              <a:gd name="T27" fmla="*/ 2147483647 h 3279"/>
              <a:gd name="T28" fmla="*/ 0 w 407"/>
              <a:gd name="T29" fmla="*/ 2147483647 h 3279"/>
              <a:gd name="T30" fmla="*/ 0 w 407"/>
              <a:gd name="T31" fmla="*/ 2147483647 h 3279"/>
              <a:gd name="T32" fmla="*/ 0 w 407"/>
              <a:gd name="T33" fmla="*/ 2147483647 h 3279"/>
              <a:gd name="T34" fmla="*/ 0 w 407"/>
              <a:gd name="T35" fmla="*/ 2147483647 h 3279"/>
              <a:gd name="T36" fmla="*/ 0 w 407"/>
              <a:gd name="T37" fmla="*/ 2147483647 h 3279"/>
              <a:gd name="T38" fmla="*/ 0 w 407"/>
              <a:gd name="T39" fmla="*/ 2147483647 h 3279"/>
              <a:gd name="T40" fmla="*/ 0 w 407"/>
              <a:gd name="T41" fmla="*/ 2147483647 h 3279"/>
              <a:gd name="T42" fmla="*/ 0 w 407"/>
              <a:gd name="T43" fmla="*/ 2147483647 h 3279"/>
              <a:gd name="T44" fmla="*/ 0 w 407"/>
              <a:gd name="T45" fmla="*/ 2147483647 h 3279"/>
              <a:gd name="T46" fmla="*/ 0 w 407"/>
              <a:gd name="T47" fmla="*/ 2147483647 h 3279"/>
              <a:gd name="T48" fmla="*/ 0 w 407"/>
              <a:gd name="T49" fmla="*/ 2147483647 h 3279"/>
              <a:gd name="T50" fmla="*/ 0 w 407"/>
              <a:gd name="T51" fmla="*/ 2147483647 h 3279"/>
              <a:gd name="T52" fmla="*/ 0 w 407"/>
              <a:gd name="T53" fmla="*/ 2147483647 h 3279"/>
              <a:gd name="T54" fmla="*/ 0 w 407"/>
              <a:gd name="T55" fmla="*/ 2147483647 h 3279"/>
              <a:gd name="T56" fmla="*/ 0 w 407"/>
              <a:gd name="T57" fmla="*/ 0 h 3279"/>
              <a:gd name="T58" fmla="*/ 0 w 407"/>
              <a:gd name="T59" fmla="*/ 0 h 3279"/>
              <a:gd name="T60" fmla="*/ 0 w 407"/>
              <a:gd name="T61" fmla="*/ 0 h 3279"/>
              <a:gd name="T62" fmla="*/ 0 w 407"/>
              <a:gd name="T63" fmla="*/ 0 h 3279"/>
              <a:gd name="T64" fmla="*/ 2147483647 w 407"/>
              <a:gd name="T65" fmla="*/ 0 h 3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3279"/>
              <a:gd name="T101" fmla="*/ 407 w 407"/>
              <a:gd name="T102" fmla="*/ 3279 h 3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3279">
                <a:moveTo>
                  <a:pt x="178" y="3253"/>
                </a:moveTo>
                <a:lnTo>
                  <a:pt x="178" y="3101"/>
                </a:lnTo>
                <a:cubicBezTo>
                  <a:pt x="178" y="3087"/>
                  <a:pt x="190" y="3076"/>
                  <a:pt x="204" y="3076"/>
                </a:cubicBezTo>
                <a:cubicBezTo>
                  <a:pt x="218" y="3076"/>
                  <a:pt x="229" y="3087"/>
                  <a:pt x="229" y="3101"/>
                </a:cubicBezTo>
                <a:lnTo>
                  <a:pt x="229" y="3253"/>
                </a:lnTo>
                <a:cubicBezTo>
                  <a:pt x="229" y="3268"/>
                  <a:pt x="218" y="3279"/>
                  <a:pt x="204" y="3279"/>
                </a:cubicBezTo>
                <a:cubicBezTo>
                  <a:pt x="190" y="3279"/>
                  <a:pt x="178" y="3268"/>
                  <a:pt x="178" y="3253"/>
                </a:cubicBezTo>
                <a:close/>
                <a:moveTo>
                  <a:pt x="178" y="2898"/>
                </a:moveTo>
                <a:lnTo>
                  <a:pt x="178" y="2745"/>
                </a:lnTo>
                <a:cubicBezTo>
                  <a:pt x="178" y="2731"/>
                  <a:pt x="190" y="2720"/>
                  <a:pt x="204" y="2720"/>
                </a:cubicBezTo>
                <a:cubicBezTo>
                  <a:pt x="218" y="2720"/>
                  <a:pt x="229" y="2731"/>
                  <a:pt x="229" y="2745"/>
                </a:cubicBezTo>
                <a:lnTo>
                  <a:pt x="229" y="2898"/>
                </a:lnTo>
                <a:cubicBezTo>
                  <a:pt x="229" y="2912"/>
                  <a:pt x="218" y="2923"/>
                  <a:pt x="204" y="2923"/>
                </a:cubicBezTo>
                <a:cubicBezTo>
                  <a:pt x="190" y="2923"/>
                  <a:pt x="178" y="2912"/>
                  <a:pt x="178" y="2898"/>
                </a:cubicBezTo>
                <a:close/>
                <a:moveTo>
                  <a:pt x="178" y="2542"/>
                </a:moveTo>
                <a:lnTo>
                  <a:pt x="178" y="2389"/>
                </a:lnTo>
                <a:cubicBezTo>
                  <a:pt x="178" y="2375"/>
                  <a:pt x="190" y="2364"/>
                  <a:pt x="204" y="2364"/>
                </a:cubicBezTo>
                <a:cubicBezTo>
                  <a:pt x="218" y="2364"/>
                  <a:pt x="229" y="2375"/>
                  <a:pt x="229" y="2389"/>
                </a:cubicBezTo>
                <a:lnTo>
                  <a:pt x="229" y="2542"/>
                </a:lnTo>
                <a:cubicBezTo>
                  <a:pt x="229" y="2556"/>
                  <a:pt x="218" y="2567"/>
                  <a:pt x="204" y="2567"/>
                </a:cubicBezTo>
                <a:cubicBezTo>
                  <a:pt x="190" y="2567"/>
                  <a:pt x="178" y="2556"/>
                  <a:pt x="178" y="2542"/>
                </a:cubicBezTo>
                <a:close/>
                <a:moveTo>
                  <a:pt x="178" y="2186"/>
                </a:moveTo>
                <a:lnTo>
                  <a:pt x="178" y="2034"/>
                </a:lnTo>
                <a:cubicBezTo>
                  <a:pt x="178" y="2020"/>
                  <a:pt x="190" y="2008"/>
                  <a:pt x="204" y="2008"/>
                </a:cubicBezTo>
                <a:cubicBezTo>
                  <a:pt x="218" y="2008"/>
                  <a:pt x="229" y="2020"/>
                  <a:pt x="229" y="2034"/>
                </a:cubicBezTo>
                <a:lnTo>
                  <a:pt x="229" y="2186"/>
                </a:lnTo>
                <a:cubicBezTo>
                  <a:pt x="229" y="2200"/>
                  <a:pt x="218" y="2212"/>
                  <a:pt x="204" y="2212"/>
                </a:cubicBezTo>
                <a:cubicBezTo>
                  <a:pt x="190" y="2212"/>
                  <a:pt x="178" y="2200"/>
                  <a:pt x="178" y="2186"/>
                </a:cubicBezTo>
                <a:close/>
                <a:moveTo>
                  <a:pt x="178" y="1830"/>
                </a:moveTo>
                <a:lnTo>
                  <a:pt x="178" y="1678"/>
                </a:lnTo>
                <a:cubicBezTo>
                  <a:pt x="178" y="1664"/>
                  <a:pt x="190" y="1652"/>
                  <a:pt x="204" y="1652"/>
                </a:cubicBezTo>
                <a:cubicBezTo>
                  <a:pt x="218" y="1652"/>
                  <a:pt x="229" y="1664"/>
                  <a:pt x="229" y="1678"/>
                </a:cubicBezTo>
                <a:lnTo>
                  <a:pt x="229" y="1830"/>
                </a:lnTo>
                <a:cubicBezTo>
                  <a:pt x="229" y="1844"/>
                  <a:pt x="218" y="1856"/>
                  <a:pt x="204" y="1856"/>
                </a:cubicBezTo>
                <a:cubicBezTo>
                  <a:pt x="190" y="1856"/>
                  <a:pt x="178" y="1844"/>
                  <a:pt x="178" y="1830"/>
                </a:cubicBezTo>
                <a:close/>
                <a:moveTo>
                  <a:pt x="178" y="1475"/>
                </a:moveTo>
                <a:lnTo>
                  <a:pt x="178" y="1322"/>
                </a:lnTo>
                <a:cubicBezTo>
                  <a:pt x="178" y="1308"/>
                  <a:pt x="190" y="1297"/>
                  <a:pt x="204" y="1297"/>
                </a:cubicBezTo>
                <a:cubicBezTo>
                  <a:pt x="218" y="1297"/>
                  <a:pt x="229" y="1308"/>
                  <a:pt x="229" y="1322"/>
                </a:cubicBezTo>
                <a:lnTo>
                  <a:pt x="229" y="1475"/>
                </a:lnTo>
                <a:cubicBezTo>
                  <a:pt x="229" y="1489"/>
                  <a:pt x="218" y="1500"/>
                  <a:pt x="204" y="1500"/>
                </a:cubicBezTo>
                <a:cubicBezTo>
                  <a:pt x="190" y="1500"/>
                  <a:pt x="178" y="1489"/>
                  <a:pt x="178" y="1475"/>
                </a:cubicBezTo>
                <a:close/>
                <a:moveTo>
                  <a:pt x="178" y="1119"/>
                </a:moveTo>
                <a:lnTo>
                  <a:pt x="178" y="966"/>
                </a:lnTo>
                <a:cubicBezTo>
                  <a:pt x="178" y="952"/>
                  <a:pt x="190" y="941"/>
                  <a:pt x="204" y="941"/>
                </a:cubicBezTo>
                <a:cubicBezTo>
                  <a:pt x="218" y="941"/>
                  <a:pt x="229" y="952"/>
                  <a:pt x="229" y="966"/>
                </a:cubicBezTo>
                <a:lnTo>
                  <a:pt x="229" y="1119"/>
                </a:lnTo>
                <a:cubicBezTo>
                  <a:pt x="229" y="1133"/>
                  <a:pt x="218" y="1144"/>
                  <a:pt x="204" y="1144"/>
                </a:cubicBezTo>
                <a:cubicBezTo>
                  <a:pt x="190" y="1144"/>
                  <a:pt x="178" y="1133"/>
                  <a:pt x="178" y="1119"/>
                </a:cubicBezTo>
                <a:close/>
                <a:moveTo>
                  <a:pt x="178" y="763"/>
                </a:moveTo>
                <a:lnTo>
                  <a:pt x="178" y="611"/>
                </a:lnTo>
                <a:cubicBezTo>
                  <a:pt x="178" y="597"/>
                  <a:pt x="190" y="585"/>
                  <a:pt x="204" y="585"/>
                </a:cubicBezTo>
                <a:cubicBezTo>
                  <a:pt x="218" y="585"/>
                  <a:pt x="229" y="597"/>
                  <a:pt x="229" y="611"/>
                </a:cubicBezTo>
                <a:lnTo>
                  <a:pt x="229" y="763"/>
                </a:lnTo>
                <a:cubicBezTo>
                  <a:pt x="229" y="777"/>
                  <a:pt x="218" y="788"/>
                  <a:pt x="204" y="788"/>
                </a:cubicBezTo>
                <a:cubicBezTo>
                  <a:pt x="190" y="788"/>
                  <a:pt x="178" y="777"/>
                  <a:pt x="178" y="763"/>
                </a:cubicBezTo>
                <a:close/>
                <a:moveTo>
                  <a:pt x="178" y="407"/>
                </a:moveTo>
                <a:lnTo>
                  <a:pt x="178" y="339"/>
                </a:lnTo>
                <a:cubicBezTo>
                  <a:pt x="178" y="325"/>
                  <a:pt x="190" y="314"/>
                  <a:pt x="204" y="314"/>
                </a:cubicBezTo>
                <a:cubicBezTo>
                  <a:pt x="218" y="314"/>
                  <a:pt x="229" y="325"/>
                  <a:pt x="229" y="339"/>
                </a:cubicBezTo>
                <a:lnTo>
                  <a:pt x="229" y="407"/>
                </a:lnTo>
                <a:cubicBezTo>
                  <a:pt x="229" y="421"/>
                  <a:pt x="218" y="433"/>
                  <a:pt x="204" y="433"/>
                </a:cubicBezTo>
                <a:cubicBezTo>
                  <a:pt x="190" y="433"/>
                  <a:pt x="178" y="421"/>
                  <a:pt x="178" y="407"/>
                </a:cubicBezTo>
                <a:close/>
                <a:moveTo>
                  <a:pt x="0" y="407"/>
                </a:moveTo>
                <a:lnTo>
                  <a:pt x="204" y="0"/>
                </a:lnTo>
                <a:lnTo>
                  <a:pt x="407" y="407"/>
                </a:lnTo>
                <a:lnTo>
                  <a:pt x="0" y="407"/>
                </a:lnTo>
                <a:close/>
              </a:path>
            </a:pathLst>
          </a:custGeom>
          <a:solidFill>
            <a:srgbClr val="000062"/>
          </a:solidFill>
          <a:ln w="3175">
            <a:solidFill>
              <a:srgbClr val="000062"/>
            </a:solidFill>
            <a:bevel/>
            <a:headEnd/>
            <a:tailEnd/>
          </a:ln>
        </p:spPr>
        <p:txBody>
          <a:bodyPr/>
          <a:lstStyle/>
          <a:p>
            <a:endParaRPr lang="en-US"/>
          </a:p>
        </p:txBody>
      </p:sp>
      <p:sp>
        <p:nvSpPr>
          <p:cNvPr id="25632" name="Freeform 78"/>
          <p:cNvSpPr>
            <a:spLocks noEditPoints="1"/>
          </p:cNvSpPr>
          <p:nvPr/>
        </p:nvSpPr>
        <p:spPr bwMode="auto">
          <a:xfrm>
            <a:off x="4718052" y="3073401"/>
            <a:ext cx="73025" cy="828675"/>
          </a:xfrm>
          <a:custGeom>
            <a:avLst/>
            <a:gdLst>
              <a:gd name="T0" fmla="*/ 0 w 406"/>
              <a:gd name="T1" fmla="*/ 2147483647 h 5312"/>
              <a:gd name="T2" fmla="*/ 0 w 406"/>
              <a:gd name="T3" fmla="*/ 2147483647 h 5312"/>
              <a:gd name="T4" fmla="*/ 0 w 406"/>
              <a:gd name="T5" fmla="*/ 2147483647 h 5312"/>
              <a:gd name="T6" fmla="*/ 0 w 406"/>
              <a:gd name="T7" fmla="*/ 2147483647 h 5312"/>
              <a:gd name="T8" fmla="*/ 0 w 406"/>
              <a:gd name="T9" fmla="*/ 2147483647 h 5312"/>
              <a:gd name="T10" fmla="*/ 0 w 406"/>
              <a:gd name="T11" fmla="*/ 2147483647 h 5312"/>
              <a:gd name="T12" fmla="*/ 0 w 406"/>
              <a:gd name="T13" fmla="*/ 2147483647 h 5312"/>
              <a:gd name="T14" fmla="*/ 0 w 406"/>
              <a:gd name="T15" fmla="*/ 2147483647 h 5312"/>
              <a:gd name="T16" fmla="*/ 0 w 406"/>
              <a:gd name="T17" fmla="*/ 2147483647 h 5312"/>
              <a:gd name="T18" fmla="*/ 0 w 406"/>
              <a:gd name="T19" fmla="*/ 2147483647 h 5312"/>
              <a:gd name="T20" fmla="*/ 0 w 406"/>
              <a:gd name="T21" fmla="*/ 2147483647 h 5312"/>
              <a:gd name="T22" fmla="*/ 0 w 406"/>
              <a:gd name="T23" fmla="*/ 2147483647 h 5312"/>
              <a:gd name="T24" fmla="*/ 0 w 406"/>
              <a:gd name="T25" fmla="*/ 2147483647 h 5312"/>
              <a:gd name="T26" fmla="*/ 0 w 406"/>
              <a:gd name="T27" fmla="*/ 2147483647 h 5312"/>
              <a:gd name="T28" fmla="*/ 0 w 406"/>
              <a:gd name="T29" fmla="*/ 2147483647 h 5312"/>
              <a:gd name="T30" fmla="*/ 0 w 406"/>
              <a:gd name="T31" fmla="*/ 2147483647 h 5312"/>
              <a:gd name="T32" fmla="*/ 0 w 406"/>
              <a:gd name="T33" fmla="*/ 2147483647 h 5312"/>
              <a:gd name="T34" fmla="*/ 0 w 406"/>
              <a:gd name="T35" fmla="*/ 2147483647 h 5312"/>
              <a:gd name="T36" fmla="*/ 0 w 406"/>
              <a:gd name="T37" fmla="*/ 2147483647 h 5312"/>
              <a:gd name="T38" fmla="*/ 0 w 406"/>
              <a:gd name="T39" fmla="*/ 2147483647 h 5312"/>
              <a:gd name="T40" fmla="*/ 0 w 406"/>
              <a:gd name="T41" fmla="*/ 2147483647 h 5312"/>
              <a:gd name="T42" fmla="*/ 0 w 406"/>
              <a:gd name="T43" fmla="*/ 2147483647 h 5312"/>
              <a:gd name="T44" fmla="*/ 0 w 406"/>
              <a:gd name="T45" fmla="*/ 2147483647 h 5312"/>
              <a:gd name="T46" fmla="*/ 0 w 406"/>
              <a:gd name="T47" fmla="*/ 2147483647 h 5312"/>
              <a:gd name="T48" fmla="*/ 0 w 406"/>
              <a:gd name="T49" fmla="*/ 2147483647 h 5312"/>
              <a:gd name="T50" fmla="*/ 0 w 406"/>
              <a:gd name="T51" fmla="*/ 2147483647 h 5312"/>
              <a:gd name="T52" fmla="*/ 0 w 406"/>
              <a:gd name="T53" fmla="*/ 2147483647 h 5312"/>
              <a:gd name="T54" fmla="*/ 0 w 406"/>
              <a:gd name="T55" fmla="*/ 2147483647 h 5312"/>
              <a:gd name="T56" fmla="*/ 0 w 406"/>
              <a:gd name="T57" fmla="*/ 2147483647 h 5312"/>
              <a:gd name="T58" fmla="*/ 0 w 406"/>
              <a:gd name="T59" fmla="*/ 2147483647 h 5312"/>
              <a:gd name="T60" fmla="*/ 0 w 406"/>
              <a:gd name="T61" fmla="*/ 2147483647 h 5312"/>
              <a:gd name="T62" fmla="*/ 0 w 406"/>
              <a:gd name="T63" fmla="*/ 2147483647 h 5312"/>
              <a:gd name="T64" fmla="*/ 0 w 406"/>
              <a:gd name="T65" fmla="*/ 2147483647 h 5312"/>
              <a:gd name="T66" fmla="*/ 0 w 406"/>
              <a:gd name="T67" fmla="*/ 2147483647 h 5312"/>
              <a:gd name="T68" fmla="*/ 0 w 406"/>
              <a:gd name="T69" fmla="*/ 2147483647 h 5312"/>
              <a:gd name="T70" fmla="*/ 0 w 406"/>
              <a:gd name="T71" fmla="*/ 2147483647 h 5312"/>
              <a:gd name="T72" fmla="*/ 0 w 406"/>
              <a:gd name="T73" fmla="*/ 2147483647 h 5312"/>
              <a:gd name="T74" fmla="*/ 0 w 406"/>
              <a:gd name="T75" fmla="*/ 2147483647 h 5312"/>
              <a:gd name="T76" fmla="*/ 0 w 406"/>
              <a:gd name="T77" fmla="*/ 2147483647 h 5312"/>
              <a:gd name="T78" fmla="*/ 0 w 406"/>
              <a:gd name="T79" fmla="*/ 2147483647 h 5312"/>
              <a:gd name="T80" fmla="*/ 0 w 406"/>
              <a:gd name="T81" fmla="*/ 2147483647 h 5312"/>
              <a:gd name="T82" fmla="*/ 0 w 406"/>
              <a:gd name="T83" fmla="*/ 2147483647 h 5312"/>
              <a:gd name="T84" fmla="*/ 0 w 406"/>
              <a:gd name="T85" fmla="*/ 2147483647 h 5312"/>
              <a:gd name="T86" fmla="*/ 0 w 406"/>
              <a:gd name="T87" fmla="*/ 2147483647 h 5312"/>
              <a:gd name="T88" fmla="*/ 0 w 406"/>
              <a:gd name="T89" fmla="*/ 2147483647 h 5312"/>
              <a:gd name="T90" fmla="*/ 0 w 406"/>
              <a:gd name="T91" fmla="*/ 2147483647 h 5312"/>
              <a:gd name="T92" fmla="*/ 0 w 406"/>
              <a:gd name="T93" fmla="*/ 0 h 5312"/>
              <a:gd name="T94" fmla="*/ 0 w 406"/>
              <a:gd name="T95" fmla="*/ 2147483647 h 5312"/>
              <a:gd name="T96" fmla="*/ 0 w 406"/>
              <a:gd name="T97" fmla="*/ 2147483647 h 5312"/>
              <a:gd name="T98" fmla="*/ 0 w 406"/>
              <a:gd name="T99" fmla="*/ 0 h 5312"/>
              <a:gd name="T100" fmla="*/ 0 w 406"/>
              <a:gd name="T101" fmla="*/ 0 h 5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6"/>
              <a:gd name="T154" fmla="*/ 0 h 5312"/>
              <a:gd name="T155" fmla="*/ 406 w 406"/>
              <a:gd name="T156" fmla="*/ 5312 h 5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6" h="5312">
                <a:moveTo>
                  <a:pt x="178" y="5287"/>
                </a:moveTo>
                <a:lnTo>
                  <a:pt x="178" y="5134"/>
                </a:lnTo>
                <a:cubicBezTo>
                  <a:pt x="178" y="5120"/>
                  <a:pt x="189" y="5109"/>
                  <a:pt x="203" y="5109"/>
                </a:cubicBezTo>
                <a:cubicBezTo>
                  <a:pt x="217" y="5109"/>
                  <a:pt x="229" y="5120"/>
                  <a:pt x="229" y="5134"/>
                </a:cubicBezTo>
                <a:lnTo>
                  <a:pt x="229" y="5287"/>
                </a:lnTo>
                <a:cubicBezTo>
                  <a:pt x="229" y="5301"/>
                  <a:pt x="217" y="5312"/>
                  <a:pt x="203" y="5312"/>
                </a:cubicBezTo>
                <a:cubicBezTo>
                  <a:pt x="189" y="5312"/>
                  <a:pt x="178" y="5301"/>
                  <a:pt x="178" y="5287"/>
                </a:cubicBezTo>
                <a:close/>
                <a:moveTo>
                  <a:pt x="178" y="4931"/>
                </a:moveTo>
                <a:lnTo>
                  <a:pt x="178" y="4779"/>
                </a:lnTo>
                <a:cubicBezTo>
                  <a:pt x="178" y="4765"/>
                  <a:pt x="189" y="4753"/>
                  <a:pt x="203" y="4753"/>
                </a:cubicBezTo>
                <a:cubicBezTo>
                  <a:pt x="217" y="4753"/>
                  <a:pt x="229" y="4765"/>
                  <a:pt x="229" y="4779"/>
                </a:cubicBezTo>
                <a:lnTo>
                  <a:pt x="229" y="4931"/>
                </a:lnTo>
                <a:cubicBezTo>
                  <a:pt x="229" y="4945"/>
                  <a:pt x="217" y="4956"/>
                  <a:pt x="203" y="4956"/>
                </a:cubicBezTo>
                <a:cubicBezTo>
                  <a:pt x="189" y="4956"/>
                  <a:pt x="178" y="4945"/>
                  <a:pt x="178" y="4931"/>
                </a:cubicBezTo>
                <a:close/>
                <a:moveTo>
                  <a:pt x="178" y="4575"/>
                </a:moveTo>
                <a:lnTo>
                  <a:pt x="178" y="4423"/>
                </a:lnTo>
                <a:cubicBezTo>
                  <a:pt x="178" y="4409"/>
                  <a:pt x="189" y="4397"/>
                  <a:pt x="203" y="4397"/>
                </a:cubicBezTo>
                <a:cubicBezTo>
                  <a:pt x="217" y="4397"/>
                  <a:pt x="229" y="4409"/>
                  <a:pt x="229" y="4423"/>
                </a:cubicBezTo>
                <a:lnTo>
                  <a:pt x="229" y="4575"/>
                </a:lnTo>
                <a:cubicBezTo>
                  <a:pt x="229" y="4589"/>
                  <a:pt x="217" y="4601"/>
                  <a:pt x="203" y="4601"/>
                </a:cubicBezTo>
                <a:cubicBezTo>
                  <a:pt x="189" y="4601"/>
                  <a:pt x="178" y="4589"/>
                  <a:pt x="178" y="4575"/>
                </a:cubicBezTo>
                <a:close/>
                <a:moveTo>
                  <a:pt x="178" y="4219"/>
                </a:moveTo>
                <a:lnTo>
                  <a:pt x="178" y="4067"/>
                </a:lnTo>
                <a:cubicBezTo>
                  <a:pt x="178" y="4053"/>
                  <a:pt x="189" y="4042"/>
                  <a:pt x="203" y="4042"/>
                </a:cubicBezTo>
                <a:cubicBezTo>
                  <a:pt x="217" y="4042"/>
                  <a:pt x="229" y="4053"/>
                  <a:pt x="229" y="4067"/>
                </a:cubicBezTo>
                <a:lnTo>
                  <a:pt x="229" y="4219"/>
                </a:lnTo>
                <a:cubicBezTo>
                  <a:pt x="229" y="4234"/>
                  <a:pt x="217" y="4245"/>
                  <a:pt x="203" y="4245"/>
                </a:cubicBezTo>
                <a:cubicBezTo>
                  <a:pt x="189" y="4245"/>
                  <a:pt x="178" y="4234"/>
                  <a:pt x="178" y="4219"/>
                </a:cubicBezTo>
                <a:close/>
                <a:moveTo>
                  <a:pt x="178" y="3864"/>
                </a:moveTo>
                <a:lnTo>
                  <a:pt x="178" y="3711"/>
                </a:lnTo>
                <a:cubicBezTo>
                  <a:pt x="178" y="3697"/>
                  <a:pt x="189" y="3686"/>
                  <a:pt x="203" y="3686"/>
                </a:cubicBezTo>
                <a:cubicBezTo>
                  <a:pt x="217" y="3686"/>
                  <a:pt x="229" y="3697"/>
                  <a:pt x="229" y="3711"/>
                </a:cubicBezTo>
                <a:lnTo>
                  <a:pt x="229" y="3864"/>
                </a:lnTo>
                <a:cubicBezTo>
                  <a:pt x="229" y="3878"/>
                  <a:pt x="217" y="3889"/>
                  <a:pt x="203" y="3889"/>
                </a:cubicBezTo>
                <a:cubicBezTo>
                  <a:pt x="189" y="3889"/>
                  <a:pt x="178" y="3878"/>
                  <a:pt x="178" y="3864"/>
                </a:cubicBezTo>
                <a:close/>
                <a:moveTo>
                  <a:pt x="178" y="3508"/>
                </a:moveTo>
                <a:lnTo>
                  <a:pt x="178" y="3355"/>
                </a:lnTo>
                <a:cubicBezTo>
                  <a:pt x="178" y="3341"/>
                  <a:pt x="189" y="3330"/>
                  <a:pt x="203" y="3330"/>
                </a:cubicBezTo>
                <a:cubicBezTo>
                  <a:pt x="217" y="3330"/>
                  <a:pt x="229" y="3341"/>
                  <a:pt x="229" y="3355"/>
                </a:cubicBezTo>
                <a:lnTo>
                  <a:pt x="229" y="3508"/>
                </a:lnTo>
                <a:cubicBezTo>
                  <a:pt x="229" y="3522"/>
                  <a:pt x="217" y="3533"/>
                  <a:pt x="203" y="3533"/>
                </a:cubicBezTo>
                <a:cubicBezTo>
                  <a:pt x="189" y="3533"/>
                  <a:pt x="178" y="3522"/>
                  <a:pt x="178" y="3508"/>
                </a:cubicBezTo>
                <a:close/>
                <a:moveTo>
                  <a:pt x="178" y="3152"/>
                </a:moveTo>
                <a:lnTo>
                  <a:pt x="178" y="3000"/>
                </a:lnTo>
                <a:cubicBezTo>
                  <a:pt x="178" y="2986"/>
                  <a:pt x="189" y="2974"/>
                  <a:pt x="203" y="2974"/>
                </a:cubicBezTo>
                <a:cubicBezTo>
                  <a:pt x="217" y="2974"/>
                  <a:pt x="229" y="2986"/>
                  <a:pt x="229" y="3000"/>
                </a:cubicBezTo>
                <a:lnTo>
                  <a:pt x="229" y="3152"/>
                </a:lnTo>
                <a:cubicBezTo>
                  <a:pt x="229" y="3166"/>
                  <a:pt x="217" y="3178"/>
                  <a:pt x="203" y="3178"/>
                </a:cubicBezTo>
                <a:cubicBezTo>
                  <a:pt x="189" y="3178"/>
                  <a:pt x="178" y="3166"/>
                  <a:pt x="178" y="3152"/>
                </a:cubicBezTo>
                <a:close/>
                <a:moveTo>
                  <a:pt x="178" y="2796"/>
                </a:moveTo>
                <a:lnTo>
                  <a:pt x="178" y="2644"/>
                </a:lnTo>
                <a:cubicBezTo>
                  <a:pt x="178" y="2630"/>
                  <a:pt x="189" y="2619"/>
                  <a:pt x="203" y="2619"/>
                </a:cubicBezTo>
                <a:cubicBezTo>
                  <a:pt x="217" y="2619"/>
                  <a:pt x="229" y="2630"/>
                  <a:pt x="229" y="2644"/>
                </a:cubicBezTo>
                <a:lnTo>
                  <a:pt x="229" y="2796"/>
                </a:lnTo>
                <a:cubicBezTo>
                  <a:pt x="229" y="2810"/>
                  <a:pt x="217" y="2822"/>
                  <a:pt x="203" y="2822"/>
                </a:cubicBezTo>
                <a:cubicBezTo>
                  <a:pt x="189" y="2822"/>
                  <a:pt x="178" y="2810"/>
                  <a:pt x="178" y="2796"/>
                </a:cubicBezTo>
                <a:close/>
                <a:moveTo>
                  <a:pt x="178" y="2441"/>
                </a:moveTo>
                <a:lnTo>
                  <a:pt x="178" y="2288"/>
                </a:lnTo>
                <a:cubicBezTo>
                  <a:pt x="178" y="2274"/>
                  <a:pt x="189" y="2263"/>
                  <a:pt x="203" y="2263"/>
                </a:cubicBezTo>
                <a:cubicBezTo>
                  <a:pt x="217" y="2263"/>
                  <a:pt x="229" y="2274"/>
                  <a:pt x="229" y="2288"/>
                </a:cubicBezTo>
                <a:lnTo>
                  <a:pt x="229" y="2441"/>
                </a:lnTo>
                <a:cubicBezTo>
                  <a:pt x="229" y="2455"/>
                  <a:pt x="217" y="2466"/>
                  <a:pt x="203" y="2466"/>
                </a:cubicBezTo>
                <a:cubicBezTo>
                  <a:pt x="189" y="2466"/>
                  <a:pt x="178" y="2455"/>
                  <a:pt x="178" y="2441"/>
                </a:cubicBezTo>
                <a:close/>
                <a:moveTo>
                  <a:pt x="178" y="2085"/>
                </a:moveTo>
                <a:lnTo>
                  <a:pt x="178" y="1932"/>
                </a:lnTo>
                <a:cubicBezTo>
                  <a:pt x="178" y="1918"/>
                  <a:pt x="189" y="1907"/>
                  <a:pt x="203" y="1907"/>
                </a:cubicBezTo>
                <a:cubicBezTo>
                  <a:pt x="217" y="1907"/>
                  <a:pt x="229" y="1918"/>
                  <a:pt x="229" y="1932"/>
                </a:cubicBezTo>
                <a:lnTo>
                  <a:pt x="229" y="2085"/>
                </a:lnTo>
                <a:cubicBezTo>
                  <a:pt x="229" y="2099"/>
                  <a:pt x="217" y="2110"/>
                  <a:pt x="203" y="2110"/>
                </a:cubicBezTo>
                <a:cubicBezTo>
                  <a:pt x="189" y="2110"/>
                  <a:pt x="178" y="2099"/>
                  <a:pt x="178" y="2085"/>
                </a:cubicBezTo>
                <a:close/>
                <a:moveTo>
                  <a:pt x="178" y="1729"/>
                </a:moveTo>
                <a:lnTo>
                  <a:pt x="178" y="1577"/>
                </a:lnTo>
                <a:cubicBezTo>
                  <a:pt x="178" y="1563"/>
                  <a:pt x="189" y="1551"/>
                  <a:pt x="203" y="1551"/>
                </a:cubicBezTo>
                <a:cubicBezTo>
                  <a:pt x="217" y="1551"/>
                  <a:pt x="229" y="1563"/>
                  <a:pt x="229" y="1577"/>
                </a:cubicBezTo>
                <a:lnTo>
                  <a:pt x="229" y="1729"/>
                </a:lnTo>
                <a:cubicBezTo>
                  <a:pt x="229" y="1743"/>
                  <a:pt x="217" y="1754"/>
                  <a:pt x="203" y="1754"/>
                </a:cubicBezTo>
                <a:cubicBezTo>
                  <a:pt x="189" y="1754"/>
                  <a:pt x="178" y="1743"/>
                  <a:pt x="178" y="1729"/>
                </a:cubicBezTo>
                <a:close/>
                <a:moveTo>
                  <a:pt x="178" y="1373"/>
                </a:moveTo>
                <a:lnTo>
                  <a:pt x="178" y="1221"/>
                </a:lnTo>
                <a:cubicBezTo>
                  <a:pt x="178" y="1207"/>
                  <a:pt x="189" y="1195"/>
                  <a:pt x="203" y="1195"/>
                </a:cubicBezTo>
                <a:cubicBezTo>
                  <a:pt x="217" y="1195"/>
                  <a:pt x="229" y="1207"/>
                  <a:pt x="229" y="1221"/>
                </a:cubicBezTo>
                <a:lnTo>
                  <a:pt x="229" y="1373"/>
                </a:lnTo>
                <a:cubicBezTo>
                  <a:pt x="229" y="1387"/>
                  <a:pt x="217" y="1399"/>
                  <a:pt x="203" y="1399"/>
                </a:cubicBezTo>
                <a:cubicBezTo>
                  <a:pt x="189" y="1399"/>
                  <a:pt x="178" y="1387"/>
                  <a:pt x="178" y="1373"/>
                </a:cubicBezTo>
                <a:close/>
                <a:moveTo>
                  <a:pt x="178" y="1018"/>
                </a:moveTo>
                <a:lnTo>
                  <a:pt x="178" y="865"/>
                </a:lnTo>
                <a:cubicBezTo>
                  <a:pt x="178" y="851"/>
                  <a:pt x="189" y="840"/>
                  <a:pt x="203" y="840"/>
                </a:cubicBezTo>
                <a:cubicBezTo>
                  <a:pt x="217" y="840"/>
                  <a:pt x="229" y="851"/>
                  <a:pt x="229" y="865"/>
                </a:cubicBezTo>
                <a:lnTo>
                  <a:pt x="229" y="1018"/>
                </a:lnTo>
                <a:cubicBezTo>
                  <a:pt x="229" y="1032"/>
                  <a:pt x="217" y="1043"/>
                  <a:pt x="203" y="1043"/>
                </a:cubicBezTo>
                <a:cubicBezTo>
                  <a:pt x="189" y="1043"/>
                  <a:pt x="178" y="1032"/>
                  <a:pt x="178" y="1018"/>
                </a:cubicBezTo>
                <a:close/>
                <a:moveTo>
                  <a:pt x="178" y="662"/>
                </a:moveTo>
                <a:lnTo>
                  <a:pt x="178" y="509"/>
                </a:lnTo>
                <a:cubicBezTo>
                  <a:pt x="178" y="495"/>
                  <a:pt x="189" y="484"/>
                  <a:pt x="203" y="484"/>
                </a:cubicBezTo>
                <a:cubicBezTo>
                  <a:pt x="217" y="484"/>
                  <a:pt x="229" y="495"/>
                  <a:pt x="229" y="509"/>
                </a:cubicBezTo>
                <a:lnTo>
                  <a:pt x="229" y="662"/>
                </a:lnTo>
                <a:cubicBezTo>
                  <a:pt x="229" y="676"/>
                  <a:pt x="217" y="687"/>
                  <a:pt x="203" y="687"/>
                </a:cubicBezTo>
                <a:cubicBezTo>
                  <a:pt x="189" y="687"/>
                  <a:pt x="178" y="676"/>
                  <a:pt x="178" y="662"/>
                </a:cubicBezTo>
                <a:close/>
                <a:moveTo>
                  <a:pt x="0" y="407"/>
                </a:moveTo>
                <a:lnTo>
                  <a:pt x="203" y="0"/>
                </a:lnTo>
                <a:lnTo>
                  <a:pt x="406" y="407"/>
                </a:lnTo>
                <a:lnTo>
                  <a:pt x="0" y="407"/>
                </a:lnTo>
                <a:close/>
              </a:path>
            </a:pathLst>
          </a:custGeom>
          <a:solidFill>
            <a:srgbClr val="000062"/>
          </a:solidFill>
          <a:ln w="3175">
            <a:solidFill>
              <a:srgbClr val="000062"/>
            </a:solidFill>
            <a:bevel/>
            <a:headEnd/>
            <a:tailEnd/>
          </a:ln>
        </p:spPr>
        <p:txBody>
          <a:bodyPr/>
          <a:lstStyle/>
          <a:p>
            <a:endParaRPr lang="en-US"/>
          </a:p>
        </p:txBody>
      </p:sp>
      <p:sp>
        <p:nvSpPr>
          <p:cNvPr id="25633" name="Freeform 79"/>
          <p:cNvSpPr>
            <a:spLocks noEditPoints="1"/>
          </p:cNvSpPr>
          <p:nvPr/>
        </p:nvSpPr>
        <p:spPr bwMode="auto">
          <a:xfrm>
            <a:off x="3184527" y="3454401"/>
            <a:ext cx="73025" cy="701675"/>
          </a:xfrm>
          <a:custGeom>
            <a:avLst/>
            <a:gdLst>
              <a:gd name="T0" fmla="*/ 0 w 406"/>
              <a:gd name="T1" fmla="*/ 2147483647 h 4499"/>
              <a:gd name="T2" fmla="*/ 0 w 406"/>
              <a:gd name="T3" fmla="*/ 2147483647 h 4499"/>
              <a:gd name="T4" fmla="*/ 0 w 406"/>
              <a:gd name="T5" fmla="*/ 2147483647 h 4499"/>
              <a:gd name="T6" fmla="*/ 0 w 406"/>
              <a:gd name="T7" fmla="*/ 2147483647 h 4499"/>
              <a:gd name="T8" fmla="*/ 0 w 406"/>
              <a:gd name="T9" fmla="*/ 2147483647 h 4499"/>
              <a:gd name="T10" fmla="*/ 0 w 406"/>
              <a:gd name="T11" fmla="*/ 2147483647 h 4499"/>
              <a:gd name="T12" fmla="*/ 0 w 406"/>
              <a:gd name="T13" fmla="*/ 2147483647 h 4499"/>
              <a:gd name="T14" fmla="*/ 0 w 406"/>
              <a:gd name="T15" fmla="*/ 2147483647 h 4499"/>
              <a:gd name="T16" fmla="*/ 0 w 406"/>
              <a:gd name="T17" fmla="*/ 2147483647 h 4499"/>
              <a:gd name="T18" fmla="*/ 0 w 406"/>
              <a:gd name="T19" fmla="*/ 2147483647 h 4499"/>
              <a:gd name="T20" fmla="*/ 0 w 406"/>
              <a:gd name="T21" fmla="*/ 2147483647 h 4499"/>
              <a:gd name="T22" fmla="*/ 0 w 406"/>
              <a:gd name="T23" fmla="*/ 2147483647 h 4499"/>
              <a:gd name="T24" fmla="*/ 0 w 406"/>
              <a:gd name="T25" fmla="*/ 2147483647 h 4499"/>
              <a:gd name="T26" fmla="*/ 0 w 406"/>
              <a:gd name="T27" fmla="*/ 2147483647 h 4499"/>
              <a:gd name="T28" fmla="*/ 0 w 406"/>
              <a:gd name="T29" fmla="*/ 2147483647 h 4499"/>
              <a:gd name="T30" fmla="*/ 0 w 406"/>
              <a:gd name="T31" fmla="*/ 2147483647 h 4499"/>
              <a:gd name="T32" fmla="*/ 0 w 406"/>
              <a:gd name="T33" fmla="*/ 2147483647 h 4499"/>
              <a:gd name="T34" fmla="*/ 0 w 406"/>
              <a:gd name="T35" fmla="*/ 2147483647 h 4499"/>
              <a:gd name="T36" fmla="*/ 0 w 406"/>
              <a:gd name="T37" fmla="*/ 2147483647 h 4499"/>
              <a:gd name="T38" fmla="*/ 0 w 406"/>
              <a:gd name="T39" fmla="*/ 2147483647 h 4499"/>
              <a:gd name="T40" fmla="*/ 0 w 406"/>
              <a:gd name="T41" fmla="*/ 2147483647 h 4499"/>
              <a:gd name="T42" fmla="*/ 0 w 406"/>
              <a:gd name="T43" fmla="*/ 2147483647 h 4499"/>
              <a:gd name="T44" fmla="*/ 0 w 406"/>
              <a:gd name="T45" fmla="*/ 2147483647 h 4499"/>
              <a:gd name="T46" fmla="*/ 0 w 406"/>
              <a:gd name="T47" fmla="*/ 2147483647 h 4499"/>
              <a:gd name="T48" fmla="*/ 0 w 406"/>
              <a:gd name="T49" fmla="*/ 2147483647 h 4499"/>
              <a:gd name="T50" fmla="*/ 0 w 406"/>
              <a:gd name="T51" fmla="*/ 2147483647 h 4499"/>
              <a:gd name="T52" fmla="*/ 0 w 406"/>
              <a:gd name="T53" fmla="*/ 2147483647 h 4499"/>
              <a:gd name="T54" fmla="*/ 0 w 406"/>
              <a:gd name="T55" fmla="*/ 2147483647 h 4499"/>
              <a:gd name="T56" fmla="*/ 0 w 406"/>
              <a:gd name="T57" fmla="*/ 2147483647 h 4499"/>
              <a:gd name="T58" fmla="*/ 0 w 406"/>
              <a:gd name="T59" fmla="*/ 2147483647 h 4499"/>
              <a:gd name="T60" fmla="*/ 0 w 406"/>
              <a:gd name="T61" fmla="*/ 2147483647 h 4499"/>
              <a:gd name="T62" fmla="*/ 0 w 406"/>
              <a:gd name="T63" fmla="*/ 2147483647 h 4499"/>
              <a:gd name="T64" fmla="*/ 0 w 406"/>
              <a:gd name="T65" fmla="*/ 2147483647 h 4499"/>
              <a:gd name="T66" fmla="*/ 0 w 406"/>
              <a:gd name="T67" fmla="*/ 2147483647 h 4499"/>
              <a:gd name="T68" fmla="*/ 0 w 406"/>
              <a:gd name="T69" fmla="*/ 2147483647 h 4499"/>
              <a:gd name="T70" fmla="*/ 0 w 406"/>
              <a:gd name="T71" fmla="*/ 2147483647 h 4499"/>
              <a:gd name="T72" fmla="*/ 0 w 406"/>
              <a:gd name="T73" fmla="*/ 2147483647 h 4499"/>
              <a:gd name="T74" fmla="*/ 0 w 406"/>
              <a:gd name="T75" fmla="*/ 2147483647 h 4499"/>
              <a:gd name="T76" fmla="*/ 0 w 406"/>
              <a:gd name="T77" fmla="*/ 0 h 4499"/>
              <a:gd name="T78" fmla="*/ 0 w 406"/>
              <a:gd name="T79" fmla="*/ 0 h 4499"/>
              <a:gd name="T80" fmla="*/ 0 w 406"/>
              <a:gd name="T81" fmla="*/ 0 h 4499"/>
              <a:gd name="T82" fmla="*/ 0 w 406"/>
              <a:gd name="T83" fmla="*/ 0 h 4499"/>
              <a:gd name="T84" fmla="*/ 0 w 406"/>
              <a:gd name="T85" fmla="*/ 0 h 4499"/>
              <a:gd name="T86" fmla="*/ 0 w 406"/>
              <a:gd name="T87" fmla="*/ 0 h 44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4499"/>
              <a:gd name="T134" fmla="*/ 406 w 406"/>
              <a:gd name="T135" fmla="*/ 4499 h 44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4499">
                <a:moveTo>
                  <a:pt x="178" y="4473"/>
                </a:moveTo>
                <a:lnTo>
                  <a:pt x="178" y="4321"/>
                </a:lnTo>
                <a:cubicBezTo>
                  <a:pt x="178" y="4307"/>
                  <a:pt x="189" y="4296"/>
                  <a:pt x="203" y="4296"/>
                </a:cubicBezTo>
                <a:cubicBezTo>
                  <a:pt x="217" y="4296"/>
                  <a:pt x="229" y="4307"/>
                  <a:pt x="229" y="4321"/>
                </a:cubicBezTo>
                <a:lnTo>
                  <a:pt x="229" y="4473"/>
                </a:lnTo>
                <a:cubicBezTo>
                  <a:pt x="229" y="4488"/>
                  <a:pt x="217" y="4499"/>
                  <a:pt x="203" y="4499"/>
                </a:cubicBezTo>
                <a:cubicBezTo>
                  <a:pt x="189" y="4499"/>
                  <a:pt x="178" y="4488"/>
                  <a:pt x="178" y="4473"/>
                </a:cubicBezTo>
                <a:close/>
                <a:moveTo>
                  <a:pt x="178" y="4118"/>
                </a:moveTo>
                <a:lnTo>
                  <a:pt x="178" y="3965"/>
                </a:lnTo>
                <a:cubicBezTo>
                  <a:pt x="178" y="3951"/>
                  <a:pt x="189" y="3940"/>
                  <a:pt x="203" y="3940"/>
                </a:cubicBezTo>
                <a:cubicBezTo>
                  <a:pt x="217" y="3940"/>
                  <a:pt x="229" y="3951"/>
                  <a:pt x="229" y="3965"/>
                </a:cubicBezTo>
                <a:lnTo>
                  <a:pt x="229" y="4118"/>
                </a:lnTo>
                <a:cubicBezTo>
                  <a:pt x="229" y="4132"/>
                  <a:pt x="217" y="4143"/>
                  <a:pt x="203" y="4143"/>
                </a:cubicBezTo>
                <a:cubicBezTo>
                  <a:pt x="189" y="4143"/>
                  <a:pt x="178" y="4132"/>
                  <a:pt x="178" y="4118"/>
                </a:cubicBezTo>
                <a:close/>
                <a:moveTo>
                  <a:pt x="178" y="3762"/>
                </a:moveTo>
                <a:lnTo>
                  <a:pt x="178" y="3609"/>
                </a:lnTo>
                <a:cubicBezTo>
                  <a:pt x="178" y="3595"/>
                  <a:pt x="189" y="3584"/>
                  <a:pt x="203" y="3584"/>
                </a:cubicBezTo>
                <a:cubicBezTo>
                  <a:pt x="217" y="3584"/>
                  <a:pt x="229" y="3595"/>
                  <a:pt x="229" y="3609"/>
                </a:cubicBezTo>
                <a:lnTo>
                  <a:pt x="229" y="3762"/>
                </a:lnTo>
                <a:cubicBezTo>
                  <a:pt x="229" y="3776"/>
                  <a:pt x="217" y="3787"/>
                  <a:pt x="203" y="3787"/>
                </a:cubicBezTo>
                <a:cubicBezTo>
                  <a:pt x="189" y="3787"/>
                  <a:pt x="178" y="3776"/>
                  <a:pt x="178" y="3762"/>
                </a:cubicBezTo>
                <a:close/>
                <a:moveTo>
                  <a:pt x="178" y="3406"/>
                </a:moveTo>
                <a:lnTo>
                  <a:pt x="178" y="3254"/>
                </a:lnTo>
                <a:cubicBezTo>
                  <a:pt x="178" y="3240"/>
                  <a:pt x="189" y="3228"/>
                  <a:pt x="203" y="3228"/>
                </a:cubicBezTo>
                <a:cubicBezTo>
                  <a:pt x="217" y="3228"/>
                  <a:pt x="229" y="3240"/>
                  <a:pt x="229" y="3254"/>
                </a:cubicBezTo>
                <a:lnTo>
                  <a:pt x="229" y="3406"/>
                </a:lnTo>
                <a:cubicBezTo>
                  <a:pt x="229" y="3420"/>
                  <a:pt x="217" y="3432"/>
                  <a:pt x="203" y="3432"/>
                </a:cubicBezTo>
                <a:cubicBezTo>
                  <a:pt x="189" y="3432"/>
                  <a:pt x="178" y="3420"/>
                  <a:pt x="178" y="3406"/>
                </a:cubicBezTo>
                <a:close/>
                <a:moveTo>
                  <a:pt x="178" y="3050"/>
                </a:moveTo>
                <a:lnTo>
                  <a:pt x="178" y="2898"/>
                </a:lnTo>
                <a:cubicBezTo>
                  <a:pt x="178" y="2884"/>
                  <a:pt x="189" y="2872"/>
                  <a:pt x="203" y="2872"/>
                </a:cubicBezTo>
                <a:cubicBezTo>
                  <a:pt x="217" y="2872"/>
                  <a:pt x="229" y="2884"/>
                  <a:pt x="229" y="2898"/>
                </a:cubicBezTo>
                <a:lnTo>
                  <a:pt x="229" y="3050"/>
                </a:lnTo>
                <a:cubicBezTo>
                  <a:pt x="229" y="3064"/>
                  <a:pt x="217" y="3076"/>
                  <a:pt x="203" y="3076"/>
                </a:cubicBezTo>
                <a:cubicBezTo>
                  <a:pt x="189" y="3076"/>
                  <a:pt x="178" y="3064"/>
                  <a:pt x="178" y="3050"/>
                </a:cubicBezTo>
                <a:close/>
                <a:moveTo>
                  <a:pt x="178" y="2695"/>
                </a:moveTo>
                <a:lnTo>
                  <a:pt x="178" y="2542"/>
                </a:lnTo>
                <a:cubicBezTo>
                  <a:pt x="178" y="2528"/>
                  <a:pt x="189" y="2517"/>
                  <a:pt x="203" y="2517"/>
                </a:cubicBezTo>
                <a:cubicBezTo>
                  <a:pt x="217" y="2517"/>
                  <a:pt x="229" y="2528"/>
                  <a:pt x="229" y="2542"/>
                </a:cubicBezTo>
                <a:lnTo>
                  <a:pt x="229" y="2695"/>
                </a:lnTo>
                <a:cubicBezTo>
                  <a:pt x="229" y="2709"/>
                  <a:pt x="217" y="2720"/>
                  <a:pt x="203" y="2720"/>
                </a:cubicBezTo>
                <a:cubicBezTo>
                  <a:pt x="189" y="2720"/>
                  <a:pt x="178" y="2709"/>
                  <a:pt x="178" y="2695"/>
                </a:cubicBezTo>
                <a:close/>
                <a:moveTo>
                  <a:pt x="178" y="2339"/>
                </a:moveTo>
                <a:lnTo>
                  <a:pt x="178" y="2186"/>
                </a:lnTo>
                <a:cubicBezTo>
                  <a:pt x="178" y="2172"/>
                  <a:pt x="189" y="2161"/>
                  <a:pt x="203" y="2161"/>
                </a:cubicBezTo>
                <a:cubicBezTo>
                  <a:pt x="217" y="2161"/>
                  <a:pt x="229" y="2172"/>
                  <a:pt x="229" y="2186"/>
                </a:cubicBezTo>
                <a:lnTo>
                  <a:pt x="229" y="2339"/>
                </a:lnTo>
                <a:cubicBezTo>
                  <a:pt x="229" y="2353"/>
                  <a:pt x="217" y="2364"/>
                  <a:pt x="203" y="2364"/>
                </a:cubicBezTo>
                <a:cubicBezTo>
                  <a:pt x="189" y="2364"/>
                  <a:pt x="178" y="2353"/>
                  <a:pt x="178" y="2339"/>
                </a:cubicBezTo>
                <a:close/>
                <a:moveTo>
                  <a:pt x="178" y="1983"/>
                </a:moveTo>
                <a:lnTo>
                  <a:pt x="178" y="1831"/>
                </a:lnTo>
                <a:cubicBezTo>
                  <a:pt x="178" y="1817"/>
                  <a:pt x="189" y="1805"/>
                  <a:pt x="203" y="1805"/>
                </a:cubicBezTo>
                <a:cubicBezTo>
                  <a:pt x="217" y="1805"/>
                  <a:pt x="229" y="1817"/>
                  <a:pt x="229" y="1831"/>
                </a:cubicBezTo>
                <a:lnTo>
                  <a:pt x="229" y="1983"/>
                </a:lnTo>
                <a:cubicBezTo>
                  <a:pt x="229" y="1997"/>
                  <a:pt x="217" y="2008"/>
                  <a:pt x="203" y="2008"/>
                </a:cubicBezTo>
                <a:cubicBezTo>
                  <a:pt x="189" y="2008"/>
                  <a:pt x="178" y="1997"/>
                  <a:pt x="178" y="1983"/>
                </a:cubicBezTo>
                <a:close/>
                <a:moveTo>
                  <a:pt x="178" y="1627"/>
                </a:moveTo>
                <a:lnTo>
                  <a:pt x="178" y="1475"/>
                </a:lnTo>
                <a:cubicBezTo>
                  <a:pt x="178" y="1461"/>
                  <a:pt x="189" y="1449"/>
                  <a:pt x="203" y="1449"/>
                </a:cubicBezTo>
                <a:cubicBezTo>
                  <a:pt x="217" y="1449"/>
                  <a:pt x="229" y="1461"/>
                  <a:pt x="229" y="1475"/>
                </a:cubicBezTo>
                <a:lnTo>
                  <a:pt x="229" y="1627"/>
                </a:lnTo>
                <a:cubicBezTo>
                  <a:pt x="229" y="1641"/>
                  <a:pt x="217" y="1653"/>
                  <a:pt x="203" y="1653"/>
                </a:cubicBezTo>
                <a:cubicBezTo>
                  <a:pt x="189" y="1653"/>
                  <a:pt x="178" y="1641"/>
                  <a:pt x="178" y="1627"/>
                </a:cubicBezTo>
                <a:close/>
                <a:moveTo>
                  <a:pt x="178" y="1272"/>
                </a:moveTo>
                <a:lnTo>
                  <a:pt x="178" y="1119"/>
                </a:lnTo>
                <a:cubicBezTo>
                  <a:pt x="178" y="1105"/>
                  <a:pt x="189" y="1094"/>
                  <a:pt x="203" y="1094"/>
                </a:cubicBezTo>
                <a:cubicBezTo>
                  <a:pt x="217" y="1094"/>
                  <a:pt x="229" y="1105"/>
                  <a:pt x="229" y="1119"/>
                </a:cubicBezTo>
                <a:lnTo>
                  <a:pt x="229" y="1272"/>
                </a:lnTo>
                <a:cubicBezTo>
                  <a:pt x="229" y="1286"/>
                  <a:pt x="217" y="1297"/>
                  <a:pt x="203" y="1297"/>
                </a:cubicBezTo>
                <a:cubicBezTo>
                  <a:pt x="189" y="1297"/>
                  <a:pt x="178" y="1286"/>
                  <a:pt x="178" y="1272"/>
                </a:cubicBezTo>
                <a:close/>
                <a:moveTo>
                  <a:pt x="178" y="916"/>
                </a:moveTo>
                <a:lnTo>
                  <a:pt x="178" y="763"/>
                </a:lnTo>
                <a:cubicBezTo>
                  <a:pt x="178" y="749"/>
                  <a:pt x="189" y="738"/>
                  <a:pt x="203" y="738"/>
                </a:cubicBezTo>
                <a:cubicBezTo>
                  <a:pt x="217" y="738"/>
                  <a:pt x="229" y="749"/>
                  <a:pt x="229" y="763"/>
                </a:cubicBezTo>
                <a:lnTo>
                  <a:pt x="229" y="916"/>
                </a:lnTo>
                <a:cubicBezTo>
                  <a:pt x="229" y="930"/>
                  <a:pt x="217" y="941"/>
                  <a:pt x="203" y="941"/>
                </a:cubicBezTo>
                <a:cubicBezTo>
                  <a:pt x="189" y="941"/>
                  <a:pt x="178" y="930"/>
                  <a:pt x="178" y="916"/>
                </a:cubicBezTo>
                <a:close/>
                <a:moveTo>
                  <a:pt x="178" y="560"/>
                </a:moveTo>
                <a:lnTo>
                  <a:pt x="178" y="407"/>
                </a:lnTo>
                <a:cubicBezTo>
                  <a:pt x="178" y="393"/>
                  <a:pt x="189" y="382"/>
                  <a:pt x="203" y="382"/>
                </a:cubicBezTo>
                <a:cubicBezTo>
                  <a:pt x="217" y="382"/>
                  <a:pt x="229" y="393"/>
                  <a:pt x="229" y="407"/>
                </a:cubicBezTo>
                <a:lnTo>
                  <a:pt x="229" y="560"/>
                </a:lnTo>
                <a:cubicBezTo>
                  <a:pt x="229" y="574"/>
                  <a:pt x="217" y="585"/>
                  <a:pt x="203" y="585"/>
                </a:cubicBezTo>
                <a:cubicBezTo>
                  <a:pt x="189" y="585"/>
                  <a:pt x="178" y="574"/>
                  <a:pt x="178" y="560"/>
                </a:cubicBezTo>
                <a:close/>
                <a:moveTo>
                  <a:pt x="0" y="407"/>
                </a:moveTo>
                <a:lnTo>
                  <a:pt x="203" y="0"/>
                </a:lnTo>
                <a:lnTo>
                  <a:pt x="406" y="407"/>
                </a:lnTo>
                <a:lnTo>
                  <a:pt x="0" y="407"/>
                </a:lnTo>
                <a:close/>
              </a:path>
            </a:pathLst>
          </a:custGeom>
          <a:solidFill>
            <a:srgbClr val="000062"/>
          </a:solidFill>
          <a:ln w="3175">
            <a:solidFill>
              <a:srgbClr val="000062"/>
            </a:solidFill>
            <a:bevel/>
            <a:headEnd/>
            <a:tailEnd/>
          </a:ln>
        </p:spPr>
        <p:txBody>
          <a:bodyPr/>
          <a:lstStyle/>
          <a:p>
            <a:endParaRPr lang="en-US"/>
          </a:p>
        </p:txBody>
      </p:sp>
      <p:sp>
        <p:nvSpPr>
          <p:cNvPr id="25634" name="Freeform 80"/>
          <p:cNvSpPr>
            <a:spLocks noEditPoints="1"/>
          </p:cNvSpPr>
          <p:nvPr/>
        </p:nvSpPr>
        <p:spPr bwMode="auto">
          <a:xfrm>
            <a:off x="6032502" y="2755902"/>
            <a:ext cx="73025" cy="1019175"/>
          </a:xfrm>
          <a:custGeom>
            <a:avLst/>
            <a:gdLst>
              <a:gd name="T0" fmla="*/ 2147483647 w 203"/>
              <a:gd name="T1" fmla="*/ 2147483647 h 3266"/>
              <a:gd name="T2" fmla="*/ 2147483647 w 203"/>
              <a:gd name="T3" fmla="*/ 2147483647 h 3266"/>
              <a:gd name="T4" fmla="*/ 2147483647 w 203"/>
              <a:gd name="T5" fmla="*/ 2147483647 h 3266"/>
              <a:gd name="T6" fmla="*/ 2147483647 w 203"/>
              <a:gd name="T7" fmla="*/ 2147483647 h 3266"/>
              <a:gd name="T8" fmla="*/ 2147483647 w 203"/>
              <a:gd name="T9" fmla="*/ 2147483647 h 3266"/>
              <a:gd name="T10" fmla="*/ 2147483647 w 203"/>
              <a:gd name="T11" fmla="*/ 2147483647 h 3266"/>
              <a:gd name="T12" fmla="*/ 2147483647 w 203"/>
              <a:gd name="T13" fmla="*/ 2147483647 h 3266"/>
              <a:gd name="T14" fmla="*/ 2147483647 w 203"/>
              <a:gd name="T15" fmla="*/ 2147483647 h 3266"/>
              <a:gd name="T16" fmla="*/ 2147483647 w 203"/>
              <a:gd name="T17" fmla="*/ 2147483647 h 3266"/>
              <a:gd name="T18" fmla="*/ 2147483647 w 203"/>
              <a:gd name="T19" fmla="*/ 2147483647 h 3266"/>
              <a:gd name="T20" fmla="*/ 2147483647 w 203"/>
              <a:gd name="T21" fmla="*/ 2147483647 h 3266"/>
              <a:gd name="T22" fmla="*/ 2147483647 w 203"/>
              <a:gd name="T23" fmla="*/ 2147483647 h 3266"/>
              <a:gd name="T24" fmla="*/ 2147483647 w 203"/>
              <a:gd name="T25" fmla="*/ 2147483647 h 3266"/>
              <a:gd name="T26" fmla="*/ 2147483647 w 203"/>
              <a:gd name="T27" fmla="*/ 2147483647 h 3266"/>
              <a:gd name="T28" fmla="*/ 2147483647 w 203"/>
              <a:gd name="T29" fmla="*/ 2147483647 h 3266"/>
              <a:gd name="T30" fmla="*/ 2147483647 w 203"/>
              <a:gd name="T31" fmla="*/ 2147483647 h 3266"/>
              <a:gd name="T32" fmla="*/ 2147483647 w 203"/>
              <a:gd name="T33" fmla="*/ 2147483647 h 3266"/>
              <a:gd name="T34" fmla="*/ 2147483647 w 203"/>
              <a:gd name="T35" fmla="*/ 2147483647 h 3266"/>
              <a:gd name="T36" fmla="*/ 2147483647 w 203"/>
              <a:gd name="T37" fmla="*/ 2147483647 h 3266"/>
              <a:gd name="T38" fmla="*/ 2147483647 w 203"/>
              <a:gd name="T39" fmla="*/ 2147483647 h 3266"/>
              <a:gd name="T40" fmla="*/ 2147483647 w 203"/>
              <a:gd name="T41" fmla="*/ 2147483647 h 3266"/>
              <a:gd name="T42" fmla="*/ 2147483647 w 203"/>
              <a:gd name="T43" fmla="*/ 2147483647 h 3266"/>
              <a:gd name="T44" fmla="*/ 2147483647 w 203"/>
              <a:gd name="T45" fmla="*/ 2147483647 h 3266"/>
              <a:gd name="T46" fmla="*/ 2147483647 w 203"/>
              <a:gd name="T47" fmla="*/ 2147483647 h 3266"/>
              <a:gd name="T48" fmla="*/ 2147483647 w 203"/>
              <a:gd name="T49" fmla="*/ 2147483647 h 3266"/>
              <a:gd name="T50" fmla="*/ 2147483647 w 203"/>
              <a:gd name="T51" fmla="*/ 2147483647 h 3266"/>
              <a:gd name="T52" fmla="*/ 2147483647 w 203"/>
              <a:gd name="T53" fmla="*/ 2147483647 h 3266"/>
              <a:gd name="T54" fmla="*/ 2147483647 w 203"/>
              <a:gd name="T55" fmla="*/ 2147483647 h 3266"/>
              <a:gd name="T56" fmla="*/ 2147483647 w 203"/>
              <a:gd name="T57" fmla="*/ 2147483647 h 3266"/>
              <a:gd name="T58" fmla="*/ 2147483647 w 203"/>
              <a:gd name="T59" fmla="*/ 2147483647 h 3266"/>
              <a:gd name="T60" fmla="*/ 2147483647 w 203"/>
              <a:gd name="T61" fmla="*/ 2147483647 h 3266"/>
              <a:gd name="T62" fmla="*/ 2147483647 w 203"/>
              <a:gd name="T63" fmla="*/ 2147483647 h 3266"/>
              <a:gd name="T64" fmla="*/ 2147483647 w 203"/>
              <a:gd name="T65" fmla="*/ 2147483647 h 3266"/>
              <a:gd name="T66" fmla="*/ 2147483647 w 203"/>
              <a:gd name="T67" fmla="*/ 2147483647 h 3266"/>
              <a:gd name="T68" fmla="*/ 2147483647 w 203"/>
              <a:gd name="T69" fmla="*/ 2147483647 h 3266"/>
              <a:gd name="T70" fmla="*/ 2147483647 w 203"/>
              <a:gd name="T71" fmla="*/ 2147483647 h 3266"/>
              <a:gd name="T72" fmla="*/ 2147483647 w 203"/>
              <a:gd name="T73" fmla="*/ 2147483647 h 3266"/>
              <a:gd name="T74" fmla="*/ 2147483647 w 203"/>
              <a:gd name="T75" fmla="*/ 2147483647 h 3266"/>
              <a:gd name="T76" fmla="*/ 2147483647 w 203"/>
              <a:gd name="T77" fmla="*/ 2147483647 h 3266"/>
              <a:gd name="T78" fmla="*/ 2147483647 w 203"/>
              <a:gd name="T79" fmla="*/ 2147483647 h 3266"/>
              <a:gd name="T80" fmla="*/ 2147483647 w 203"/>
              <a:gd name="T81" fmla="*/ 2147483647 h 3266"/>
              <a:gd name="T82" fmla="*/ 2147483647 w 203"/>
              <a:gd name="T83" fmla="*/ 2147483647 h 3266"/>
              <a:gd name="T84" fmla="*/ 2147483647 w 203"/>
              <a:gd name="T85" fmla="*/ 2147483647 h 3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3266"/>
              <a:gd name="T131" fmla="*/ 203 w 203"/>
              <a:gd name="T132" fmla="*/ 3266 h 32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3266">
                <a:moveTo>
                  <a:pt x="89" y="3253"/>
                </a:moveTo>
                <a:lnTo>
                  <a:pt x="89" y="3177"/>
                </a:lnTo>
                <a:cubicBezTo>
                  <a:pt x="89" y="3170"/>
                  <a:pt x="95" y="3165"/>
                  <a:pt x="102" y="3165"/>
                </a:cubicBezTo>
                <a:cubicBezTo>
                  <a:pt x="109" y="3165"/>
                  <a:pt x="114" y="3170"/>
                  <a:pt x="114" y="3177"/>
                </a:cubicBezTo>
                <a:lnTo>
                  <a:pt x="114" y="3253"/>
                </a:lnTo>
                <a:cubicBezTo>
                  <a:pt x="114" y="3260"/>
                  <a:pt x="109" y="3266"/>
                  <a:pt x="102" y="3266"/>
                </a:cubicBezTo>
                <a:cubicBezTo>
                  <a:pt x="95" y="3266"/>
                  <a:pt x="89" y="3260"/>
                  <a:pt x="89" y="3253"/>
                </a:cubicBezTo>
                <a:close/>
                <a:moveTo>
                  <a:pt x="89" y="3076"/>
                </a:moveTo>
                <a:lnTo>
                  <a:pt x="89" y="2999"/>
                </a:lnTo>
                <a:cubicBezTo>
                  <a:pt x="89" y="2992"/>
                  <a:pt x="95" y="2987"/>
                  <a:pt x="102" y="2987"/>
                </a:cubicBezTo>
                <a:cubicBezTo>
                  <a:pt x="109" y="2987"/>
                  <a:pt x="114" y="2992"/>
                  <a:pt x="114" y="2999"/>
                </a:cubicBezTo>
                <a:lnTo>
                  <a:pt x="114" y="3076"/>
                </a:lnTo>
                <a:cubicBezTo>
                  <a:pt x="114" y="3083"/>
                  <a:pt x="109" y="3088"/>
                  <a:pt x="102" y="3088"/>
                </a:cubicBezTo>
                <a:cubicBezTo>
                  <a:pt x="95" y="3088"/>
                  <a:pt x="89" y="3083"/>
                  <a:pt x="89" y="3076"/>
                </a:cubicBezTo>
                <a:close/>
                <a:moveTo>
                  <a:pt x="89" y="2898"/>
                </a:moveTo>
                <a:lnTo>
                  <a:pt x="89" y="2821"/>
                </a:lnTo>
                <a:cubicBezTo>
                  <a:pt x="89" y="2814"/>
                  <a:pt x="95" y="2809"/>
                  <a:pt x="102" y="2809"/>
                </a:cubicBezTo>
                <a:cubicBezTo>
                  <a:pt x="109" y="2809"/>
                  <a:pt x="114" y="2814"/>
                  <a:pt x="114" y="2821"/>
                </a:cubicBezTo>
                <a:lnTo>
                  <a:pt x="114" y="2898"/>
                </a:lnTo>
                <a:cubicBezTo>
                  <a:pt x="114" y="2905"/>
                  <a:pt x="109" y="2910"/>
                  <a:pt x="102" y="2910"/>
                </a:cubicBezTo>
                <a:cubicBezTo>
                  <a:pt x="95" y="2910"/>
                  <a:pt x="89" y="2905"/>
                  <a:pt x="89" y="2898"/>
                </a:cubicBezTo>
                <a:close/>
                <a:moveTo>
                  <a:pt x="89" y="2720"/>
                </a:moveTo>
                <a:lnTo>
                  <a:pt x="89" y="2644"/>
                </a:lnTo>
                <a:cubicBezTo>
                  <a:pt x="89" y="2637"/>
                  <a:pt x="95" y="2631"/>
                  <a:pt x="102" y="2631"/>
                </a:cubicBezTo>
                <a:cubicBezTo>
                  <a:pt x="109" y="2631"/>
                  <a:pt x="114" y="2637"/>
                  <a:pt x="114" y="2644"/>
                </a:cubicBezTo>
                <a:lnTo>
                  <a:pt x="114" y="2720"/>
                </a:lnTo>
                <a:cubicBezTo>
                  <a:pt x="114" y="2727"/>
                  <a:pt x="109" y="2733"/>
                  <a:pt x="102" y="2733"/>
                </a:cubicBezTo>
                <a:cubicBezTo>
                  <a:pt x="95" y="2733"/>
                  <a:pt x="89" y="2727"/>
                  <a:pt x="89" y="2720"/>
                </a:cubicBezTo>
                <a:close/>
                <a:moveTo>
                  <a:pt x="89" y="2542"/>
                </a:moveTo>
                <a:lnTo>
                  <a:pt x="89" y="2466"/>
                </a:lnTo>
                <a:cubicBezTo>
                  <a:pt x="89" y="2459"/>
                  <a:pt x="95" y="2453"/>
                  <a:pt x="102" y="2453"/>
                </a:cubicBezTo>
                <a:cubicBezTo>
                  <a:pt x="109" y="2453"/>
                  <a:pt x="114" y="2459"/>
                  <a:pt x="114" y="2466"/>
                </a:cubicBezTo>
                <a:lnTo>
                  <a:pt x="114" y="2542"/>
                </a:lnTo>
                <a:cubicBezTo>
                  <a:pt x="114" y="2549"/>
                  <a:pt x="109" y="2555"/>
                  <a:pt x="102" y="2555"/>
                </a:cubicBezTo>
                <a:cubicBezTo>
                  <a:pt x="95" y="2555"/>
                  <a:pt x="89" y="2549"/>
                  <a:pt x="89" y="2542"/>
                </a:cubicBezTo>
                <a:close/>
                <a:moveTo>
                  <a:pt x="89" y="2364"/>
                </a:moveTo>
                <a:lnTo>
                  <a:pt x="89" y="2288"/>
                </a:lnTo>
                <a:cubicBezTo>
                  <a:pt x="89" y="2281"/>
                  <a:pt x="95" y="2275"/>
                  <a:pt x="102" y="2275"/>
                </a:cubicBezTo>
                <a:cubicBezTo>
                  <a:pt x="109" y="2275"/>
                  <a:pt x="114" y="2281"/>
                  <a:pt x="114" y="2288"/>
                </a:cubicBezTo>
                <a:lnTo>
                  <a:pt x="114" y="2364"/>
                </a:lnTo>
                <a:cubicBezTo>
                  <a:pt x="114" y="2371"/>
                  <a:pt x="109" y="2377"/>
                  <a:pt x="102" y="2377"/>
                </a:cubicBezTo>
                <a:cubicBezTo>
                  <a:pt x="95" y="2377"/>
                  <a:pt x="89" y="2371"/>
                  <a:pt x="89" y="2364"/>
                </a:cubicBezTo>
                <a:close/>
                <a:moveTo>
                  <a:pt x="89" y="2186"/>
                </a:moveTo>
                <a:lnTo>
                  <a:pt x="89" y="2110"/>
                </a:lnTo>
                <a:cubicBezTo>
                  <a:pt x="89" y="2103"/>
                  <a:pt x="95" y="2097"/>
                  <a:pt x="102" y="2097"/>
                </a:cubicBezTo>
                <a:cubicBezTo>
                  <a:pt x="109" y="2097"/>
                  <a:pt x="114" y="2103"/>
                  <a:pt x="114" y="2110"/>
                </a:cubicBezTo>
                <a:lnTo>
                  <a:pt x="114" y="2186"/>
                </a:lnTo>
                <a:cubicBezTo>
                  <a:pt x="114" y="2193"/>
                  <a:pt x="109" y="2199"/>
                  <a:pt x="102" y="2199"/>
                </a:cubicBezTo>
                <a:cubicBezTo>
                  <a:pt x="95" y="2199"/>
                  <a:pt x="89" y="2193"/>
                  <a:pt x="89" y="2186"/>
                </a:cubicBezTo>
                <a:close/>
                <a:moveTo>
                  <a:pt x="89" y="2008"/>
                </a:moveTo>
                <a:lnTo>
                  <a:pt x="89" y="1932"/>
                </a:lnTo>
                <a:cubicBezTo>
                  <a:pt x="89" y="1925"/>
                  <a:pt x="95" y="1919"/>
                  <a:pt x="102" y="1919"/>
                </a:cubicBezTo>
                <a:cubicBezTo>
                  <a:pt x="109" y="1919"/>
                  <a:pt x="114" y="1925"/>
                  <a:pt x="114" y="1932"/>
                </a:cubicBezTo>
                <a:lnTo>
                  <a:pt x="114" y="2008"/>
                </a:lnTo>
                <a:cubicBezTo>
                  <a:pt x="114" y="2015"/>
                  <a:pt x="109" y="2021"/>
                  <a:pt x="102" y="2021"/>
                </a:cubicBezTo>
                <a:cubicBezTo>
                  <a:pt x="95" y="2021"/>
                  <a:pt x="89" y="2015"/>
                  <a:pt x="89" y="2008"/>
                </a:cubicBezTo>
                <a:close/>
                <a:moveTo>
                  <a:pt x="89" y="1830"/>
                </a:moveTo>
                <a:lnTo>
                  <a:pt x="89" y="1754"/>
                </a:lnTo>
                <a:cubicBezTo>
                  <a:pt x="89" y="1747"/>
                  <a:pt x="95" y="1741"/>
                  <a:pt x="102" y="1741"/>
                </a:cubicBezTo>
                <a:cubicBezTo>
                  <a:pt x="109" y="1741"/>
                  <a:pt x="114" y="1747"/>
                  <a:pt x="114" y="1754"/>
                </a:cubicBezTo>
                <a:lnTo>
                  <a:pt x="114" y="1830"/>
                </a:lnTo>
                <a:cubicBezTo>
                  <a:pt x="114" y="1837"/>
                  <a:pt x="109" y="1843"/>
                  <a:pt x="102" y="1843"/>
                </a:cubicBezTo>
                <a:cubicBezTo>
                  <a:pt x="95" y="1843"/>
                  <a:pt x="89" y="1837"/>
                  <a:pt x="89" y="1830"/>
                </a:cubicBezTo>
                <a:close/>
                <a:moveTo>
                  <a:pt x="89" y="1652"/>
                </a:moveTo>
                <a:lnTo>
                  <a:pt x="89" y="1576"/>
                </a:lnTo>
                <a:cubicBezTo>
                  <a:pt x="89" y="1569"/>
                  <a:pt x="95" y="1564"/>
                  <a:pt x="102" y="1564"/>
                </a:cubicBezTo>
                <a:cubicBezTo>
                  <a:pt x="109" y="1564"/>
                  <a:pt x="114" y="1569"/>
                  <a:pt x="114" y="1576"/>
                </a:cubicBezTo>
                <a:lnTo>
                  <a:pt x="114" y="1652"/>
                </a:lnTo>
                <a:cubicBezTo>
                  <a:pt x="114" y="1660"/>
                  <a:pt x="109" y="1665"/>
                  <a:pt x="102" y="1665"/>
                </a:cubicBezTo>
                <a:cubicBezTo>
                  <a:pt x="95" y="1665"/>
                  <a:pt x="89" y="1660"/>
                  <a:pt x="89" y="1652"/>
                </a:cubicBezTo>
                <a:close/>
                <a:moveTo>
                  <a:pt x="89" y="1475"/>
                </a:moveTo>
                <a:lnTo>
                  <a:pt x="89" y="1398"/>
                </a:lnTo>
                <a:cubicBezTo>
                  <a:pt x="89" y="1391"/>
                  <a:pt x="95" y="1386"/>
                  <a:pt x="102" y="1386"/>
                </a:cubicBezTo>
                <a:cubicBezTo>
                  <a:pt x="109" y="1386"/>
                  <a:pt x="114" y="1391"/>
                  <a:pt x="114" y="1398"/>
                </a:cubicBezTo>
                <a:lnTo>
                  <a:pt x="114" y="1475"/>
                </a:lnTo>
                <a:cubicBezTo>
                  <a:pt x="114" y="1482"/>
                  <a:pt x="109" y="1487"/>
                  <a:pt x="102" y="1487"/>
                </a:cubicBezTo>
                <a:cubicBezTo>
                  <a:pt x="95" y="1487"/>
                  <a:pt x="89" y="1482"/>
                  <a:pt x="89" y="1475"/>
                </a:cubicBezTo>
                <a:close/>
                <a:moveTo>
                  <a:pt x="89" y="1297"/>
                </a:moveTo>
                <a:lnTo>
                  <a:pt x="89" y="1220"/>
                </a:lnTo>
                <a:cubicBezTo>
                  <a:pt x="89" y="1213"/>
                  <a:pt x="95" y="1208"/>
                  <a:pt x="102" y="1208"/>
                </a:cubicBezTo>
                <a:cubicBezTo>
                  <a:pt x="109" y="1208"/>
                  <a:pt x="114" y="1213"/>
                  <a:pt x="114" y="1220"/>
                </a:cubicBezTo>
                <a:lnTo>
                  <a:pt x="114" y="1297"/>
                </a:lnTo>
                <a:cubicBezTo>
                  <a:pt x="114" y="1304"/>
                  <a:pt x="109" y="1309"/>
                  <a:pt x="102" y="1309"/>
                </a:cubicBezTo>
                <a:cubicBezTo>
                  <a:pt x="95" y="1309"/>
                  <a:pt x="89" y="1304"/>
                  <a:pt x="89" y="1297"/>
                </a:cubicBezTo>
                <a:close/>
                <a:moveTo>
                  <a:pt x="89" y="1119"/>
                </a:moveTo>
                <a:lnTo>
                  <a:pt x="89" y="1043"/>
                </a:lnTo>
                <a:cubicBezTo>
                  <a:pt x="89" y="1036"/>
                  <a:pt x="95" y="1030"/>
                  <a:pt x="102" y="1030"/>
                </a:cubicBezTo>
                <a:cubicBezTo>
                  <a:pt x="109" y="1030"/>
                  <a:pt x="114" y="1036"/>
                  <a:pt x="114" y="1043"/>
                </a:cubicBezTo>
                <a:lnTo>
                  <a:pt x="114" y="1119"/>
                </a:lnTo>
                <a:cubicBezTo>
                  <a:pt x="114" y="1126"/>
                  <a:pt x="109" y="1132"/>
                  <a:pt x="102" y="1132"/>
                </a:cubicBezTo>
                <a:cubicBezTo>
                  <a:pt x="95" y="1132"/>
                  <a:pt x="89" y="1126"/>
                  <a:pt x="89" y="1119"/>
                </a:cubicBezTo>
                <a:close/>
                <a:moveTo>
                  <a:pt x="89" y="941"/>
                </a:moveTo>
                <a:lnTo>
                  <a:pt x="89" y="865"/>
                </a:lnTo>
                <a:cubicBezTo>
                  <a:pt x="89" y="858"/>
                  <a:pt x="95" y="852"/>
                  <a:pt x="102" y="852"/>
                </a:cubicBezTo>
                <a:cubicBezTo>
                  <a:pt x="109" y="852"/>
                  <a:pt x="114" y="858"/>
                  <a:pt x="114" y="865"/>
                </a:cubicBezTo>
                <a:lnTo>
                  <a:pt x="114" y="941"/>
                </a:lnTo>
                <a:cubicBezTo>
                  <a:pt x="114" y="948"/>
                  <a:pt x="109" y="954"/>
                  <a:pt x="102" y="954"/>
                </a:cubicBezTo>
                <a:cubicBezTo>
                  <a:pt x="95" y="954"/>
                  <a:pt x="89" y="948"/>
                  <a:pt x="89" y="941"/>
                </a:cubicBezTo>
                <a:close/>
                <a:moveTo>
                  <a:pt x="89" y="763"/>
                </a:moveTo>
                <a:lnTo>
                  <a:pt x="89" y="687"/>
                </a:lnTo>
                <a:cubicBezTo>
                  <a:pt x="89" y="680"/>
                  <a:pt x="95" y="674"/>
                  <a:pt x="102" y="674"/>
                </a:cubicBezTo>
                <a:cubicBezTo>
                  <a:pt x="109" y="674"/>
                  <a:pt x="114" y="680"/>
                  <a:pt x="114" y="687"/>
                </a:cubicBezTo>
                <a:lnTo>
                  <a:pt x="114" y="763"/>
                </a:lnTo>
                <a:cubicBezTo>
                  <a:pt x="114" y="770"/>
                  <a:pt x="109" y="776"/>
                  <a:pt x="102" y="776"/>
                </a:cubicBezTo>
                <a:cubicBezTo>
                  <a:pt x="95" y="776"/>
                  <a:pt x="89" y="770"/>
                  <a:pt x="89" y="763"/>
                </a:cubicBezTo>
                <a:close/>
                <a:moveTo>
                  <a:pt x="89" y="585"/>
                </a:moveTo>
                <a:lnTo>
                  <a:pt x="89" y="509"/>
                </a:lnTo>
                <a:cubicBezTo>
                  <a:pt x="89" y="502"/>
                  <a:pt x="95" y="496"/>
                  <a:pt x="102" y="496"/>
                </a:cubicBezTo>
                <a:cubicBezTo>
                  <a:pt x="109" y="496"/>
                  <a:pt x="114" y="502"/>
                  <a:pt x="114" y="509"/>
                </a:cubicBezTo>
                <a:lnTo>
                  <a:pt x="114" y="585"/>
                </a:lnTo>
                <a:cubicBezTo>
                  <a:pt x="114" y="592"/>
                  <a:pt x="109" y="598"/>
                  <a:pt x="102" y="598"/>
                </a:cubicBezTo>
                <a:cubicBezTo>
                  <a:pt x="95" y="598"/>
                  <a:pt x="89" y="592"/>
                  <a:pt x="89" y="585"/>
                </a:cubicBezTo>
                <a:close/>
                <a:moveTo>
                  <a:pt x="89" y="407"/>
                </a:moveTo>
                <a:lnTo>
                  <a:pt x="89" y="331"/>
                </a:lnTo>
                <a:cubicBezTo>
                  <a:pt x="89" y="324"/>
                  <a:pt x="95" y="318"/>
                  <a:pt x="102" y="318"/>
                </a:cubicBezTo>
                <a:cubicBezTo>
                  <a:pt x="109" y="318"/>
                  <a:pt x="114" y="324"/>
                  <a:pt x="114" y="331"/>
                </a:cubicBezTo>
                <a:lnTo>
                  <a:pt x="114" y="407"/>
                </a:lnTo>
                <a:cubicBezTo>
                  <a:pt x="114" y="414"/>
                  <a:pt x="109" y="420"/>
                  <a:pt x="102" y="420"/>
                </a:cubicBezTo>
                <a:cubicBezTo>
                  <a:pt x="95" y="420"/>
                  <a:pt x="89" y="414"/>
                  <a:pt x="89" y="407"/>
                </a:cubicBezTo>
                <a:close/>
                <a:moveTo>
                  <a:pt x="89" y="229"/>
                </a:moveTo>
                <a:lnTo>
                  <a:pt x="89" y="170"/>
                </a:lnTo>
                <a:cubicBezTo>
                  <a:pt x="89" y="163"/>
                  <a:pt x="95" y="157"/>
                  <a:pt x="102" y="157"/>
                </a:cubicBezTo>
                <a:cubicBezTo>
                  <a:pt x="109" y="157"/>
                  <a:pt x="114" y="163"/>
                  <a:pt x="114" y="170"/>
                </a:cubicBezTo>
                <a:lnTo>
                  <a:pt x="114" y="229"/>
                </a:lnTo>
                <a:cubicBezTo>
                  <a:pt x="114" y="236"/>
                  <a:pt x="109" y="242"/>
                  <a:pt x="102" y="242"/>
                </a:cubicBezTo>
                <a:cubicBezTo>
                  <a:pt x="95" y="242"/>
                  <a:pt x="89" y="236"/>
                  <a:pt x="89" y="229"/>
                </a:cubicBezTo>
                <a:close/>
                <a:moveTo>
                  <a:pt x="0" y="203"/>
                </a:moveTo>
                <a:lnTo>
                  <a:pt x="102" y="0"/>
                </a:lnTo>
                <a:lnTo>
                  <a:pt x="203" y="203"/>
                </a:lnTo>
                <a:lnTo>
                  <a:pt x="0" y="203"/>
                </a:lnTo>
                <a:close/>
              </a:path>
            </a:pathLst>
          </a:custGeom>
          <a:solidFill>
            <a:srgbClr val="000062"/>
          </a:solidFill>
          <a:ln w="3175">
            <a:solidFill>
              <a:srgbClr val="000062"/>
            </a:solidFill>
            <a:bevel/>
            <a:headEnd/>
            <a:tailEnd/>
          </a:ln>
        </p:spPr>
        <p:txBody>
          <a:bodyPr/>
          <a:lstStyle/>
          <a:p>
            <a:endParaRPr lang="en-US"/>
          </a:p>
        </p:txBody>
      </p:sp>
      <p:sp>
        <p:nvSpPr>
          <p:cNvPr id="76" name="TextBox 75"/>
          <p:cNvSpPr txBox="1">
            <a:spLocks noChangeArrowheads="1"/>
          </p:cNvSpPr>
          <p:nvPr/>
        </p:nvSpPr>
        <p:spPr bwMode="auto">
          <a:xfrm>
            <a:off x="236539" y="4648201"/>
            <a:ext cx="17508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chemeClr val="bg2"/>
                </a:solidFill>
              </a:rPr>
              <a:t>Priorities for </a:t>
            </a:r>
          </a:p>
          <a:p>
            <a:r>
              <a:rPr lang="en-US" sz="1400" b="1">
                <a:solidFill>
                  <a:schemeClr val="bg2"/>
                </a:solidFill>
              </a:rPr>
              <a:t>Research Funding</a:t>
            </a:r>
          </a:p>
        </p:txBody>
      </p:sp>
      <p:cxnSp>
        <p:nvCxnSpPr>
          <p:cNvPr id="25636" name="Straight Arrow Connector 77"/>
          <p:cNvCxnSpPr>
            <a:cxnSpLocks noChangeShapeType="1"/>
          </p:cNvCxnSpPr>
          <p:nvPr/>
        </p:nvCxnSpPr>
        <p:spPr bwMode="auto">
          <a:xfrm rot="5400000" flipH="1" flipV="1">
            <a:off x="571501" y="4533902"/>
            <a:ext cx="228600" cy="31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37" name="Straight Arrow Connector 81"/>
          <p:cNvCxnSpPr>
            <a:cxnSpLocks noChangeShapeType="1"/>
          </p:cNvCxnSpPr>
          <p:nvPr/>
        </p:nvCxnSpPr>
        <p:spPr bwMode="auto">
          <a:xfrm rot="5400000" flipH="1" flipV="1">
            <a:off x="342900" y="4305300"/>
            <a:ext cx="533400" cy="152400"/>
          </a:xfrm>
          <a:prstGeom prst="straightConnector1">
            <a:avLst/>
          </a:prstGeom>
          <a:noFill/>
          <a:ln w="9525">
            <a:solidFill>
              <a:schemeClr val="bg2"/>
            </a:solidFill>
            <a:round/>
            <a:headEnd/>
            <a:tailEnd type="arrow" w="med" len="med"/>
          </a:ln>
          <a:extLst>
            <a:ext uri="{909E8E84-426E-40dd-AFC4-6F175D3DCCD1}">
              <a14:hiddenFill xmlns="" xmlns:a14="http://schemas.microsoft.com/office/drawing/2010/main">
                <a:noFill/>
              </a14:hiddenFill>
            </a:ext>
          </a:extLst>
        </p:spPr>
      </p:cxnSp>
      <p:cxnSp>
        <p:nvCxnSpPr>
          <p:cNvPr id="25638" name="Straight Arrow Connector 83"/>
          <p:cNvCxnSpPr>
            <a:cxnSpLocks noChangeShapeType="1"/>
          </p:cNvCxnSpPr>
          <p:nvPr/>
        </p:nvCxnSpPr>
        <p:spPr bwMode="auto">
          <a:xfrm>
            <a:off x="1219200" y="3124200"/>
            <a:ext cx="914400" cy="9144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5639" name="Rectangle 43"/>
          <p:cNvSpPr>
            <a:spLocks noChangeArrowheads="1"/>
          </p:cNvSpPr>
          <p:nvPr/>
        </p:nvSpPr>
        <p:spPr bwMode="auto">
          <a:xfrm>
            <a:off x="255318" y="6197600"/>
            <a:ext cx="8736282" cy="58477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600" dirty="0">
                <a:solidFill>
                  <a:srgbClr val="161616"/>
                </a:solidFill>
                <a:latin typeface="Arial Narrow" charset="0"/>
              </a:rPr>
              <a:t>*</a:t>
            </a:r>
            <a:r>
              <a:rPr lang="en-GB" sz="1600" dirty="0">
                <a:solidFill>
                  <a:srgbClr val="161616"/>
                </a:solidFill>
                <a:latin typeface="Arial Narrow" charset="0"/>
              </a:rPr>
              <a:t>Green LW (2008). If it’s an evidence-based practice, where’s the practice-based evidence?  </a:t>
            </a:r>
            <a:r>
              <a:rPr lang="en-GB" sz="1600" i="1" dirty="0">
                <a:solidFill>
                  <a:srgbClr val="161616"/>
                </a:solidFill>
                <a:latin typeface="Arial Narrow" charset="0"/>
              </a:rPr>
              <a:t>J Family Med</a:t>
            </a:r>
            <a:r>
              <a:rPr lang="en-GB" sz="1600" dirty="0">
                <a:solidFill>
                  <a:schemeClr val="bg1"/>
                </a:solidFill>
                <a:latin typeface="Arial Narrow" charset="0"/>
              </a:rPr>
              <a:t> </a:t>
            </a:r>
            <a:r>
              <a:rPr lang="en-US" sz="1600" dirty="0">
                <a:solidFill>
                  <a:schemeClr val="bg1"/>
                </a:solidFill>
              </a:rPr>
              <a:t>25 (suppl_1): 20-24; **</a:t>
            </a:r>
            <a:r>
              <a:rPr lang="en-US" sz="1600" i="1" dirty="0">
                <a:solidFill>
                  <a:schemeClr val="bg1"/>
                </a:solidFill>
              </a:rPr>
              <a:t>J </a:t>
            </a:r>
            <a:r>
              <a:rPr lang="en-US" sz="1600" i="1" dirty="0" err="1">
                <a:solidFill>
                  <a:schemeClr val="bg1"/>
                </a:solidFill>
              </a:rPr>
              <a:t>Partic</a:t>
            </a:r>
            <a:r>
              <a:rPr lang="en-US" sz="1600" i="1" dirty="0">
                <a:solidFill>
                  <a:schemeClr val="bg1"/>
                </a:solidFill>
              </a:rPr>
              <a:t> Med  2</a:t>
            </a:r>
            <a:r>
              <a:rPr lang="en-US" sz="1600" dirty="0">
                <a:solidFill>
                  <a:schemeClr val="bg1"/>
                </a:solidFill>
              </a:rPr>
              <a:t>009;1(1).http://</a:t>
            </a:r>
            <a:r>
              <a:rPr lang="en-US" sz="1600" dirty="0" err="1">
                <a:solidFill>
                  <a:schemeClr val="bg1"/>
                </a:solidFill>
              </a:rPr>
              <a:t>jopm.org</a:t>
            </a:r>
            <a:r>
              <a:rPr lang="en-US" sz="1600" dirty="0">
                <a:solidFill>
                  <a:schemeClr val="bg1"/>
                </a:solidFill>
              </a:rPr>
              <a:t>/</a:t>
            </a:r>
            <a:r>
              <a:rPr lang="en-US" sz="1600" dirty="0" err="1">
                <a:solidFill>
                  <a:schemeClr val="bg1"/>
                </a:solidFill>
              </a:rPr>
              <a:t>index.php</a:t>
            </a:r>
            <a:r>
              <a:rPr lang="en-US" sz="1600" dirty="0">
                <a:solidFill>
                  <a:schemeClr val="bg1"/>
                </a:solidFill>
              </a:rPr>
              <a:t>/</a:t>
            </a:r>
            <a:r>
              <a:rPr lang="en-US" sz="1600" dirty="0" err="1">
                <a:solidFill>
                  <a:schemeClr val="bg1"/>
                </a:solidFill>
              </a:rPr>
              <a:t>jpm</a:t>
            </a:r>
            <a:r>
              <a:rPr lang="en-US" sz="1600" dirty="0">
                <a:solidFill>
                  <a:schemeClr val="bg1"/>
                </a:solidFill>
              </a:rPr>
              <a:t>/article/view/16/31</a:t>
            </a:r>
            <a:r>
              <a:rPr lang="en-GB" sz="1600" dirty="0">
                <a:solidFill>
                  <a:schemeClr val="bg1"/>
                </a:solidFill>
                <a:latin typeface="Arial Narrow" charset="0"/>
              </a:rPr>
              <a:t>. </a:t>
            </a:r>
            <a:endParaRPr lang="en-US" sz="1600" dirty="0">
              <a:solidFill>
                <a:schemeClr val="bg1"/>
              </a:solidFill>
            </a:endParaRPr>
          </a:p>
        </p:txBody>
      </p:sp>
      <p:sp>
        <p:nvSpPr>
          <p:cNvPr id="25640" name="Line 46"/>
          <p:cNvSpPr>
            <a:spLocks noChangeShapeType="1"/>
          </p:cNvSpPr>
          <p:nvPr/>
        </p:nvSpPr>
        <p:spPr bwMode="auto">
          <a:xfrm flipH="1">
            <a:off x="4495800" y="5105400"/>
            <a:ext cx="381000" cy="152400"/>
          </a:xfrm>
          <a:prstGeom prst="line">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25641" name="Line 47"/>
          <p:cNvSpPr>
            <a:spLocks noChangeShapeType="1"/>
          </p:cNvSpPr>
          <p:nvPr/>
        </p:nvSpPr>
        <p:spPr bwMode="auto">
          <a:xfrm flipH="1">
            <a:off x="4495800" y="5105400"/>
            <a:ext cx="381000" cy="1524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25642" name="Line 48"/>
          <p:cNvSpPr>
            <a:spLocks noChangeShapeType="1"/>
          </p:cNvSpPr>
          <p:nvPr/>
        </p:nvSpPr>
        <p:spPr bwMode="auto">
          <a:xfrm flipH="1">
            <a:off x="4495800" y="5181600"/>
            <a:ext cx="3810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43" name="Line 49"/>
          <p:cNvSpPr>
            <a:spLocks noChangeShapeType="1"/>
          </p:cNvSpPr>
          <p:nvPr/>
        </p:nvSpPr>
        <p:spPr bwMode="auto">
          <a:xfrm flipH="1">
            <a:off x="4419600" y="5105400"/>
            <a:ext cx="457200" cy="228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44" name="Line 50"/>
          <p:cNvSpPr>
            <a:spLocks noChangeShapeType="1"/>
          </p:cNvSpPr>
          <p:nvPr/>
        </p:nvSpPr>
        <p:spPr bwMode="auto">
          <a:xfrm flipH="1">
            <a:off x="4419600" y="5105400"/>
            <a:ext cx="457200" cy="228600"/>
          </a:xfrm>
          <a:prstGeom prst="line">
            <a:avLst/>
          </a:prstGeom>
          <a:noFill/>
          <a:ln w="2857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22579" name="Line 51"/>
          <p:cNvSpPr>
            <a:spLocks noChangeShapeType="1"/>
          </p:cNvSpPr>
          <p:nvPr/>
        </p:nvSpPr>
        <p:spPr bwMode="auto">
          <a:xfrm flipH="1">
            <a:off x="4343400" y="5105400"/>
            <a:ext cx="533400" cy="304800"/>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80" name="Line 52"/>
          <p:cNvSpPr>
            <a:spLocks noChangeShapeType="1"/>
          </p:cNvSpPr>
          <p:nvPr/>
        </p:nvSpPr>
        <p:spPr bwMode="auto">
          <a:xfrm flipH="1" flipV="1">
            <a:off x="2286000" y="4800600"/>
            <a:ext cx="381000" cy="304800"/>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81" name="Line 53"/>
          <p:cNvSpPr>
            <a:spLocks noChangeShapeType="1"/>
          </p:cNvSpPr>
          <p:nvPr/>
        </p:nvSpPr>
        <p:spPr bwMode="auto">
          <a:xfrm flipV="1">
            <a:off x="3276600" y="4800600"/>
            <a:ext cx="0" cy="304800"/>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48" name="TextBox 52"/>
          <p:cNvSpPr txBox="1">
            <a:spLocks noChangeArrowheads="1"/>
          </p:cNvSpPr>
          <p:nvPr/>
        </p:nvSpPr>
        <p:spPr bwMode="auto">
          <a:xfrm>
            <a:off x="2651126" y="2220913"/>
            <a:ext cx="24801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chemeClr val="bg1"/>
                </a:solidFill>
              </a:rPr>
              <a:t>The 17-year odyssey</a:t>
            </a:r>
          </a:p>
        </p:txBody>
      </p:sp>
      <p:cxnSp>
        <p:nvCxnSpPr>
          <p:cNvPr id="55" name="Straight Arrow Connector 54"/>
          <p:cNvCxnSpPr/>
          <p:nvPr/>
        </p:nvCxnSpPr>
        <p:spPr bwMode="auto">
          <a:xfrm>
            <a:off x="2667000" y="2667001"/>
            <a:ext cx="24384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57" name="TextBox 56"/>
          <p:cNvSpPr txBox="1">
            <a:spLocks noChangeArrowheads="1"/>
          </p:cNvSpPr>
          <p:nvPr/>
        </p:nvSpPr>
        <p:spPr bwMode="auto">
          <a:xfrm>
            <a:off x="381001" y="5410201"/>
            <a:ext cx="16982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Impact Factor</a:t>
            </a:r>
          </a:p>
          <a:p>
            <a:pPr eaLnBrk="1" hangingPunct="1"/>
            <a:r>
              <a:rPr lang="en-US" sz="1800" b="1">
                <a:solidFill>
                  <a:schemeClr val="bg1"/>
                </a:solidFill>
              </a:rPr>
              <a:t>Scoring**</a:t>
            </a:r>
          </a:p>
        </p:txBody>
      </p:sp>
      <p:cxnSp>
        <p:nvCxnSpPr>
          <p:cNvPr id="59" name="Straight Arrow Connector 58"/>
          <p:cNvCxnSpPr>
            <a:cxnSpLocks noChangeShapeType="1"/>
          </p:cNvCxnSpPr>
          <p:nvPr/>
        </p:nvCxnSpPr>
        <p:spPr bwMode="auto">
          <a:xfrm rot="16200000" flipV="1">
            <a:off x="685800" y="5181600"/>
            <a:ext cx="304800" cy="152400"/>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60" name="Straight Arrow Connector 59"/>
          <p:cNvCxnSpPr>
            <a:cxnSpLocks noChangeShapeType="1"/>
          </p:cNvCxnSpPr>
          <p:nvPr/>
        </p:nvCxnSpPr>
        <p:spPr bwMode="auto">
          <a:xfrm rot="5400000" flipH="1" flipV="1">
            <a:off x="1600200" y="5029200"/>
            <a:ext cx="685800" cy="228600"/>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64" name="Straight Arrow Connector 63"/>
          <p:cNvCxnSpPr>
            <a:cxnSpLocks noChangeShapeType="1"/>
          </p:cNvCxnSpPr>
          <p:nvPr/>
        </p:nvCxnSpPr>
        <p:spPr bwMode="auto">
          <a:xfrm flipV="1">
            <a:off x="1981200" y="4800600"/>
            <a:ext cx="762000" cy="685800"/>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67" name="Straight Arrow Connector 66"/>
          <p:cNvCxnSpPr>
            <a:cxnSpLocks noChangeShapeType="1"/>
          </p:cNvCxnSpPr>
          <p:nvPr/>
        </p:nvCxnSpPr>
        <p:spPr bwMode="auto">
          <a:xfrm flipV="1">
            <a:off x="1981200" y="5486400"/>
            <a:ext cx="381000" cy="152400"/>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 name="TextBox 3"/>
          <p:cNvSpPr txBox="1"/>
          <p:nvPr/>
        </p:nvSpPr>
        <p:spPr>
          <a:xfrm>
            <a:off x="914402" y="1981200"/>
            <a:ext cx="953043" cy="523220"/>
          </a:xfrm>
          <a:prstGeom prst="rect">
            <a:avLst/>
          </a:prstGeom>
          <a:noFill/>
        </p:spPr>
        <p:txBody>
          <a:bodyPr wrap="none" rtlCol="0">
            <a:spAutoFit/>
          </a:bodyPr>
          <a:lstStyle/>
          <a:p>
            <a:r>
              <a:rPr lang="en-US" sz="1400" dirty="0" smtClean="0">
                <a:solidFill>
                  <a:srgbClr val="000514"/>
                </a:solidFill>
              </a:rPr>
              <a:t>Basic </a:t>
            </a:r>
          </a:p>
          <a:p>
            <a:r>
              <a:rPr lang="en-US" sz="1400" dirty="0" smtClean="0">
                <a:solidFill>
                  <a:srgbClr val="000514"/>
                </a:solidFill>
              </a:rPr>
              <a:t>Research</a:t>
            </a:r>
            <a:endParaRPr lang="en-US" sz="1400" dirty="0">
              <a:solidFill>
                <a:srgbClr val="000514"/>
              </a:solidFill>
            </a:endParaRPr>
          </a:p>
        </p:txBody>
      </p:sp>
      <p:sp>
        <p:nvSpPr>
          <p:cNvPr id="2" name="TextBox 1"/>
          <p:cNvSpPr txBox="1"/>
          <p:nvPr/>
        </p:nvSpPr>
        <p:spPr>
          <a:xfrm>
            <a:off x="4267200" y="5562601"/>
            <a:ext cx="2699364" cy="646331"/>
          </a:xfrm>
          <a:prstGeom prst="rect">
            <a:avLst/>
          </a:prstGeom>
          <a:noFill/>
        </p:spPr>
        <p:txBody>
          <a:bodyPr wrap="none" rtlCol="0">
            <a:spAutoFit/>
          </a:bodyPr>
          <a:lstStyle/>
          <a:p>
            <a:r>
              <a:rPr lang="en-US" dirty="0" smtClean="0">
                <a:solidFill>
                  <a:schemeClr val="bg1"/>
                </a:solidFill>
              </a:rPr>
              <a:t>Blame the practitioner or</a:t>
            </a:r>
          </a:p>
          <a:p>
            <a:r>
              <a:rPr lang="en-US" dirty="0">
                <a:solidFill>
                  <a:schemeClr val="bg1"/>
                </a:solidFill>
              </a:rPr>
              <a:t>b</a:t>
            </a:r>
            <a:r>
              <a:rPr lang="en-US" dirty="0" smtClean="0">
                <a:solidFill>
                  <a:schemeClr val="bg1"/>
                </a:solidFill>
              </a:rPr>
              <a:t>lame dissemination</a:t>
            </a:r>
            <a:endParaRPr lang="en-US" dirty="0">
              <a:solidFill>
                <a:schemeClr val="bg1"/>
              </a:solidFill>
            </a:endParaRPr>
          </a:p>
        </p:txBody>
      </p:sp>
    </p:spTree>
    <p:extLst>
      <p:ext uri="{BB962C8B-B14F-4D97-AF65-F5344CB8AC3E}">
        <p14:creationId xmlns:p14="http://schemas.microsoft.com/office/powerpoint/2010/main" val="2065157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905"/>
                                        </p:tgtEl>
                                        <p:attrNameLst>
                                          <p:attrName>style.visibility</p:attrName>
                                        </p:attrNameLst>
                                      </p:cBhvr>
                                      <p:to>
                                        <p:strVal val="visible"/>
                                      </p:to>
                                    </p:set>
                                    <p:anim calcmode="lin" valueType="num">
                                      <p:cBhvr additive="base">
                                        <p:cTn id="13" dur="500" fill="hold"/>
                                        <p:tgtEl>
                                          <p:spTgt spid="37905"/>
                                        </p:tgtEl>
                                        <p:attrNameLst>
                                          <p:attrName>ppt_x</p:attrName>
                                        </p:attrNameLst>
                                      </p:cBhvr>
                                      <p:tavLst>
                                        <p:tav tm="0">
                                          <p:val>
                                            <p:strVal val="#ppt_x"/>
                                          </p:val>
                                        </p:tav>
                                        <p:tav tm="100000">
                                          <p:val>
                                            <p:strVal val="#ppt_x"/>
                                          </p:val>
                                        </p:tav>
                                      </p:tavLst>
                                    </p:anim>
                                    <p:anim calcmode="lin" valueType="num">
                                      <p:cBhvr additive="base">
                                        <p:cTn id="14" dur="500" fill="hold"/>
                                        <p:tgtEl>
                                          <p:spTgt spid="379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909"/>
                                        </p:tgtEl>
                                        <p:attrNameLst>
                                          <p:attrName>style.visibility</p:attrName>
                                        </p:attrNameLst>
                                      </p:cBhvr>
                                      <p:to>
                                        <p:strVal val="visible"/>
                                      </p:to>
                                    </p:set>
                                    <p:anim calcmode="lin" valueType="num">
                                      <p:cBhvr additive="base">
                                        <p:cTn id="19" dur="500" fill="hold"/>
                                        <p:tgtEl>
                                          <p:spTgt spid="37909"/>
                                        </p:tgtEl>
                                        <p:attrNameLst>
                                          <p:attrName>ppt_x</p:attrName>
                                        </p:attrNameLst>
                                      </p:cBhvr>
                                      <p:tavLst>
                                        <p:tav tm="0">
                                          <p:val>
                                            <p:strVal val="#ppt_x"/>
                                          </p:val>
                                        </p:tav>
                                        <p:tav tm="100000">
                                          <p:val>
                                            <p:strVal val="#ppt_x"/>
                                          </p:val>
                                        </p:tav>
                                      </p:tavLst>
                                    </p:anim>
                                    <p:anim calcmode="lin" valueType="num">
                                      <p:cBhvr additive="base">
                                        <p:cTn id="20" dur="500" fill="hold"/>
                                        <p:tgtEl>
                                          <p:spTgt spid="379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913"/>
                                        </p:tgtEl>
                                        <p:attrNameLst>
                                          <p:attrName>style.visibility</p:attrName>
                                        </p:attrNameLst>
                                      </p:cBhvr>
                                      <p:to>
                                        <p:strVal val="visible"/>
                                      </p:to>
                                    </p:set>
                                    <p:anim calcmode="lin" valueType="num">
                                      <p:cBhvr additive="base">
                                        <p:cTn id="25" dur="500" fill="hold"/>
                                        <p:tgtEl>
                                          <p:spTgt spid="37913"/>
                                        </p:tgtEl>
                                        <p:attrNameLst>
                                          <p:attrName>ppt_x</p:attrName>
                                        </p:attrNameLst>
                                      </p:cBhvr>
                                      <p:tavLst>
                                        <p:tav tm="0">
                                          <p:val>
                                            <p:strVal val="#ppt_x"/>
                                          </p:val>
                                        </p:tav>
                                        <p:tav tm="100000">
                                          <p:val>
                                            <p:strVal val="#ppt_x"/>
                                          </p:val>
                                        </p:tav>
                                      </p:tavLst>
                                    </p:anim>
                                    <p:anim calcmode="lin" valueType="num">
                                      <p:cBhvr additive="base">
                                        <p:cTn id="26" dur="500" fill="hold"/>
                                        <p:tgtEl>
                                          <p:spTgt spid="379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916"/>
                                        </p:tgtEl>
                                        <p:attrNameLst>
                                          <p:attrName>style.visibility</p:attrName>
                                        </p:attrNameLst>
                                      </p:cBhvr>
                                      <p:to>
                                        <p:strVal val="visible"/>
                                      </p:to>
                                    </p:set>
                                    <p:anim calcmode="lin" valueType="num">
                                      <p:cBhvr additive="base">
                                        <p:cTn id="31" dur="500" fill="hold"/>
                                        <p:tgtEl>
                                          <p:spTgt spid="37916"/>
                                        </p:tgtEl>
                                        <p:attrNameLst>
                                          <p:attrName>ppt_x</p:attrName>
                                        </p:attrNameLst>
                                      </p:cBhvr>
                                      <p:tavLst>
                                        <p:tav tm="0">
                                          <p:val>
                                            <p:strVal val="#ppt_x"/>
                                          </p:val>
                                        </p:tav>
                                        <p:tav tm="100000">
                                          <p:val>
                                            <p:strVal val="#ppt_x"/>
                                          </p:val>
                                        </p:tav>
                                      </p:tavLst>
                                    </p:anim>
                                    <p:anim calcmode="lin" valueType="num">
                                      <p:cBhvr additive="base">
                                        <p:cTn id="32" dur="500" fill="hold"/>
                                        <p:tgtEl>
                                          <p:spTgt spid="379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955"/>
                                        </p:tgtEl>
                                        <p:attrNameLst>
                                          <p:attrName>style.visibility</p:attrName>
                                        </p:attrNameLst>
                                      </p:cBhvr>
                                      <p:to>
                                        <p:strVal val="visible"/>
                                      </p:to>
                                    </p:set>
                                    <p:anim calcmode="lin" valueType="num">
                                      <p:cBhvr additive="base">
                                        <p:cTn id="41" dur="500" fill="hold"/>
                                        <p:tgtEl>
                                          <p:spTgt spid="37955"/>
                                        </p:tgtEl>
                                        <p:attrNameLst>
                                          <p:attrName>ppt_x</p:attrName>
                                        </p:attrNameLst>
                                      </p:cBhvr>
                                      <p:tavLst>
                                        <p:tav tm="0">
                                          <p:val>
                                            <p:strVal val="#ppt_x"/>
                                          </p:val>
                                        </p:tav>
                                        <p:tav tm="100000">
                                          <p:val>
                                            <p:strVal val="#ppt_x"/>
                                          </p:val>
                                        </p:tav>
                                      </p:tavLst>
                                    </p:anim>
                                    <p:anim calcmode="lin" valueType="num">
                                      <p:cBhvr additive="base">
                                        <p:cTn id="42" dur="500" fill="hold"/>
                                        <p:tgtEl>
                                          <p:spTgt spid="3795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924"/>
                                        </p:tgtEl>
                                        <p:attrNameLst>
                                          <p:attrName>style.visibility</p:attrName>
                                        </p:attrNameLst>
                                      </p:cBhvr>
                                      <p:to>
                                        <p:strVal val="visible"/>
                                      </p:to>
                                    </p:set>
                                    <p:anim calcmode="lin" valueType="num">
                                      <p:cBhvr additive="base">
                                        <p:cTn id="47" dur="500" fill="hold"/>
                                        <p:tgtEl>
                                          <p:spTgt spid="37924"/>
                                        </p:tgtEl>
                                        <p:attrNameLst>
                                          <p:attrName>ppt_x</p:attrName>
                                        </p:attrNameLst>
                                      </p:cBhvr>
                                      <p:tavLst>
                                        <p:tav tm="0">
                                          <p:val>
                                            <p:strVal val="#ppt_x"/>
                                          </p:val>
                                        </p:tav>
                                        <p:tav tm="100000">
                                          <p:val>
                                            <p:strVal val="#ppt_x"/>
                                          </p:val>
                                        </p:tav>
                                      </p:tavLst>
                                    </p:anim>
                                    <p:anim calcmode="lin" valueType="num">
                                      <p:cBhvr additive="base">
                                        <p:cTn id="48" dur="500" fill="hold"/>
                                        <p:tgtEl>
                                          <p:spTgt spid="3792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7943"/>
                                        </p:tgtEl>
                                        <p:attrNameLst>
                                          <p:attrName>style.visibility</p:attrName>
                                        </p:attrNameLst>
                                      </p:cBhvr>
                                      <p:to>
                                        <p:strVal val="visible"/>
                                      </p:to>
                                    </p:set>
                                    <p:anim calcmode="lin" valueType="num">
                                      <p:cBhvr additive="base">
                                        <p:cTn id="53" dur="500" fill="hold"/>
                                        <p:tgtEl>
                                          <p:spTgt spid="37943"/>
                                        </p:tgtEl>
                                        <p:attrNameLst>
                                          <p:attrName>ppt_x</p:attrName>
                                        </p:attrNameLst>
                                      </p:cBhvr>
                                      <p:tavLst>
                                        <p:tav tm="0">
                                          <p:val>
                                            <p:strVal val="#ppt_x"/>
                                          </p:val>
                                        </p:tav>
                                        <p:tav tm="100000">
                                          <p:val>
                                            <p:strVal val="#ppt_x"/>
                                          </p:val>
                                        </p:tav>
                                      </p:tavLst>
                                    </p:anim>
                                    <p:anim calcmode="lin" valueType="num">
                                      <p:cBhvr additive="base">
                                        <p:cTn id="54" dur="500" fill="hold"/>
                                        <p:tgtEl>
                                          <p:spTgt spid="3794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7949"/>
                                        </p:tgtEl>
                                        <p:attrNameLst>
                                          <p:attrName>style.visibility</p:attrName>
                                        </p:attrNameLst>
                                      </p:cBhvr>
                                      <p:to>
                                        <p:strVal val="visible"/>
                                      </p:to>
                                    </p:set>
                                    <p:anim calcmode="lin" valueType="num">
                                      <p:cBhvr additive="base">
                                        <p:cTn id="57" dur="500" fill="hold"/>
                                        <p:tgtEl>
                                          <p:spTgt spid="37949"/>
                                        </p:tgtEl>
                                        <p:attrNameLst>
                                          <p:attrName>ppt_x</p:attrName>
                                        </p:attrNameLst>
                                      </p:cBhvr>
                                      <p:tavLst>
                                        <p:tav tm="0">
                                          <p:val>
                                            <p:strVal val="#ppt_x"/>
                                          </p:val>
                                        </p:tav>
                                        <p:tav tm="100000">
                                          <p:val>
                                            <p:strVal val="#ppt_x"/>
                                          </p:val>
                                        </p:tav>
                                      </p:tavLst>
                                    </p:anim>
                                    <p:anim calcmode="lin" valueType="num">
                                      <p:cBhvr additive="base">
                                        <p:cTn id="58" dur="500" fill="hold"/>
                                        <p:tgtEl>
                                          <p:spTgt spid="3794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948"/>
                                        </p:tgtEl>
                                        <p:attrNameLst>
                                          <p:attrName>style.visibility</p:attrName>
                                        </p:attrNameLst>
                                      </p:cBhvr>
                                      <p:to>
                                        <p:strVal val="visible"/>
                                      </p:to>
                                    </p:set>
                                    <p:anim calcmode="lin" valueType="num">
                                      <p:cBhvr additive="base">
                                        <p:cTn id="63" dur="500" fill="hold"/>
                                        <p:tgtEl>
                                          <p:spTgt spid="37948"/>
                                        </p:tgtEl>
                                        <p:attrNameLst>
                                          <p:attrName>ppt_x</p:attrName>
                                        </p:attrNameLst>
                                      </p:cBhvr>
                                      <p:tavLst>
                                        <p:tav tm="0">
                                          <p:val>
                                            <p:strVal val="#ppt_x"/>
                                          </p:val>
                                        </p:tav>
                                        <p:tav tm="100000">
                                          <p:val>
                                            <p:strVal val="#ppt_x"/>
                                          </p:val>
                                        </p:tav>
                                      </p:tavLst>
                                    </p:anim>
                                    <p:anim calcmode="lin" valueType="num">
                                      <p:cBhvr additive="base">
                                        <p:cTn id="64" dur="500" fill="hold"/>
                                        <p:tgtEl>
                                          <p:spTgt spid="37948"/>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950"/>
                                        </p:tgtEl>
                                        <p:attrNameLst>
                                          <p:attrName>style.visibility</p:attrName>
                                        </p:attrNameLst>
                                      </p:cBhvr>
                                      <p:to>
                                        <p:strVal val="visible"/>
                                      </p:to>
                                    </p:set>
                                    <p:anim calcmode="lin" valueType="num">
                                      <p:cBhvr additive="base">
                                        <p:cTn id="69" dur="500" fill="hold"/>
                                        <p:tgtEl>
                                          <p:spTgt spid="37950"/>
                                        </p:tgtEl>
                                        <p:attrNameLst>
                                          <p:attrName>ppt_x</p:attrName>
                                        </p:attrNameLst>
                                      </p:cBhvr>
                                      <p:tavLst>
                                        <p:tav tm="0">
                                          <p:val>
                                            <p:strVal val="#ppt_x"/>
                                          </p:val>
                                        </p:tav>
                                        <p:tav tm="100000">
                                          <p:val>
                                            <p:strVal val="#ppt_x"/>
                                          </p:val>
                                        </p:tav>
                                      </p:tavLst>
                                    </p:anim>
                                    <p:anim calcmode="lin" valueType="num">
                                      <p:cBhvr additive="base">
                                        <p:cTn id="70" dur="500" fill="hold"/>
                                        <p:tgtEl>
                                          <p:spTgt spid="37950"/>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7951"/>
                                        </p:tgtEl>
                                        <p:attrNameLst>
                                          <p:attrName>style.visibility</p:attrName>
                                        </p:attrNameLst>
                                      </p:cBhvr>
                                      <p:to>
                                        <p:strVal val="visible"/>
                                      </p:to>
                                    </p:set>
                                    <p:anim calcmode="lin" valueType="num">
                                      <p:cBhvr additive="base">
                                        <p:cTn id="75" dur="500" fill="hold"/>
                                        <p:tgtEl>
                                          <p:spTgt spid="37951"/>
                                        </p:tgtEl>
                                        <p:attrNameLst>
                                          <p:attrName>ppt_x</p:attrName>
                                        </p:attrNameLst>
                                      </p:cBhvr>
                                      <p:tavLst>
                                        <p:tav tm="0">
                                          <p:val>
                                            <p:strVal val="#ppt_x"/>
                                          </p:val>
                                        </p:tav>
                                        <p:tav tm="100000">
                                          <p:val>
                                            <p:strVal val="#ppt_x"/>
                                          </p:val>
                                        </p:tav>
                                      </p:tavLst>
                                    </p:anim>
                                    <p:anim calcmode="lin" valueType="num">
                                      <p:cBhvr additive="base">
                                        <p:cTn id="76" dur="500" fill="hold"/>
                                        <p:tgtEl>
                                          <p:spTgt spid="3795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542"/>
                                        </p:tgtEl>
                                        <p:attrNameLst>
                                          <p:attrName>style.visibility</p:attrName>
                                        </p:attrNameLst>
                                      </p:cBhvr>
                                      <p:to>
                                        <p:strVal val="visible"/>
                                      </p:to>
                                    </p:set>
                                    <p:anim calcmode="lin" valueType="num">
                                      <p:cBhvr additive="base">
                                        <p:cTn id="81" dur="500" fill="hold"/>
                                        <p:tgtEl>
                                          <p:spTgt spid="22542"/>
                                        </p:tgtEl>
                                        <p:attrNameLst>
                                          <p:attrName>ppt_x</p:attrName>
                                        </p:attrNameLst>
                                      </p:cBhvr>
                                      <p:tavLst>
                                        <p:tav tm="0">
                                          <p:val>
                                            <p:strVal val="#ppt_x"/>
                                          </p:val>
                                        </p:tav>
                                        <p:tav tm="100000">
                                          <p:val>
                                            <p:strVal val="#ppt_x"/>
                                          </p:val>
                                        </p:tav>
                                      </p:tavLst>
                                    </p:anim>
                                    <p:anim calcmode="lin" valueType="num">
                                      <p:cBhvr additive="base">
                                        <p:cTn id="82"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579"/>
                                        </p:tgtEl>
                                        <p:attrNameLst>
                                          <p:attrName>style.visibility</p:attrName>
                                        </p:attrNameLst>
                                      </p:cBhvr>
                                      <p:to>
                                        <p:strVal val="visible"/>
                                      </p:to>
                                    </p:set>
                                    <p:anim calcmode="lin" valueType="num">
                                      <p:cBhvr additive="base">
                                        <p:cTn id="87" dur="500" fill="hold"/>
                                        <p:tgtEl>
                                          <p:spTgt spid="22579"/>
                                        </p:tgtEl>
                                        <p:attrNameLst>
                                          <p:attrName>ppt_x</p:attrName>
                                        </p:attrNameLst>
                                      </p:cBhvr>
                                      <p:tavLst>
                                        <p:tav tm="0">
                                          <p:val>
                                            <p:strVal val="#ppt_x"/>
                                          </p:val>
                                        </p:tav>
                                        <p:tav tm="100000">
                                          <p:val>
                                            <p:strVal val="#ppt_x"/>
                                          </p:val>
                                        </p:tav>
                                      </p:tavLst>
                                    </p:anim>
                                    <p:anim calcmode="lin" valueType="num">
                                      <p:cBhvr additive="base">
                                        <p:cTn id="88" dur="500" fill="hold"/>
                                        <p:tgtEl>
                                          <p:spTgt spid="22579"/>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580"/>
                                        </p:tgtEl>
                                        <p:attrNameLst>
                                          <p:attrName>style.visibility</p:attrName>
                                        </p:attrNameLst>
                                      </p:cBhvr>
                                      <p:to>
                                        <p:strVal val="visible"/>
                                      </p:to>
                                    </p:set>
                                    <p:anim calcmode="lin" valueType="num">
                                      <p:cBhvr additive="base">
                                        <p:cTn id="93" dur="500" fill="hold"/>
                                        <p:tgtEl>
                                          <p:spTgt spid="22580"/>
                                        </p:tgtEl>
                                        <p:attrNameLst>
                                          <p:attrName>ppt_x</p:attrName>
                                        </p:attrNameLst>
                                      </p:cBhvr>
                                      <p:tavLst>
                                        <p:tav tm="0">
                                          <p:val>
                                            <p:strVal val="#ppt_x"/>
                                          </p:val>
                                        </p:tav>
                                        <p:tav tm="100000">
                                          <p:val>
                                            <p:strVal val="#ppt_x"/>
                                          </p:val>
                                        </p:tav>
                                      </p:tavLst>
                                    </p:anim>
                                    <p:anim calcmode="lin" valueType="num">
                                      <p:cBhvr additive="base">
                                        <p:cTn id="94" dur="500" fill="hold"/>
                                        <p:tgtEl>
                                          <p:spTgt spid="2258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581"/>
                                        </p:tgtEl>
                                        <p:attrNameLst>
                                          <p:attrName>style.visibility</p:attrName>
                                        </p:attrNameLst>
                                      </p:cBhvr>
                                      <p:to>
                                        <p:strVal val="visible"/>
                                      </p:to>
                                    </p:set>
                                    <p:anim calcmode="lin" valueType="num">
                                      <p:cBhvr additive="base">
                                        <p:cTn id="99" dur="500" fill="hold"/>
                                        <p:tgtEl>
                                          <p:spTgt spid="22581"/>
                                        </p:tgtEl>
                                        <p:attrNameLst>
                                          <p:attrName>ppt_x</p:attrName>
                                        </p:attrNameLst>
                                      </p:cBhvr>
                                      <p:tavLst>
                                        <p:tav tm="0">
                                          <p:val>
                                            <p:strVal val="#ppt_x"/>
                                          </p:val>
                                        </p:tav>
                                        <p:tav tm="100000">
                                          <p:val>
                                            <p:strVal val="#ppt_x"/>
                                          </p:val>
                                        </p:tav>
                                      </p:tavLst>
                                    </p:anim>
                                    <p:anim calcmode="lin" valueType="num">
                                      <p:cBhvr additive="base">
                                        <p:cTn id="100" dur="500" fill="hold"/>
                                        <p:tgtEl>
                                          <p:spTgt spid="22581"/>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blinds(horizontal)">
                                      <p:cBhvr>
                                        <p:cTn id="105" dur="500"/>
                                        <p:tgtEl>
                                          <p:spTgt spid="5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500" fill="hold"/>
                                        <p:tgtEl>
                                          <p:spTgt spid="59"/>
                                        </p:tgtEl>
                                        <p:attrNameLst>
                                          <p:attrName>ppt_x</p:attrName>
                                        </p:attrNameLst>
                                      </p:cBhvr>
                                      <p:tavLst>
                                        <p:tav tm="0">
                                          <p:val>
                                            <p:strVal val="#ppt_x"/>
                                          </p:val>
                                        </p:tav>
                                        <p:tav tm="100000">
                                          <p:val>
                                            <p:strVal val="#ppt_x"/>
                                          </p:val>
                                        </p:tav>
                                      </p:tavLst>
                                    </p:anim>
                                    <p:anim calcmode="lin" valueType="num">
                                      <p:cBhvr additive="base">
                                        <p:cTn id="11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fill="hold"/>
                                        <p:tgtEl>
                                          <p:spTgt spid="67"/>
                                        </p:tgtEl>
                                        <p:attrNameLst>
                                          <p:attrName>ppt_x</p:attrName>
                                        </p:attrNameLst>
                                      </p:cBhvr>
                                      <p:tavLst>
                                        <p:tav tm="0">
                                          <p:val>
                                            <p:strVal val="#ppt_x"/>
                                          </p:val>
                                        </p:tav>
                                        <p:tav tm="100000">
                                          <p:val>
                                            <p:strVal val="#ppt_x"/>
                                          </p:val>
                                        </p:tav>
                                      </p:tavLst>
                                    </p:anim>
                                    <p:anim calcmode="lin" valueType="num">
                                      <p:cBhvr additive="base">
                                        <p:cTn id="117"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64"/>
                                        </p:tgtEl>
                                        <p:attrNameLst>
                                          <p:attrName>style.visibility</p:attrName>
                                        </p:attrNameLst>
                                      </p:cBhvr>
                                      <p:to>
                                        <p:strVal val="visible"/>
                                      </p:to>
                                    </p:set>
                                    <p:anim calcmode="lin" valueType="num">
                                      <p:cBhvr additive="base">
                                        <p:cTn id="122" dur="500" fill="hold"/>
                                        <p:tgtEl>
                                          <p:spTgt spid="64"/>
                                        </p:tgtEl>
                                        <p:attrNameLst>
                                          <p:attrName>ppt_x</p:attrName>
                                        </p:attrNameLst>
                                      </p:cBhvr>
                                      <p:tavLst>
                                        <p:tav tm="0">
                                          <p:val>
                                            <p:strVal val="#ppt_x"/>
                                          </p:val>
                                        </p:tav>
                                        <p:tav tm="100000">
                                          <p:val>
                                            <p:strVal val="#ppt_x"/>
                                          </p:val>
                                        </p:tav>
                                      </p:tavLst>
                                    </p:anim>
                                    <p:anim calcmode="lin" valueType="num">
                                      <p:cBhvr additive="base">
                                        <p:cTn id="12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nodeType="click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additive="base">
                                        <p:cTn id="128" dur="500" fill="hold"/>
                                        <p:tgtEl>
                                          <p:spTgt spid="60"/>
                                        </p:tgtEl>
                                        <p:attrNameLst>
                                          <p:attrName>ppt_x</p:attrName>
                                        </p:attrNameLst>
                                      </p:cBhvr>
                                      <p:tavLst>
                                        <p:tav tm="0">
                                          <p:val>
                                            <p:strVal val="#ppt_x"/>
                                          </p:val>
                                        </p:tav>
                                        <p:tav tm="100000">
                                          <p:val>
                                            <p:strVal val="#ppt_x"/>
                                          </p:val>
                                        </p:tav>
                                      </p:tavLst>
                                    </p:anim>
                                    <p:anim calcmode="lin" valueType="num">
                                      <p:cBhvr additive="base">
                                        <p:cTn id="12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p:bldP spid="37909" grpId="0"/>
      <p:bldP spid="37913" grpId="0"/>
      <p:bldP spid="37916" grpId="0"/>
      <p:bldP spid="22542" grpId="0"/>
      <p:bldP spid="37924" grpId="0"/>
      <p:bldP spid="37943" grpId="0"/>
      <p:bldP spid="37948" grpId="0" animBg="1"/>
      <p:bldP spid="37949" grpId="0" animBg="1"/>
      <p:bldP spid="37950" grpId="0" animBg="1"/>
      <p:bldP spid="37951" grpId="0" animBg="1"/>
      <p:bldP spid="37955" grpId="0"/>
      <p:bldP spid="76" grpId="0"/>
      <p:bldP spid="22579" grpId="0" animBg="1"/>
      <p:bldP spid="22580" grpId="0" animBg="1"/>
      <p:bldP spid="22581" grpId="0" animBg="1"/>
      <p:bldP spid="5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382000" cy="5105400"/>
          </a:xfrm>
          <a:prstGeom prst="rect">
            <a:avLst/>
          </a:prstGeom>
          <a:noFill/>
          <a:ln>
            <a:noFill/>
          </a:ln>
        </p:spPr>
      </p:pic>
      <p:sp>
        <p:nvSpPr>
          <p:cNvPr id="3" name="TextBox 2"/>
          <p:cNvSpPr txBox="1"/>
          <p:nvPr/>
        </p:nvSpPr>
        <p:spPr>
          <a:xfrm>
            <a:off x="76200" y="5562600"/>
            <a:ext cx="9095895" cy="923330"/>
          </a:xfrm>
          <a:prstGeom prst="rect">
            <a:avLst/>
          </a:prstGeom>
          <a:noFill/>
        </p:spPr>
        <p:txBody>
          <a:bodyPr wrap="none" rtlCol="0">
            <a:spAutoFit/>
          </a:bodyPr>
          <a:lstStyle/>
          <a:p>
            <a:r>
              <a:rPr lang="en-US" dirty="0" err="1"/>
              <a:t>Glaziou</a:t>
            </a:r>
            <a:r>
              <a:rPr lang="en-US" dirty="0"/>
              <a:t> P. The role of open access to reducing waste in medical research. </a:t>
            </a:r>
            <a:r>
              <a:rPr lang="en-US" i="1" dirty="0"/>
              <a:t>Plos Med</a:t>
            </a:r>
            <a:r>
              <a:rPr lang="en-US" i="1" dirty="0" smtClean="0"/>
              <a:t>.</a:t>
            </a:r>
          </a:p>
          <a:p>
            <a:r>
              <a:rPr lang="en-US" i="1" dirty="0" smtClean="0"/>
              <a:t> </a:t>
            </a:r>
            <a:r>
              <a:rPr lang="en-US" dirty="0"/>
              <a:t>2014;11(5):e100f651. Also in Chambers I. &amp; Fox DM. Increasing the incidence and </a:t>
            </a:r>
            <a:endParaRPr lang="en-US" dirty="0" smtClean="0"/>
          </a:p>
          <a:p>
            <a:r>
              <a:rPr lang="en-US" dirty="0" smtClean="0"/>
              <a:t>influence </a:t>
            </a:r>
            <a:r>
              <a:rPr lang="en-US" dirty="0"/>
              <a:t>of systematic reviews on health policy and practice. </a:t>
            </a:r>
            <a:r>
              <a:rPr lang="en-US" i="1" dirty="0"/>
              <a:t>AJPH </a:t>
            </a:r>
            <a:r>
              <a:rPr lang="en-US" dirty="0"/>
              <a:t>2016;106(1):11-13. </a:t>
            </a:r>
          </a:p>
        </p:txBody>
      </p:sp>
    </p:spTree>
    <p:extLst>
      <p:ext uri="{BB962C8B-B14F-4D97-AF65-F5344CB8AC3E}">
        <p14:creationId xmlns:p14="http://schemas.microsoft.com/office/powerpoint/2010/main" val="993799684"/>
      </p:ext>
    </p:extLst>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889001"/>
            <a:ext cx="8839200" cy="5080000"/>
          </a:xfrm>
          <a:prstGeom prst="rect">
            <a:avLst/>
          </a:prstGeom>
        </p:spPr>
      </p:pic>
      <p:sp>
        <p:nvSpPr>
          <p:cNvPr id="3" name="TextBox 2"/>
          <p:cNvSpPr txBox="1"/>
          <p:nvPr/>
        </p:nvSpPr>
        <p:spPr>
          <a:xfrm>
            <a:off x="76200" y="316468"/>
            <a:ext cx="8991600" cy="369332"/>
          </a:xfrm>
          <a:prstGeom prst="rect">
            <a:avLst/>
          </a:prstGeom>
          <a:noFill/>
        </p:spPr>
        <p:txBody>
          <a:bodyPr wrap="square" rtlCol="0">
            <a:spAutoFit/>
          </a:bodyPr>
          <a:lstStyle/>
          <a:p>
            <a:r>
              <a:rPr lang="en-US" b="1" dirty="0" smtClean="0">
                <a:solidFill>
                  <a:srgbClr val="FFFF00"/>
                </a:solidFill>
              </a:rPr>
              <a:t>Meeting the Top-Down Evidence Push with Bottom-Up Practice-Based Evidence*  </a:t>
            </a:r>
            <a:endParaRPr lang="en-US" b="1" dirty="0">
              <a:solidFill>
                <a:srgbClr val="FFFF00"/>
              </a:solidFill>
            </a:endParaRPr>
          </a:p>
        </p:txBody>
      </p:sp>
      <p:sp>
        <p:nvSpPr>
          <p:cNvPr id="4" name="TextBox 3"/>
          <p:cNvSpPr txBox="1"/>
          <p:nvPr/>
        </p:nvSpPr>
        <p:spPr>
          <a:xfrm>
            <a:off x="76201" y="5969001"/>
            <a:ext cx="8991599" cy="646331"/>
          </a:xfrm>
          <a:prstGeom prst="rect">
            <a:avLst/>
          </a:prstGeom>
          <a:noFill/>
        </p:spPr>
        <p:txBody>
          <a:bodyPr wrap="square" rtlCol="0">
            <a:spAutoFit/>
          </a:bodyPr>
          <a:lstStyle/>
          <a:p>
            <a:r>
              <a:rPr lang="en-US" sz="1200" dirty="0" smtClean="0"/>
              <a:t>*CDC, National Center for Injury Prevention &amp; Control, as adapted by Hanson DW, Finch CF, Allegrante JP, Sleet DA. Closing the gap between injury prevention research &amp; community safety promotion practice: Revising the public health model. </a:t>
            </a:r>
            <a:r>
              <a:rPr lang="en-US" sz="1200" i="1" dirty="0" smtClean="0"/>
              <a:t>Public Health Reports </a:t>
            </a:r>
            <a:r>
              <a:rPr lang="en-US" sz="1200" dirty="0" smtClean="0"/>
              <a:t>2012;127(2), p. 147. </a:t>
            </a:r>
            <a:endParaRPr lang="en-US" sz="1200" dirty="0"/>
          </a:p>
        </p:txBody>
      </p:sp>
      <p:sp>
        <p:nvSpPr>
          <p:cNvPr id="5" name="Rectangle 4"/>
          <p:cNvSpPr/>
          <p:nvPr/>
        </p:nvSpPr>
        <p:spPr>
          <a:xfrm>
            <a:off x="224880" y="7944968"/>
            <a:ext cx="8665496" cy="1231107"/>
          </a:xfrm>
          <a:prstGeom prst="rect">
            <a:avLst/>
          </a:prstGeom>
        </p:spPr>
        <p:txBody>
          <a:bodyPr wrap="square">
            <a:spAutoFit/>
          </a:bodyPr>
          <a:lstStyle/>
          <a:p>
            <a:r>
              <a:rPr lang="en-US" dirty="0" smtClean="0"/>
              <a:t>*CDC, USDHHS, adapted by Hanson DW, Finch CF, Allegrante JP, Sleet DA. Closing the gap between injury prevention research and community safety promotion practice: Revisiting the public health model. </a:t>
            </a:r>
            <a:r>
              <a:rPr lang="en-US" i="1" dirty="0" smtClean="0"/>
              <a:t>Public Health Reports</a:t>
            </a:r>
            <a:r>
              <a:rPr lang="en-US" dirty="0" smtClean="0"/>
              <a:t>, 2012;127(2), p 147</a:t>
            </a:r>
            <a:endParaRPr lang="en-US" dirty="0"/>
          </a:p>
        </p:txBody>
      </p:sp>
    </p:spTree>
    <p:extLst>
      <p:ext uri="{BB962C8B-B14F-4D97-AF65-F5344CB8AC3E}">
        <p14:creationId xmlns:p14="http://schemas.microsoft.com/office/powerpoint/2010/main" val="3922916314"/>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rtlCol="0">
            <a:normAutofit fontScale="90000"/>
          </a:bodyPr>
          <a:lstStyle/>
          <a:p>
            <a:pPr eaLnBrk="1" fontAlgn="auto" hangingPunct="1">
              <a:spcAft>
                <a:spcPts val="0"/>
              </a:spcAft>
              <a:defRPr/>
            </a:pPr>
            <a:r>
              <a:rPr lang="en-US" sz="4000" b="1" dirty="0" smtClean="0">
                <a:solidFill>
                  <a:srgbClr val="FFFF00"/>
                </a:solidFill>
                <a:ea typeface="+mj-ea"/>
              </a:rPr>
              <a:t>The </a:t>
            </a:r>
            <a:r>
              <a:rPr lang="en-US" sz="4000" b="0" i="1" dirty="0" smtClean="0">
                <a:solidFill>
                  <a:srgbClr val="FFFF00"/>
                </a:solidFill>
                <a:ea typeface="+mj-ea"/>
              </a:rPr>
              <a:t>Drag</a:t>
            </a:r>
            <a:r>
              <a:rPr lang="en-US" sz="4000" b="1" dirty="0" smtClean="0">
                <a:solidFill>
                  <a:srgbClr val="FFFF00"/>
                </a:solidFill>
                <a:ea typeface="+mj-ea"/>
              </a:rPr>
              <a:t> of Prevailing Standards of Evidence Limited to the</a:t>
            </a:r>
            <a:br>
              <a:rPr lang="en-US" sz="4000" b="1" dirty="0" smtClean="0">
                <a:solidFill>
                  <a:srgbClr val="FFFF00"/>
                </a:solidFill>
                <a:ea typeface="+mj-ea"/>
              </a:rPr>
            </a:br>
            <a:r>
              <a:rPr lang="en-US" sz="4000" b="1" dirty="0" smtClean="0">
                <a:solidFill>
                  <a:srgbClr val="FFFF00"/>
                </a:solidFill>
                <a:ea typeface="+mj-ea"/>
              </a:rPr>
              <a:t>Randomized Controlled Trials</a:t>
            </a:r>
            <a:endParaRPr lang="en-US" sz="4000" b="1" dirty="0">
              <a:solidFill>
                <a:srgbClr val="FFFF00"/>
              </a:solidFill>
              <a:ea typeface="+mj-ea"/>
            </a:endParaRPr>
          </a:p>
        </p:txBody>
      </p:sp>
      <p:sp>
        <p:nvSpPr>
          <p:cNvPr id="5" name="Rectangle 4"/>
          <p:cNvSpPr>
            <a:spLocks noChangeArrowheads="1"/>
          </p:cNvSpPr>
          <p:nvPr/>
        </p:nvSpPr>
        <p:spPr bwMode="auto">
          <a:xfrm>
            <a:off x="381000" y="2392363"/>
            <a:ext cx="1981200" cy="2154237"/>
          </a:xfrm>
          <a:prstGeom prst="rect">
            <a:avLst/>
          </a:prstGeom>
          <a:solidFill>
            <a:schemeClr val="accent1"/>
          </a:solidFill>
          <a:ln w="9525">
            <a:solidFill>
              <a:schemeClr val="tx1"/>
            </a:solidFill>
            <a:round/>
            <a:headEnd/>
            <a:tailEnd/>
          </a:ln>
        </p:spPr>
        <p:txBody>
          <a:bodyPr/>
          <a:lstStyle/>
          <a:p>
            <a:pPr eaLnBrk="0" hangingPunct="0"/>
            <a:r>
              <a:rPr lang="en-US" sz="2000"/>
              <a:t>Intervention  </a:t>
            </a:r>
          </a:p>
          <a:p>
            <a:pPr eaLnBrk="0" hangingPunct="0"/>
            <a:r>
              <a:rPr lang="en-US" sz="2000"/>
              <a:t>tested by comparison with a control condition</a:t>
            </a:r>
          </a:p>
        </p:txBody>
      </p:sp>
      <p:cxnSp>
        <p:nvCxnSpPr>
          <p:cNvPr id="7" name="Straight Arrow Connector 6"/>
          <p:cNvCxnSpPr>
            <a:cxnSpLocks noChangeShapeType="1"/>
          </p:cNvCxnSpPr>
          <p:nvPr/>
        </p:nvCxnSpPr>
        <p:spPr bwMode="auto">
          <a:xfrm flipV="1">
            <a:off x="2362200" y="2087563"/>
            <a:ext cx="1371600" cy="10668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9" name="Straight Arrow Connector 8"/>
          <p:cNvCxnSpPr>
            <a:cxnSpLocks noChangeShapeType="1"/>
          </p:cNvCxnSpPr>
          <p:nvPr/>
        </p:nvCxnSpPr>
        <p:spPr bwMode="auto">
          <a:xfrm>
            <a:off x="2362200" y="3275013"/>
            <a:ext cx="1371600" cy="15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1" name="Straight Arrow Connector 10"/>
          <p:cNvCxnSpPr>
            <a:cxnSpLocks noChangeShapeType="1"/>
            <a:stCxn id="5" idx="3"/>
          </p:cNvCxnSpPr>
          <p:nvPr/>
        </p:nvCxnSpPr>
        <p:spPr bwMode="auto">
          <a:xfrm>
            <a:off x="2362200" y="3469482"/>
            <a:ext cx="1371600" cy="751681"/>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2" name="Rectangle 11"/>
          <p:cNvSpPr>
            <a:spLocks noChangeArrowheads="1"/>
          </p:cNvSpPr>
          <p:nvPr/>
        </p:nvSpPr>
        <p:spPr bwMode="auto">
          <a:xfrm>
            <a:off x="3733800" y="1858963"/>
            <a:ext cx="1752600" cy="2743200"/>
          </a:xfrm>
          <a:prstGeom prst="rect">
            <a:avLst/>
          </a:prstGeom>
          <a:solidFill>
            <a:schemeClr val="accent1"/>
          </a:solidFill>
          <a:ln w="9525">
            <a:solidFill>
              <a:schemeClr val="tx1"/>
            </a:solidFill>
            <a:round/>
            <a:headEnd/>
            <a:tailEnd/>
          </a:ln>
        </p:spPr>
        <p:txBody>
          <a:bodyPr/>
          <a:lstStyle/>
          <a:p>
            <a:pPr eaLnBrk="0" hangingPunct="0"/>
            <a:r>
              <a:rPr lang="en-US" dirty="0"/>
              <a:t>Mediating </a:t>
            </a:r>
            <a:r>
              <a:rPr lang="en-US" dirty="0" smtClean="0"/>
              <a:t>(and moderating) variables </a:t>
            </a:r>
            <a:r>
              <a:rPr lang="en-US" dirty="0"/>
              <a:t>expected to change, based on previous evidence and theory</a:t>
            </a:r>
          </a:p>
        </p:txBody>
      </p:sp>
      <p:sp>
        <p:nvSpPr>
          <p:cNvPr id="14" name="TextBox 13"/>
          <p:cNvSpPr txBox="1">
            <a:spLocks noChangeArrowheads="1"/>
          </p:cNvSpPr>
          <p:nvPr/>
        </p:nvSpPr>
        <p:spPr bwMode="auto">
          <a:xfrm>
            <a:off x="6400800" y="1676400"/>
            <a:ext cx="1752600" cy="2862322"/>
          </a:xfrm>
          <a:prstGeom prst="rect">
            <a:avLst/>
          </a:prstGeom>
          <a:solidFill>
            <a:schemeClr val="accent1"/>
          </a:solidFill>
          <a:ln w="38100">
            <a:solidFill>
              <a:schemeClr val="tx1"/>
            </a:solidFill>
            <a:miter lim="800000"/>
            <a:headEnd/>
            <a:tailEnd/>
          </a:ln>
          <a:effectLst>
            <a:outerShdw blurRad="63500" dist="20000" dir="5400000" rotWithShape="0">
              <a:srgbClr val="000000">
                <a:alpha val="37999"/>
              </a:srgbClr>
            </a:outerShdw>
          </a:effectLst>
        </p:spPr>
        <p:txBody>
          <a:bodyPr>
            <a:spAutoFit/>
          </a:bodyPr>
          <a:lstStyle/>
          <a:p>
            <a:pPr>
              <a:defRPr/>
            </a:pPr>
            <a:r>
              <a:rPr lang="en-US" sz="2000" dirty="0">
                <a:solidFill>
                  <a:schemeClr val="lt1"/>
                </a:solidFill>
                <a:latin typeface="Arial" pitchFamily="34" charset="0"/>
                <a:ea typeface="+mn-ea"/>
                <a:cs typeface="Arial" pitchFamily="34" charset="0"/>
              </a:rPr>
              <a:t>Change in outcome variable(s) measured </a:t>
            </a:r>
            <a:r>
              <a:rPr lang="en-US" sz="2000" dirty="0">
                <a:solidFill>
                  <a:schemeClr val="lt1"/>
                </a:solidFill>
                <a:latin typeface="Arial" pitchFamily="34" charset="0"/>
                <a:cs typeface="Arial" pitchFamily="34" charset="0"/>
              </a:rPr>
              <a:t>&amp;</a:t>
            </a:r>
            <a:r>
              <a:rPr lang="en-US" sz="2000" dirty="0" smtClean="0">
                <a:solidFill>
                  <a:schemeClr val="lt1"/>
                </a:solidFill>
                <a:latin typeface="Arial" pitchFamily="34" charset="0"/>
                <a:ea typeface="+mn-ea"/>
                <a:cs typeface="Arial" pitchFamily="34" charset="0"/>
              </a:rPr>
              <a:t> </a:t>
            </a:r>
            <a:r>
              <a:rPr lang="en-US" sz="2000" dirty="0">
                <a:solidFill>
                  <a:schemeClr val="lt1"/>
                </a:solidFill>
                <a:latin typeface="Arial" pitchFamily="34" charset="0"/>
                <a:ea typeface="+mn-ea"/>
                <a:cs typeface="Arial" pitchFamily="34" charset="0"/>
              </a:rPr>
              <a:t>compared between experimental &amp; control groups  </a:t>
            </a:r>
          </a:p>
        </p:txBody>
      </p:sp>
      <p:cxnSp>
        <p:nvCxnSpPr>
          <p:cNvPr id="16" name="Straight Arrow Connector 15"/>
          <p:cNvCxnSpPr>
            <a:cxnSpLocks noChangeShapeType="1"/>
          </p:cNvCxnSpPr>
          <p:nvPr/>
        </p:nvCxnSpPr>
        <p:spPr bwMode="auto">
          <a:xfrm>
            <a:off x="5486400" y="2697164"/>
            <a:ext cx="914400" cy="15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 name="Straight Arrow Connector 17"/>
          <p:cNvCxnSpPr>
            <a:cxnSpLocks noChangeShapeType="1"/>
          </p:cNvCxnSpPr>
          <p:nvPr/>
        </p:nvCxnSpPr>
        <p:spPr bwMode="auto">
          <a:xfrm>
            <a:off x="5486400" y="3687764"/>
            <a:ext cx="914400" cy="15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 name="TextBox 19"/>
          <p:cNvSpPr txBox="1">
            <a:spLocks noChangeArrowheads="1"/>
          </p:cNvSpPr>
          <p:nvPr/>
        </p:nvSpPr>
        <p:spPr bwMode="auto">
          <a:xfrm>
            <a:off x="228600" y="4953001"/>
            <a:ext cx="4343400"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--Interventions highly standardized.</a:t>
            </a:r>
          </a:p>
          <a:p>
            <a:pPr eaLnBrk="1" hangingPunct="1"/>
            <a:r>
              <a:rPr lang="en-US" dirty="0"/>
              <a:t>--Interventions reduced to simplistic form</a:t>
            </a:r>
          </a:p>
          <a:p>
            <a:pPr eaLnBrk="1" hangingPunct="1"/>
            <a:r>
              <a:rPr lang="en-US" dirty="0"/>
              <a:t>--Everything else held constant.</a:t>
            </a:r>
          </a:p>
          <a:p>
            <a:pPr eaLnBrk="1" hangingPunct="1"/>
            <a:r>
              <a:rPr lang="en-US" dirty="0"/>
              <a:t>--Clients randomized, no choice.</a:t>
            </a:r>
          </a:p>
          <a:p>
            <a:pPr eaLnBrk="1" hangingPunct="1"/>
            <a:r>
              <a:rPr lang="en-US" dirty="0"/>
              <a:t>--Interventionists </a:t>
            </a:r>
            <a:r>
              <a:rPr lang="en-US" dirty="0" smtClean="0"/>
              <a:t>have no </a:t>
            </a:r>
            <a:r>
              <a:rPr lang="en-US" dirty="0"/>
              <a:t>discretion.</a:t>
            </a:r>
          </a:p>
          <a:p>
            <a:pPr eaLnBrk="1" hangingPunct="1"/>
            <a:endParaRPr lang="en-US" dirty="0"/>
          </a:p>
        </p:txBody>
      </p:sp>
      <p:sp>
        <p:nvSpPr>
          <p:cNvPr id="21" name="TextBox 20"/>
          <p:cNvSpPr txBox="1">
            <a:spLocks noChangeArrowheads="1"/>
          </p:cNvSpPr>
          <p:nvPr/>
        </p:nvSpPr>
        <p:spPr bwMode="auto">
          <a:xfrm>
            <a:off x="4800600" y="4581368"/>
            <a:ext cx="4343400" cy="2031325"/>
          </a:xfrm>
          <a:prstGeom prst="rect">
            <a:avLst/>
          </a:prstGeom>
          <a:solidFill>
            <a:schemeClr val="bg1">
              <a:lumMod val="50000"/>
              <a:lumOff val="50000"/>
            </a:schemeClr>
          </a:solidFill>
          <a:ln>
            <a:noFill/>
          </a:ln>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en-US" dirty="0"/>
              <a:t>--Comparison based on average</a:t>
            </a:r>
          </a:p>
          <a:p>
            <a:pPr algn="just" eaLnBrk="1" hangingPunct="1"/>
            <a:r>
              <a:rPr lang="en-US" dirty="0"/>
              <a:t>   change for each group</a:t>
            </a:r>
          </a:p>
          <a:p>
            <a:pPr algn="just" eaLnBrk="1" hangingPunct="1"/>
            <a:r>
              <a:rPr lang="en-US" dirty="0"/>
              <a:t>--Subgroup analysis discouraged</a:t>
            </a:r>
          </a:p>
          <a:p>
            <a:pPr algn="just" eaLnBrk="1" hangingPunct="1"/>
            <a:r>
              <a:rPr lang="en-US" dirty="0"/>
              <a:t>--Dropouts discounted, ignored</a:t>
            </a:r>
          </a:p>
          <a:p>
            <a:pPr algn="just" eaLnBrk="1" hangingPunct="1"/>
            <a:r>
              <a:rPr lang="en-US" dirty="0"/>
              <a:t>--Cut-off date for outcomes often </a:t>
            </a:r>
          </a:p>
          <a:p>
            <a:pPr algn="just" eaLnBrk="1" hangingPunct="1"/>
            <a:r>
              <a:rPr lang="en-US" dirty="0"/>
              <a:t>  too soon for change to occur</a:t>
            </a:r>
          </a:p>
          <a:p>
            <a:pPr algn="just" eaLnBrk="1" hangingPunct="1"/>
            <a:endParaRPr lang="en-US" dirty="0"/>
          </a:p>
        </p:txBody>
      </p:sp>
      <p:sp>
        <p:nvSpPr>
          <p:cNvPr id="17" name="TextBox 16"/>
          <p:cNvSpPr txBox="1"/>
          <p:nvPr/>
        </p:nvSpPr>
        <p:spPr>
          <a:xfrm>
            <a:off x="5181600" y="3867090"/>
            <a:ext cx="1139329" cy="400110"/>
          </a:xfrm>
          <a:prstGeom prst="rect">
            <a:avLst/>
          </a:prstGeom>
          <a:noFill/>
          <a:ln>
            <a:solidFill>
              <a:schemeClr val="tx1"/>
            </a:solidFill>
          </a:ln>
        </p:spPr>
        <p:txBody>
          <a:bodyPr wrap="none" rtlCol="0">
            <a:spAutoFit/>
          </a:bodyPr>
          <a:lstStyle/>
          <a:p>
            <a:r>
              <a:rPr lang="en-US" sz="2000" b="1" dirty="0" smtClean="0"/>
              <a:t>Context</a:t>
            </a:r>
            <a:endParaRPr lang="en-US" sz="2000" b="1" dirty="0"/>
          </a:p>
        </p:txBody>
      </p:sp>
      <p:sp>
        <p:nvSpPr>
          <p:cNvPr id="2" name="TextBox 1"/>
          <p:cNvSpPr txBox="1"/>
          <p:nvPr/>
        </p:nvSpPr>
        <p:spPr>
          <a:xfrm>
            <a:off x="2438401" y="4495800"/>
            <a:ext cx="1139329" cy="400110"/>
          </a:xfrm>
          <a:prstGeom prst="rect">
            <a:avLst/>
          </a:prstGeom>
          <a:noFill/>
          <a:ln>
            <a:solidFill>
              <a:schemeClr val="tx1"/>
            </a:solidFill>
          </a:ln>
        </p:spPr>
        <p:txBody>
          <a:bodyPr wrap="none" rtlCol="0">
            <a:spAutoFit/>
          </a:bodyPr>
          <a:lstStyle/>
          <a:p>
            <a:r>
              <a:rPr lang="en-US" sz="2000" b="1" dirty="0" smtClean="0"/>
              <a:t>Context</a:t>
            </a:r>
            <a:endParaRPr lang="en-US" sz="2000" b="1" dirty="0"/>
          </a:p>
        </p:txBody>
      </p:sp>
      <p:sp>
        <p:nvSpPr>
          <p:cNvPr id="3" name="Up Arrow 2"/>
          <p:cNvSpPr/>
          <p:nvPr/>
        </p:nvSpPr>
        <p:spPr bwMode="auto">
          <a:xfrm>
            <a:off x="2819400" y="3962400"/>
            <a:ext cx="228600" cy="4572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Up Arrow 21"/>
          <p:cNvSpPr/>
          <p:nvPr/>
        </p:nvSpPr>
        <p:spPr bwMode="auto">
          <a:xfrm>
            <a:off x="5791200" y="3022600"/>
            <a:ext cx="228600" cy="4572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04409418"/>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2000"/>
                                        <p:tgtEl>
                                          <p:spTgt spid="2"/>
                                        </p:tgtEl>
                                      </p:cBhvr>
                                    </p:animEffect>
                                    <p:set>
                                      <p:cBhvr>
                                        <p:cTn id="47" dur="1" fill="hold">
                                          <p:stCondLst>
                                            <p:cond delay="19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20" grpId="0"/>
      <p:bldP spid="21" grpId="0" animBg="1"/>
      <p:bldP spid="1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rgbClr val="FFFF00"/>
                </a:solidFill>
              </a:rPr>
              <a:t>What’s Good for Scientists Not Necessarily Good for Science*</a:t>
            </a:r>
            <a:endParaRPr lang="en-US" sz="4000" dirty="0">
              <a:solidFill>
                <a:srgbClr val="FFFF00"/>
              </a:solidFill>
            </a:endParaRPr>
          </a:p>
        </p:txBody>
      </p:sp>
      <p:sp>
        <p:nvSpPr>
          <p:cNvPr id="5" name="Vertical Text Placeholder 4"/>
          <p:cNvSpPr>
            <a:spLocks noGrp="1"/>
          </p:cNvSpPr>
          <p:nvPr>
            <p:ph idx="1"/>
          </p:nvPr>
        </p:nvSpPr>
        <p:spPr>
          <a:xfrm>
            <a:off x="304800" y="1646237"/>
            <a:ext cx="8610600" cy="4322763"/>
          </a:xfrm>
        </p:spPr>
        <p:txBody>
          <a:bodyPr/>
          <a:lstStyle/>
          <a:p>
            <a:r>
              <a:rPr lang="en-US" b="1" dirty="0"/>
              <a:t>L</a:t>
            </a:r>
            <a:r>
              <a:rPr lang="en-US" b="1" dirty="0" smtClean="0"/>
              <a:t>everaging chance </a:t>
            </a:r>
            <a:r>
              <a:rPr lang="en-US" b="1" dirty="0"/>
              <a:t>by running many low-powered studies, rather </a:t>
            </a:r>
            <a:r>
              <a:rPr lang="en-US" b="1" dirty="0" smtClean="0"/>
              <a:t>than a </a:t>
            </a:r>
            <a:r>
              <a:rPr lang="en-US" b="1" dirty="0"/>
              <a:t>few high-</a:t>
            </a:r>
            <a:r>
              <a:rPr lang="en-US" b="1" dirty="0" smtClean="0"/>
              <a:t>powered ones </a:t>
            </a:r>
            <a:r>
              <a:rPr lang="en-US" b="1" dirty="0"/>
              <a:t>(Ioannidis, 2005); </a:t>
            </a:r>
            <a:endParaRPr lang="en-US" b="1" dirty="0" smtClean="0"/>
          </a:p>
          <a:p>
            <a:r>
              <a:rPr lang="en-US" b="1" dirty="0" smtClean="0"/>
              <a:t>Uncritically dismissing </a:t>
            </a:r>
            <a:r>
              <a:rPr lang="en-US" b="1" dirty="0"/>
              <a:t>“failed” studies as pilot tests or because of </a:t>
            </a:r>
            <a:r>
              <a:rPr lang="en-US" b="1" dirty="0" smtClean="0"/>
              <a:t>methodological flaws </a:t>
            </a:r>
            <a:r>
              <a:rPr lang="en-US" b="1" dirty="0"/>
              <a:t>but uncritically accepting “successful” </a:t>
            </a:r>
            <a:r>
              <a:rPr lang="en-US" b="1" dirty="0" smtClean="0"/>
              <a:t>studies as </a:t>
            </a:r>
            <a:r>
              <a:rPr lang="en-US" b="1" dirty="0"/>
              <a:t>methodologically sound (</a:t>
            </a:r>
            <a:r>
              <a:rPr lang="en-US" b="1" dirty="0" err="1"/>
              <a:t>Bastardi</a:t>
            </a:r>
            <a:r>
              <a:rPr lang="en-US" b="1" dirty="0"/>
              <a:t> et al., 2011; </a:t>
            </a:r>
            <a:r>
              <a:rPr lang="en-US" b="1" dirty="0" smtClean="0"/>
              <a:t>Lord</a:t>
            </a:r>
            <a:r>
              <a:rPr lang="en-US" b="1" dirty="0"/>
              <a:t> </a:t>
            </a:r>
            <a:r>
              <a:rPr lang="en-US" b="1" dirty="0" smtClean="0"/>
              <a:t>et al., 1979</a:t>
            </a:r>
            <a:r>
              <a:rPr lang="en-US" b="1" dirty="0"/>
              <a:t>); </a:t>
            </a:r>
            <a:endParaRPr lang="en-US" b="1" dirty="0" smtClean="0"/>
          </a:p>
        </p:txBody>
      </p:sp>
      <p:sp>
        <p:nvSpPr>
          <p:cNvPr id="7" name="TextBox 6"/>
          <p:cNvSpPr txBox="1"/>
          <p:nvPr/>
        </p:nvSpPr>
        <p:spPr>
          <a:xfrm>
            <a:off x="183420" y="5867401"/>
            <a:ext cx="8960581" cy="646331"/>
          </a:xfrm>
          <a:prstGeom prst="rect">
            <a:avLst/>
          </a:prstGeom>
          <a:noFill/>
        </p:spPr>
        <p:txBody>
          <a:bodyPr wrap="none" rtlCol="0">
            <a:spAutoFit/>
          </a:bodyPr>
          <a:lstStyle/>
          <a:p>
            <a:r>
              <a:rPr lang="en-US" dirty="0" smtClean="0"/>
              <a:t>*Nosek et al., Scientific utopia: Restructuring incentives and practices to promote truth</a:t>
            </a:r>
          </a:p>
          <a:p>
            <a:r>
              <a:rPr lang="en-US" dirty="0"/>
              <a:t>o</a:t>
            </a:r>
            <a:r>
              <a:rPr lang="en-US" dirty="0" smtClean="0"/>
              <a:t>ver publishability. </a:t>
            </a:r>
            <a:r>
              <a:rPr lang="en-US" i="1" dirty="0" smtClean="0"/>
              <a:t>Perspectives on Psychological Science. </a:t>
            </a:r>
            <a:r>
              <a:rPr lang="en-US" dirty="0" smtClean="0"/>
              <a:t>2012;7:615.</a:t>
            </a:r>
            <a:endParaRPr lang="en-US" dirty="0"/>
          </a:p>
        </p:txBody>
      </p:sp>
    </p:spTree>
    <p:extLst>
      <p:ext uri="{BB962C8B-B14F-4D97-AF65-F5344CB8AC3E}">
        <p14:creationId xmlns:p14="http://schemas.microsoft.com/office/powerpoint/2010/main" val="286090690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Scientists </a:t>
            </a:r>
            <a:r>
              <a:rPr lang="en-US" dirty="0" err="1" smtClean="0">
                <a:solidFill>
                  <a:srgbClr val="FFFF00"/>
                </a:solidFill>
              </a:rPr>
              <a:t>vs</a:t>
            </a:r>
            <a:r>
              <a:rPr lang="en-US" dirty="0" smtClean="0">
                <a:solidFill>
                  <a:srgbClr val="FFFF00"/>
                </a:solidFill>
              </a:rPr>
              <a:t> Science (cont’d)</a:t>
            </a:r>
            <a:endParaRPr lang="en-US" dirty="0">
              <a:solidFill>
                <a:srgbClr val="FFFF00"/>
              </a:solidFill>
            </a:endParaRPr>
          </a:p>
        </p:txBody>
      </p:sp>
      <p:sp>
        <p:nvSpPr>
          <p:cNvPr id="3" name="Content Placeholder 2"/>
          <p:cNvSpPr>
            <a:spLocks noGrp="1"/>
          </p:cNvSpPr>
          <p:nvPr>
            <p:ph idx="1"/>
          </p:nvPr>
        </p:nvSpPr>
        <p:spPr>
          <a:xfrm>
            <a:off x="381000" y="1397000"/>
            <a:ext cx="8534400" cy="4525963"/>
          </a:xfrm>
        </p:spPr>
        <p:txBody>
          <a:bodyPr/>
          <a:lstStyle/>
          <a:p>
            <a:pPr>
              <a:lnSpc>
                <a:spcPct val="90000"/>
              </a:lnSpc>
            </a:pPr>
            <a:r>
              <a:rPr lang="en-US" sz="3600" b="1" dirty="0"/>
              <a:t>S</a:t>
            </a:r>
            <a:r>
              <a:rPr lang="en-US" sz="3600" b="1" dirty="0" smtClean="0"/>
              <a:t>electively </a:t>
            </a:r>
            <a:r>
              <a:rPr lang="en-US" sz="3600" b="1" dirty="0"/>
              <a:t>reporting studies with </a:t>
            </a:r>
            <a:r>
              <a:rPr lang="en-US" sz="3600" b="1" dirty="0" smtClean="0"/>
              <a:t>positive </a:t>
            </a:r>
            <a:r>
              <a:rPr lang="en-US" sz="3600" b="1" dirty="0"/>
              <a:t>r</a:t>
            </a:r>
            <a:r>
              <a:rPr lang="en-US" sz="3600" b="1" dirty="0" smtClean="0"/>
              <a:t>esults </a:t>
            </a:r>
            <a:r>
              <a:rPr lang="en-US" sz="3600" b="1" dirty="0"/>
              <a:t>and not studies with negative results </a:t>
            </a:r>
            <a:r>
              <a:rPr lang="en-US" b="1" dirty="0"/>
              <a:t>(Greenwald</a:t>
            </a:r>
            <a:r>
              <a:rPr lang="en-US" b="1" dirty="0" smtClean="0"/>
              <a:t>, 1975</a:t>
            </a:r>
            <a:r>
              <a:rPr lang="en-US" b="1" dirty="0"/>
              <a:t>; John et al., 2012; Rosenthal, 1979) or selectively </a:t>
            </a:r>
            <a:r>
              <a:rPr lang="en-US" b="1" dirty="0" smtClean="0"/>
              <a:t>reporting “</a:t>
            </a:r>
            <a:r>
              <a:rPr lang="en-US" b="1" dirty="0"/>
              <a:t>clean” results (Begley &amp; Ellis, 2012; </a:t>
            </a:r>
            <a:r>
              <a:rPr lang="en-US" b="1" dirty="0" err="1"/>
              <a:t>Giner-Sorolla</a:t>
            </a:r>
            <a:r>
              <a:rPr lang="en-US" b="1" dirty="0" smtClean="0"/>
              <a:t>, 2012)</a:t>
            </a:r>
            <a:endParaRPr lang="en-US" sz="3600" b="1" dirty="0"/>
          </a:p>
          <a:p>
            <a:pPr marL="0" indent="0">
              <a:lnSpc>
                <a:spcPct val="90000"/>
              </a:lnSpc>
            </a:pPr>
            <a:r>
              <a:rPr lang="en-US" sz="3600" b="1" dirty="0"/>
              <a:t>S</a:t>
            </a:r>
            <a:r>
              <a:rPr lang="en-US" sz="3600" b="1" dirty="0" smtClean="0"/>
              <a:t>topping </a:t>
            </a:r>
            <a:r>
              <a:rPr lang="en-US" sz="3600" b="1" dirty="0"/>
              <a:t>data collection as soon as </a:t>
            </a:r>
            <a:r>
              <a:rPr lang="en-US" sz="3600" b="1" dirty="0" smtClean="0"/>
              <a:t>intended effect is </a:t>
            </a:r>
            <a:r>
              <a:rPr lang="en-US" sz="3600" b="1" dirty="0"/>
              <a:t>obtained </a:t>
            </a:r>
            <a:r>
              <a:rPr lang="en-US" b="1" dirty="0"/>
              <a:t>(John et al., 2012; Simmons et al., </a:t>
            </a:r>
            <a:r>
              <a:rPr lang="en-US" b="1" dirty="0" smtClean="0"/>
              <a:t>2011; Green et al., 2010)</a:t>
            </a:r>
            <a:endParaRPr lang="en-US" sz="3600" dirty="0"/>
          </a:p>
          <a:p>
            <a:pPr marL="0" indent="0">
              <a:lnSpc>
                <a:spcPct val="90000"/>
              </a:lnSpc>
              <a:buNone/>
            </a:pPr>
            <a:endParaRPr lang="en-US" sz="3600" dirty="0"/>
          </a:p>
        </p:txBody>
      </p:sp>
    </p:spTree>
    <p:extLst>
      <p:ext uri="{BB962C8B-B14F-4D97-AF65-F5344CB8AC3E}">
        <p14:creationId xmlns:p14="http://schemas.microsoft.com/office/powerpoint/2010/main" val="39159637"/>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01678 Bridging the Gap"/>
          <p:cNvPicPr>
            <a:picLocks noChangeAspect="1" noChangeArrowheads="1"/>
          </p:cNvPicPr>
          <p:nvPr/>
        </p:nvPicPr>
        <p:blipFill>
          <a:blip r:embed="rId3" cstate="print"/>
          <a:srcRect/>
          <a:stretch>
            <a:fillRect/>
          </a:stretch>
        </p:blipFill>
        <p:spPr bwMode="auto">
          <a:xfrm rot="-515523">
            <a:off x="7153513" y="1175191"/>
            <a:ext cx="1733949" cy="2544440"/>
          </a:xfrm>
          <a:prstGeom prst="rect">
            <a:avLst/>
          </a:prstGeom>
          <a:noFill/>
          <a:ln w="9525">
            <a:noFill/>
            <a:miter lim="800000"/>
            <a:headEnd/>
            <a:tailEnd/>
          </a:ln>
        </p:spPr>
      </p:pic>
      <p:sp>
        <p:nvSpPr>
          <p:cNvPr id="3" name="Content Placeholder 2"/>
          <p:cNvSpPr>
            <a:spLocks noGrp="1"/>
          </p:cNvSpPr>
          <p:nvPr>
            <p:ph idx="1"/>
          </p:nvPr>
        </p:nvSpPr>
        <p:spPr>
          <a:xfrm>
            <a:off x="228600" y="1193801"/>
            <a:ext cx="7772400" cy="4749799"/>
          </a:xfrm>
        </p:spPr>
        <p:txBody>
          <a:bodyPr>
            <a:noAutofit/>
          </a:bodyPr>
          <a:lstStyle/>
          <a:p>
            <a:pPr>
              <a:defRPr/>
            </a:pPr>
            <a:r>
              <a:rPr lang="en-US" sz="2800" b="1" dirty="0" smtClean="0"/>
              <a:t>Narrow focus: Lack of attention to larger systems context</a:t>
            </a:r>
          </a:p>
          <a:p>
            <a:pPr>
              <a:defRPr/>
            </a:pPr>
            <a:r>
              <a:rPr lang="en-US" sz="2800" b="1" dirty="0" smtClean="0"/>
              <a:t>Lacking details of implementation process</a:t>
            </a:r>
          </a:p>
          <a:p>
            <a:pPr>
              <a:defRPr/>
            </a:pPr>
            <a:r>
              <a:rPr lang="en-US" sz="2800" b="1" dirty="0" smtClean="0"/>
              <a:t>Lack of relevance to real world</a:t>
            </a:r>
          </a:p>
          <a:p>
            <a:pPr>
              <a:defRPr/>
            </a:pPr>
            <a:r>
              <a:rPr lang="en-US" sz="2800" b="1" dirty="0" smtClean="0"/>
              <a:t>Many studies focus on one intervention, but obesity may require a combination of interventions; in fact, some things appear not to work when tested alone, but are essential ingredients in a more comprehensive program  (</a:t>
            </a:r>
            <a:r>
              <a:rPr lang="en-US" sz="2800" b="1" dirty="0" err="1" smtClean="0"/>
              <a:t>www.nap.edu</a:t>
            </a:r>
            <a:r>
              <a:rPr lang="en-US" sz="2800" b="1" dirty="0" smtClean="0"/>
              <a:t>)</a:t>
            </a:r>
            <a:br>
              <a:rPr lang="en-US" sz="2800" b="1" dirty="0" smtClean="0"/>
            </a:br>
            <a:r>
              <a:rPr lang="en-US" sz="2800" b="1" dirty="0" smtClean="0"/>
              <a:t>    </a:t>
            </a:r>
          </a:p>
          <a:p>
            <a:pPr>
              <a:defRPr/>
            </a:pPr>
            <a:endParaRPr lang="en-US" sz="2400" b="1" dirty="0" smtClean="0"/>
          </a:p>
          <a:p>
            <a:pPr>
              <a:defRPr/>
            </a:pPr>
            <a:endParaRPr lang="en-US" sz="2400" b="1" dirty="0"/>
          </a:p>
        </p:txBody>
      </p:sp>
      <p:sp>
        <p:nvSpPr>
          <p:cNvPr id="24579" name="Title 1"/>
          <p:cNvSpPr>
            <a:spLocks noGrp="1"/>
          </p:cNvSpPr>
          <p:nvPr>
            <p:ph type="title"/>
          </p:nvPr>
        </p:nvSpPr>
        <p:spPr>
          <a:xfrm>
            <a:off x="0" y="274637"/>
            <a:ext cx="9144000" cy="1325563"/>
          </a:xfrm>
        </p:spPr>
        <p:txBody>
          <a:bodyPr/>
          <a:lstStyle/>
          <a:p>
            <a:r>
              <a:rPr lang="en-US" dirty="0" smtClean="0">
                <a:solidFill>
                  <a:srgbClr val="FFFF00"/>
                </a:solidFill>
              </a:rPr>
              <a:t>Problems Identified by IOM Report*</a:t>
            </a:r>
            <a:br>
              <a:rPr lang="en-US" dirty="0" smtClean="0">
                <a:solidFill>
                  <a:srgbClr val="FFFF00"/>
                </a:solidFill>
              </a:rPr>
            </a:br>
            <a:endParaRPr lang="en-US" dirty="0" smtClean="0">
              <a:solidFill>
                <a:srgbClr val="FFFF00"/>
              </a:solidFill>
            </a:endParaRPr>
          </a:p>
        </p:txBody>
      </p:sp>
      <p:sp>
        <p:nvSpPr>
          <p:cNvPr id="6" name="TextBox 5"/>
          <p:cNvSpPr txBox="1"/>
          <p:nvPr/>
        </p:nvSpPr>
        <p:spPr>
          <a:xfrm>
            <a:off x="152400" y="6070601"/>
            <a:ext cx="8991600" cy="646331"/>
          </a:xfrm>
          <a:prstGeom prst="rect">
            <a:avLst/>
          </a:prstGeom>
          <a:noFill/>
        </p:spPr>
        <p:txBody>
          <a:bodyPr wrap="square" rtlCol="0">
            <a:spAutoFit/>
          </a:bodyPr>
          <a:lstStyle/>
          <a:p>
            <a:r>
              <a:rPr lang="en-US" dirty="0" smtClean="0"/>
              <a:t>*Institute of Medicine. </a:t>
            </a:r>
            <a:r>
              <a:rPr lang="en-US" i="1" dirty="0" smtClean="0"/>
              <a:t>Bridging the Evidence Gap in Obesity Prevention</a:t>
            </a:r>
            <a:r>
              <a:rPr lang="en-US" dirty="0" smtClean="0"/>
              <a:t>: </a:t>
            </a:r>
            <a:r>
              <a:rPr lang="en-US" i="1" dirty="0" smtClean="0"/>
              <a:t>A Framework to Inform Decision Making. </a:t>
            </a:r>
            <a:r>
              <a:rPr lang="en-US" dirty="0" smtClean="0"/>
              <a:t>Washington, DC: The National Academies Press, 2010. </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0" y="228600"/>
            <a:ext cx="9144000" cy="1066800"/>
          </a:xfrm>
        </p:spPr>
        <p:txBody>
          <a:bodyPr/>
          <a:lstStyle/>
          <a:p>
            <a:r>
              <a:rPr lang="en-US" dirty="0" smtClean="0">
                <a:solidFill>
                  <a:srgbClr val="FFFF00"/>
                </a:solidFill>
              </a:rPr>
              <a:t>IOM Conclusions about </a:t>
            </a:r>
            <a:br>
              <a:rPr lang="en-US" dirty="0" smtClean="0">
                <a:solidFill>
                  <a:srgbClr val="FFFF00"/>
                </a:solidFill>
              </a:rPr>
            </a:br>
            <a:r>
              <a:rPr lang="en-US" dirty="0" smtClean="0">
                <a:solidFill>
                  <a:srgbClr val="FFFF00"/>
                </a:solidFill>
              </a:rPr>
              <a:t>Status of Evidence</a:t>
            </a:r>
          </a:p>
        </p:txBody>
      </p:sp>
      <p:pic>
        <p:nvPicPr>
          <p:cNvPr id="4" name="Picture 4" descr="R01678 Bridging the Gap"/>
          <p:cNvPicPr>
            <a:picLocks noChangeAspect="1" noChangeArrowheads="1"/>
          </p:cNvPicPr>
          <p:nvPr/>
        </p:nvPicPr>
        <p:blipFill>
          <a:blip r:embed="rId3" cstate="print"/>
          <a:srcRect/>
          <a:stretch>
            <a:fillRect/>
          </a:stretch>
        </p:blipFill>
        <p:spPr bwMode="auto">
          <a:xfrm rot="-515523">
            <a:off x="7615003" y="3095267"/>
            <a:ext cx="1299732" cy="2146727"/>
          </a:xfrm>
          <a:prstGeom prst="rect">
            <a:avLst/>
          </a:prstGeom>
          <a:noFill/>
          <a:ln w="9525">
            <a:noFill/>
            <a:miter lim="800000"/>
            <a:headEnd/>
            <a:tailEnd/>
          </a:ln>
        </p:spPr>
      </p:pic>
      <p:sp>
        <p:nvSpPr>
          <p:cNvPr id="3" name="Content Placeholder 2"/>
          <p:cNvSpPr>
            <a:spLocks noGrp="1"/>
          </p:cNvSpPr>
          <p:nvPr>
            <p:ph idx="1"/>
          </p:nvPr>
        </p:nvSpPr>
        <p:spPr>
          <a:xfrm>
            <a:off x="152400" y="1524000"/>
            <a:ext cx="8382000" cy="4953000"/>
          </a:xfrm>
        </p:spPr>
        <p:txBody>
          <a:bodyPr>
            <a:noAutofit/>
          </a:bodyPr>
          <a:lstStyle/>
          <a:p>
            <a:pPr>
              <a:defRPr/>
            </a:pPr>
            <a:r>
              <a:rPr lang="en-US" sz="2800" b="1" dirty="0" smtClean="0"/>
              <a:t>The current evidence lacks the power to set a clear direction for obesity prevention across a range of target populations</a:t>
            </a:r>
          </a:p>
          <a:p>
            <a:pPr>
              <a:defRPr/>
            </a:pPr>
            <a:r>
              <a:rPr lang="en-US" sz="2800" b="1" dirty="0" smtClean="0"/>
              <a:t>This lack of evidence for effectiveness seen as a lack of effectiveness</a:t>
            </a:r>
          </a:p>
          <a:p>
            <a:pPr>
              <a:defRPr/>
            </a:pPr>
            <a:r>
              <a:rPr lang="en-US" sz="2800" b="1" dirty="0" smtClean="0"/>
              <a:t>It is difficult to fund, conduct &amp; publish research on community, environmental, and policy-based obesity prevention initiatives</a:t>
            </a:r>
          </a:p>
          <a:p>
            <a:pPr>
              <a:defRPr/>
            </a:pPr>
            <a:r>
              <a:rPr lang="en-US" sz="2800" b="1" dirty="0" smtClean="0"/>
              <a:t>Assessing or reporting on generalizability of research results to other populations or settings has not been given priority</a:t>
            </a:r>
          </a:p>
          <a:p>
            <a:pPr>
              <a:buFontTx/>
              <a:buNone/>
              <a:defRPr/>
            </a:pPr>
            <a:endParaRPr lang="en-US" sz="4400" b="1" dirty="0" smtClean="0"/>
          </a:p>
          <a:p>
            <a:pPr>
              <a:buFontTx/>
              <a:buNone/>
              <a:defRPr/>
            </a:pPr>
            <a:endParaRPr lang="en-US" sz="4400" b="1"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3"/>
          <p:cNvSpPr>
            <a:spLocks noGrp="1" noChangeArrowheads="1"/>
          </p:cNvSpPr>
          <p:nvPr>
            <p:ph type="title"/>
          </p:nvPr>
        </p:nvSpPr>
        <p:spPr>
          <a:xfrm>
            <a:off x="1141415" y="381001"/>
            <a:ext cx="6935787" cy="519113"/>
          </a:xfrm>
        </p:spPr>
        <p:txBody>
          <a:bodyPr/>
          <a:lstStyle/>
          <a:p>
            <a:pPr algn="ctr"/>
            <a:r>
              <a:rPr lang="en-US" dirty="0" smtClean="0">
                <a:solidFill>
                  <a:srgbClr val="FFFF00"/>
                </a:solidFill>
              </a:rPr>
              <a:t>The L.E.A.D. Framework</a:t>
            </a:r>
          </a:p>
        </p:txBody>
      </p:sp>
      <p:pic>
        <p:nvPicPr>
          <p:cNvPr id="26629" name="Picture 4"/>
          <p:cNvPicPr>
            <a:picLocks noChangeAspect="1" noChangeArrowheads="1"/>
          </p:cNvPicPr>
          <p:nvPr/>
        </p:nvPicPr>
        <p:blipFill>
          <a:blip r:embed="rId3" cstate="print"/>
          <a:srcRect/>
          <a:stretch>
            <a:fillRect/>
          </a:stretch>
        </p:blipFill>
        <p:spPr bwMode="auto">
          <a:xfrm>
            <a:off x="100014" y="838200"/>
            <a:ext cx="8205787" cy="5638800"/>
          </a:xfrm>
          <a:prstGeom prst="rect">
            <a:avLst/>
          </a:prstGeom>
          <a:noFill/>
          <a:ln w="9525">
            <a:noFill/>
            <a:miter lim="800000"/>
            <a:headEnd/>
            <a:tailEnd/>
          </a:ln>
        </p:spPr>
      </p:pic>
      <p:pic>
        <p:nvPicPr>
          <p:cNvPr id="7" name="Picture 4" descr="R01678 Bridging the Gap"/>
          <p:cNvPicPr>
            <a:picLocks noChangeAspect="1" noChangeArrowheads="1"/>
          </p:cNvPicPr>
          <p:nvPr/>
        </p:nvPicPr>
        <p:blipFill>
          <a:blip r:embed="rId4" cstate="print"/>
          <a:srcRect/>
          <a:stretch>
            <a:fillRect/>
          </a:stretch>
        </p:blipFill>
        <p:spPr bwMode="auto">
          <a:xfrm rot="-515523">
            <a:off x="7682012" y="4633434"/>
            <a:ext cx="1313538" cy="2085975"/>
          </a:xfrm>
          <a:prstGeom prst="rect">
            <a:avLst/>
          </a:prstGeom>
          <a:noFill/>
          <a:ln w="9525">
            <a:noFill/>
            <a:miter lim="800000"/>
            <a:headEnd/>
            <a:tailEnd/>
          </a:ln>
        </p:spPr>
      </p:pic>
      <p:sp>
        <p:nvSpPr>
          <p:cNvPr id="8" name="TextBox 7"/>
          <p:cNvSpPr txBox="1"/>
          <p:nvPr/>
        </p:nvSpPr>
        <p:spPr>
          <a:xfrm>
            <a:off x="152400" y="5969001"/>
            <a:ext cx="7543800" cy="646331"/>
          </a:xfrm>
          <a:prstGeom prst="rect">
            <a:avLst/>
          </a:prstGeom>
          <a:noFill/>
        </p:spPr>
        <p:txBody>
          <a:bodyPr wrap="square" rtlCol="0">
            <a:spAutoFit/>
          </a:bodyPr>
          <a:lstStyle/>
          <a:p>
            <a:r>
              <a:rPr lang="en-US" dirty="0" smtClean="0"/>
              <a:t>Institute of Medicine. </a:t>
            </a:r>
            <a:r>
              <a:rPr lang="en-US" i="1" dirty="0" smtClean="0"/>
              <a:t>Bridging the Evidence Gap in Obesity Prevention.</a:t>
            </a:r>
          </a:p>
          <a:p>
            <a:r>
              <a:rPr lang="en-US" dirty="0" smtClean="0"/>
              <a:t>Washington, DC: The National Academies Press, 2010. (</a:t>
            </a:r>
            <a:r>
              <a:rPr lang="en-US" dirty="0" err="1" smtClean="0"/>
              <a:t>www.nap.edu</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The Challenges &amp; Opportunities</a:t>
            </a:r>
            <a:endParaRPr lang="en-US" dirty="0">
              <a:solidFill>
                <a:srgbClr val="FFFF00"/>
              </a:solidFill>
            </a:endParaRPr>
          </a:p>
        </p:txBody>
      </p:sp>
      <p:sp>
        <p:nvSpPr>
          <p:cNvPr id="4" name="Content Placeholder 3"/>
          <p:cNvSpPr>
            <a:spLocks noGrp="1"/>
          </p:cNvSpPr>
          <p:nvPr>
            <p:ph idx="1"/>
          </p:nvPr>
        </p:nvSpPr>
        <p:spPr>
          <a:xfrm>
            <a:off x="304800" y="990600"/>
            <a:ext cx="8534400" cy="5410199"/>
          </a:xfrm>
        </p:spPr>
        <p:txBody>
          <a:bodyPr/>
          <a:lstStyle/>
          <a:p>
            <a:r>
              <a:rPr lang="en-US" sz="2800" b="1" dirty="0" smtClean="0"/>
              <a:t>The “drift and drag” of our two </a:t>
            </a:r>
            <a:r>
              <a:rPr lang="en-US" sz="2800" b="1" u="sng" dirty="0" smtClean="0"/>
              <a:t>biggest challenges</a:t>
            </a:r>
            <a:r>
              <a:rPr lang="en-US" sz="2800" b="1" dirty="0" smtClean="0"/>
              <a:t>:</a:t>
            </a:r>
          </a:p>
          <a:p>
            <a:pPr lvl="1"/>
            <a:r>
              <a:rPr lang="en-US" sz="2400" b="1" dirty="0" smtClean="0"/>
              <a:t>To close the gap between the evidence for implementation that policy makers, program planners, practitioners and communities need &amp; what they are getting from our research and systematic reviews</a:t>
            </a:r>
          </a:p>
          <a:p>
            <a:pPr lvl="1"/>
            <a:r>
              <a:rPr lang="en-US" sz="2400" b="1" dirty="0"/>
              <a:t>R</a:t>
            </a:r>
            <a:r>
              <a:rPr lang="en-US" sz="2400" b="1" dirty="0" smtClean="0"/>
              <a:t>eform some of our peer review &amp; editorial tendencies</a:t>
            </a:r>
          </a:p>
          <a:p>
            <a:r>
              <a:rPr lang="en-US" sz="2800" b="1" dirty="0" smtClean="0"/>
              <a:t>The “drive” of our two </a:t>
            </a:r>
            <a:r>
              <a:rPr lang="en-US" sz="2800" b="1" u="sng" dirty="0" smtClean="0"/>
              <a:t>biggest opportunities</a:t>
            </a:r>
          </a:p>
          <a:p>
            <a:pPr lvl="1"/>
            <a:r>
              <a:rPr lang="en-US" sz="2400" b="1" dirty="0" smtClean="0"/>
              <a:t>Extend participatory research principles to work with policy makers, program planners &amp; practitioners in use of natural experiments—e.g., evaluation and continuous quality improvement methods</a:t>
            </a:r>
          </a:p>
          <a:p>
            <a:pPr lvl="1"/>
            <a:r>
              <a:rPr lang="en-US" sz="2400" b="1" dirty="0" smtClean="0"/>
              <a:t>Combine PR with multi-site RCT methods that expand the external validity of the results</a:t>
            </a:r>
            <a:endParaRPr lang="en-US" sz="2400"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9"/>
            <a:ext cx="8763000" cy="1143000"/>
          </a:xfrm>
        </p:spPr>
        <p:txBody>
          <a:bodyPr/>
          <a:lstStyle/>
          <a:p>
            <a:r>
              <a:rPr lang="en-US" sz="4000" dirty="0" smtClean="0">
                <a:solidFill>
                  <a:srgbClr val="FFFF00"/>
                </a:solidFill>
              </a:rPr>
              <a:t>Types of Community-Engaged Evidence for Health Research</a:t>
            </a:r>
            <a:endParaRPr lang="en-US" sz="4000" dirty="0">
              <a:solidFill>
                <a:srgbClr val="FFFF00"/>
              </a:solidFill>
            </a:endParaRPr>
          </a:p>
        </p:txBody>
      </p:sp>
      <p:sp>
        <p:nvSpPr>
          <p:cNvPr id="4" name="Content Placeholder 3"/>
          <p:cNvSpPr>
            <a:spLocks noGrp="1"/>
          </p:cNvSpPr>
          <p:nvPr>
            <p:ph idx="1"/>
          </p:nvPr>
        </p:nvSpPr>
        <p:spPr>
          <a:xfrm>
            <a:off x="457200" y="1600201"/>
            <a:ext cx="8686800" cy="4525963"/>
          </a:xfrm>
        </p:spPr>
        <p:txBody>
          <a:bodyPr/>
          <a:lstStyle/>
          <a:p>
            <a:r>
              <a:rPr lang="en-US" b="1" dirty="0" smtClean="0"/>
              <a:t>Participatory research evidence</a:t>
            </a:r>
          </a:p>
          <a:p>
            <a:pPr lvl="1"/>
            <a:r>
              <a:rPr lang="en-US" b="1" dirty="0" smtClean="0"/>
              <a:t>Community-Based Participatory Research (CBPR)</a:t>
            </a:r>
          </a:p>
          <a:p>
            <a:pPr lvl="1"/>
            <a:r>
              <a:rPr lang="en-US" b="1" dirty="0" smtClean="0"/>
              <a:t>Practice-based or action research</a:t>
            </a:r>
          </a:p>
          <a:p>
            <a:r>
              <a:rPr lang="en-US" b="1" dirty="0" smtClean="0"/>
              <a:t>Surveillance evidence</a:t>
            </a:r>
          </a:p>
          <a:p>
            <a:r>
              <a:rPr lang="en-US" b="1" dirty="0" smtClean="0"/>
              <a:t>Population diagnostic evidence</a:t>
            </a:r>
          </a:p>
          <a:p>
            <a:r>
              <a:rPr lang="en-US" b="1" dirty="0" smtClean="0"/>
              <a:t>Program evaluation evidence</a:t>
            </a:r>
          </a:p>
          <a:p>
            <a:pPr lvl="1"/>
            <a:r>
              <a:rPr lang="en-US" b="1" dirty="0" smtClean="0"/>
              <a:t>Multi-component; Continuous </a:t>
            </a:r>
            <a:r>
              <a:rPr lang="en-US" b="1" dirty="0"/>
              <a:t>Q</a:t>
            </a:r>
            <a:r>
              <a:rPr lang="en-US" b="1" dirty="0" smtClean="0"/>
              <a:t>uality </a:t>
            </a:r>
            <a:r>
              <a:rPr lang="en-US" b="1" dirty="0"/>
              <a:t>I</a:t>
            </a:r>
            <a:r>
              <a:rPr lang="en-US" b="1" dirty="0" smtClean="0"/>
              <a:t>mprovement </a:t>
            </a:r>
          </a:p>
          <a:p>
            <a:pPr lvl="1"/>
            <a:r>
              <a:rPr lang="en-US" b="1" dirty="0" smtClean="0"/>
              <a:t>How context effects (moderates) outcomes</a:t>
            </a:r>
          </a:p>
          <a:p>
            <a:pPr lvl="1"/>
            <a:endParaRPr lang="en-US" b="1"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Pause for Deliberation</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t>AAHB proposal for a new journal</a:t>
            </a:r>
          </a:p>
          <a:p>
            <a:r>
              <a:rPr lang="en-US" b="1" dirty="0" smtClean="0"/>
              <a:t>Online, open-access </a:t>
            </a:r>
          </a:p>
          <a:p>
            <a:r>
              <a:rPr lang="en-US" b="1" dirty="0" smtClean="0"/>
              <a:t>Cost for publication</a:t>
            </a:r>
          </a:p>
          <a:p>
            <a:r>
              <a:rPr lang="en-US" b="1" dirty="0" smtClean="0"/>
              <a:t>Limit to theory-testing</a:t>
            </a:r>
          </a:p>
          <a:p>
            <a:r>
              <a:rPr lang="en-US" b="1" dirty="0" smtClean="0"/>
              <a:t>Alternatives?</a:t>
            </a:r>
          </a:p>
          <a:p>
            <a:pPr marL="0" indent="0">
              <a:buNone/>
            </a:pPr>
            <a:endParaRPr lang="en-US" b="1" dirty="0"/>
          </a:p>
        </p:txBody>
      </p:sp>
    </p:spTree>
    <p:extLst>
      <p:ext uri="{BB962C8B-B14F-4D97-AF65-F5344CB8AC3E}">
        <p14:creationId xmlns:p14="http://schemas.microsoft.com/office/powerpoint/2010/main" val="1568192765"/>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8229600" cy="1143000"/>
          </a:xfrm>
        </p:spPr>
        <p:txBody>
          <a:bodyPr/>
          <a:lstStyle/>
          <a:p>
            <a:r>
              <a:rPr lang="en-US" dirty="0" smtClean="0">
                <a:solidFill>
                  <a:srgbClr val="FFFF00"/>
                </a:solidFill>
              </a:rPr>
              <a:t>The Spheres of Practice-Based, Community-Based, Academic &amp; Participatory Research</a:t>
            </a:r>
            <a:endParaRPr lang="en-US" dirty="0">
              <a:solidFill>
                <a:srgbClr val="FFFF00"/>
              </a:solidFill>
            </a:endParaRPr>
          </a:p>
        </p:txBody>
      </p:sp>
      <p:sp>
        <p:nvSpPr>
          <p:cNvPr id="5" name="Oval 4"/>
          <p:cNvSpPr/>
          <p:nvPr/>
        </p:nvSpPr>
        <p:spPr bwMode="auto">
          <a:xfrm>
            <a:off x="3200400" y="2616200"/>
            <a:ext cx="2362200" cy="172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Practice-     </a:t>
            </a:r>
            <a:r>
              <a:rPr kumimoji="0" lang="en-US" sz="1800" b="0" i="0" u="none" strike="noStrike" cap="none" normalizeH="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Based Research</a:t>
            </a:r>
          </a:p>
        </p:txBody>
      </p:sp>
      <p:sp>
        <p:nvSpPr>
          <p:cNvPr id="7" name="Oval 6"/>
          <p:cNvSpPr/>
          <p:nvPr/>
        </p:nvSpPr>
        <p:spPr bwMode="auto">
          <a:xfrm>
            <a:off x="4038600" y="4038600"/>
            <a:ext cx="2057400" cy="1828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Community-</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Based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Research</a:t>
            </a:r>
          </a:p>
        </p:txBody>
      </p:sp>
      <p:sp>
        <p:nvSpPr>
          <p:cNvPr id="8" name="Oval 7"/>
          <p:cNvSpPr/>
          <p:nvPr/>
        </p:nvSpPr>
        <p:spPr bwMode="auto">
          <a:xfrm>
            <a:off x="1905000" y="3886200"/>
            <a:ext cx="2514600" cy="2057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Highly Controlled Academic</a:t>
            </a:r>
            <a:r>
              <a:rPr kumimoji="0" lang="en-US" sz="1800" b="0" i="0" u="none" strike="noStrike" cap="none" normalizeH="0" dirty="0" smtClean="0">
                <a:ln>
                  <a:noFill/>
                </a:ln>
                <a:solidFill>
                  <a:schemeClr val="tx1"/>
                </a:solidFill>
                <a:effectLst/>
                <a:latin typeface="Arial" charset="0"/>
              </a:rPr>
              <a:t> Research</a:t>
            </a: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5029201" y="4114800"/>
            <a:ext cx="825992" cy="369332"/>
          </a:xfrm>
          <a:prstGeom prst="rect">
            <a:avLst/>
          </a:prstGeom>
          <a:noFill/>
        </p:spPr>
        <p:txBody>
          <a:bodyPr wrap="none" rtlCol="0">
            <a:spAutoFit/>
          </a:bodyPr>
          <a:lstStyle/>
          <a:p>
            <a:r>
              <a:rPr lang="en-US" dirty="0" smtClean="0"/>
              <a:t>CBPR</a:t>
            </a:r>
            <a:endParaRPr lang="en-US" dirty="0"/>
          </a:p>
        </p:txBody>
      </p:sp>
      <p:sp>
        <p:nvSpPr>
          <p:cNvPr id="6" name="Oval 5"/>
          <p:cNvSpPr/>
          <p:nvPr/>
        </p:nvSpPr>
        <p:spPr bwMode="auto">
          <a:xfrm>
            <a:off x="3810000" y="2514600"/>
            <a:ext cx="3200400" cy="2895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        Participatory</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                             	Research       </a:t>
            </a:r>
            <a:endParaRPr kumimoji="0" lang="en-US" sz="1800" b="0"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3897827553"/>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Three Paradoxes</a:t>
            </a:r>
            <a:endParaRPr lang="en-US" dirty="0">
              <a:solidFill>
                <a:srgbClr val="FFFF00"/>
              </a:solidFill>
            </a:endParaRPr>
          </a:p>
        </p:txBody>
      </p:sp>
      <p:sp>
        <p:nvSpPr>
          <p:cNvPr id="3" name="Content Placeholder 2"/>
          <p:cNvSpPr>
            <a:spLocks noGrp="1"/>
          </p:cNvSpPr>
          <p:nvPr>
            <p:ph idx="1"/>
          </p:nvPr>
        </p:nvSpPr>
        <p:spPr>
          <a:xfrm>
            <a:off x="304800" y="990600"/>
            <a:ext cx="8763000" cy="5867400"/>
          </a:xfrm>
        </p:spPr>
        <p:txBody>
          <a:bodyPr/>
          <a:lstStyle/>
          <a:p>
            <a:r>
              <a:rPr lang="en-US" sz="3600" b="1" dirty="0" smtClean="0"/>
              <a:t>The internal </a:t>
            </a:r>
            <a:r>
              <a:rPr lang="en-US" sz="3600" b="1" dirty="0"/>
              <a:t>validity–external </a:t>
            </a:r>
            <a:r>
              <a:rPr lang="en-US" sz="3600" b="1" dirty="0" smtClean="0"/>
              <a:t>validity paradox</a:t>
            </a:r>
            <a:endParaRPr lang="en-US" sz="3600" b="1" dirty="0" smtClean="0">
              <a:solidFill>
                <a:srgbClr val="FFFF00"/>
              </a:solidFill>
            </a:endParaRPr>
          </a:p>
          <a:p>
            <a:pPr lvl="1"/>
            <a:r>
              <a:rPr lang="en-US" sz="3200" dirty="0" smtClean="0"/>
              <a:t>The more rigorously controlled a study testing the efficacy of an intervention, or the validity of a theory, the less reality-based it becomes, so it cannot be taken to scale or generalized</a:t>
            </a:r>
          </a:p>
          <a:p>
            <a:r>
              <a:rPr lang="en-US" sz="3600" b="1" dirty="0" smtClean="0"/>
              <a:t>The specificity – generalizability paradox</a:t>
            </a:r>
          </a:p>
          <a:p>
            <a:pPr lvl="1"/>
            <a:r>
              <a:rPr lang="en-US" sz="3200" dirty="0" smtClean="0"/>
              <a:t>The more relevant and particular to the local context, the less generalizable to other contexts</a:t>
            </a:r>
          </a:p>
          <a:p>
            <a:r>
              <a:rPr lang="en-US" sz="3600" b="1" dirty="0" smtClean="0"/>
              <a:t>The homophily–social distancing paradox</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Number of Publications on CBPR</a:t>
            </a:r>
            <a:br>
              <a:rPr lang="en-US" dirty="0" smtClean="0">
                <a:solidFill>
                  <a:srgbClr val="FFFF00"/>
                </a:solidFill>
              </a:rPr>
            </a:br>
            <a:r>
              <a:rPr lang="en-US" dirty="0" smtClean="0">
                <a:solidFill>
                  <a:srgbClr val="FFFF00"/>
                </a:solidFill>
              </a:rPr>
              <a:t>Based on Scopus Search*</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0" y="1600201"/>
          <a:ext cx="9144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243935"/>
            <a:ext cx="8816210" cy="400110"/>
          </a:xfrm>
          <a:prstGeom prst="rect">
            <a:avLst/>
          </a:prstGeom>
          <a:noFill/>
        </p:spPr>
        <p:txBody>
          <a:bodyPr wrap="none" rtlCol="0">
            <a:spAutoFit/>
          </a:bodyPr>
          <a:lstStyle/>
          <a:p>
            <a:r>
              <a:rPr lang="en-US" sz="2000" b="1" dirty="0" smtClean="0"/>
              <a:t>*Based on unpublished Scopus review by Doug </a:t>
            </a:r>
            <a:r>
              <a:rPr lang="en-US" sz="2000" b="1" dirty="0" err="1" smtClean="0"/>
              <a:t>Brugge</a:t>
            </a:r>
            <a:r>
              <a:rPr lang="en-US" sz="2000" b="1" dirty="0" smtClean="0"/>
              <a:t>, Tufts U., 2011.</a:t>
            </a:r>
            <a:endParaRPr lang="en-US" sz="2000" b="1" dirty="0"/>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9"/>
            <a:ext cx="8915400" cy="1143000"/>
          </a:xfrm>
        </p:spPr>
        <p:txBody>
          <a:bodyPr>
            <a:normAutofit fontScale="90000"/>
          </a:bodyPr>
          <a:lstStyle/>
          <a:p>
            <a:r>
              <a:rPr lang="en-US" dirty="0" smtClean="0">
                <a:solidFill>
                  <a:srgbClr val="FFFF00"/>
                </a:solidFill>
              </a:rPr>
              <a:t>Top 9 journals publishing CBPR papers</a:t>
            </a:r>
            <a:endParaRPr lang="en-US" dirty="0">
              <a:solidFill>
                <a:srgbClr val="FFFF00"/>
              </a:solidFill>
            </a:endParaRPr>
          </a:p>
        </p:txBody>
      </p:sp>
      <p:sp>
        <p:nvSpPr>
          <p:cNvPr id="3" name="Content Placeholder 2"/>
          <p:cNvSpPr>
            <a:spLocks noGrp="1"/>
          </p:cNvSpPr>
          <p:nvPr>
            <p:ph idx="1"/>
          </p:nvPr>
        </p:nvSpPr>
        <p:spPr>
          <a:xfrm>
            <a:off x="457200" y="1493837"/>
            <a:ext cx="8229600" cy="4525963"/>
          </a:xfrm>
        </p:spPr>
        <p:txBody>
          <a:bodyPr>
            <a:normAutofit fontScale="92500" lnSpcReduction="20000"/>
          </a:bodyPr>
          <a:lstStyle/>
          <a:p>
            <a:r>
              <a:rPr lang="en-US" b="1" i="1" dirty="0" smtClean="0"/>
              <a:t>Progress </a:t>
            </a:r>
            <a:r>
              <a:rPr lang="en-US" b="1" i="1" dirty="0"/>
              <a:t>in Community Health </a:t>
            </a:r>
            <a:r>
              <a:rPr lang="en-US" b="1" i="1" dirty="0" smtClean="0"/>
              <a:t>Partnerships: Research, </a:t>
            </a:r>
            <a:r>
              <a:rPr lang="en-US" b="1" i="1" dirty="0"/>
              <a:t>Education </a:t>
            </a:r>
            <a:r>
              <a:rPr lang="en-US" b="1" i="1" dirty="0" smtClean="0"/>
              <a:t>&amp; Action </a:t>
            </a:r>
            <a:r>
              <a:rPr lang="en-US" b="1" dirty="0" smtClean="0"/>
              <a:t>(87)</a:t>
            </a:r>
          </a:p>
          <a:p>
            <a:r>
              <a:rPr lang="en-US" b="1" i="1" dirty="0" smtClean="0"/>
              <a:t>American </a:t>
            </a:r>
            <a:r>
              <a:rPr lang="en-US" b="1" i="1" dirty="0"/>
              <a:t>Journal of Public Health </a:t>
            </a:r>
            <a:r>
              <a:rPr lang="en-US" b="1" dirty="0"/>
              <a:t>(49) </a:t>
            </a:r>
            <a:endParaRPr lang="en-US" b="1" dirty="0" smtClean="0"/>
          </a:p>
          <a:p>
            <a:r>
              <a:rPr lang="en-US" b="1" i="1" dirty="0" smtClean="0"/>
              <a:t>Journal </a:t>
            </a:r>
            <a:r>
              <a:rPr lang="en-US" b="1" i="1" dirty="0"/>
              <a:t>of Health Care for the Poor and Underserved</a:t>
            </a:r>
            <a:r>
              <a:rPr lang="en-US" b="1" dirty="0"/>
              <a:t> (33) </a:t>
            </a:r>
            <a:endParaRPr lang="en-US" b="1" dirty="0" smtClean="0"/>
          </a:p>
          <a:p>
            <a:r>
              <a:rPr lang="en-US" b="1" i="1" dirty="0" smtClean="0"/>
              <a:t>Health </a:t>
            </a:r>
            <a:r>
              <a:rPr lang="en-US" b="1" i="1" dirty="0"/>
              <a:t>Promotion Practice </a:t>
            </a:r>
            <a:r>
              <a:rPr lang="en-US" b="1" dirty="0"/>
              <a:t>(30) </a:t>
            </a:r>
            <a:endParaRPr lang="en-US" b="1" dirty="0" smtClean="0"/>
          </a:p>
          <a:p>
            <a:r>
              <a:rPr lang="en-US" b="1" i="1" dirty="0" smtClean="0"/>
              <a:t>Environmental </a:t>
            </a:r>
            <a:r>
              <a:rPr lang="en-US" b="1" i="1" dirty="0"/>
              <a:t>Health Perspectives </a:t>
            </a:r>
            <a:r>
              <a:rPr lang="en-US" b="1" dirty="0"/>
              <a:t>(29</a:t>
            </a:r>
            <a:r>
              <a:rPr lang="en-US" b="1" dirty="0" smtClean="0"/>
              <a:t>)</a:t>
            </a:r>
          </a:p>
          <a:p>
            <a:r>
              <a:rPr lang="en-US" b="1" i="1" dirty="0" smtClean="0"/>
              <a:t>Ethnicity </a:t>
            </a:r>
            <a:r>
              <a:rPr lang="en-US" b="1" i="1" dirty="0"/>
              <a:t>and Disease </a:t>
            </a:r>
            <a:r>
              <a:rPr lang="en-US" b="1" dirty="0"/>
              <a:t>(26</a:t>
            </a:r>
            <a:r>
              <a:rPr lang="en-US" b="1" dirty="0" smtClean="0"/>
              <a:t>)</a:t>
            </a:r>
          </a:p>
          <a:p>
            <a:r>
              <a:rPr lang="en-US" b="1" i="1" dirty="0" smtClean="0"/>
              <a:t>Health </a:t>
            </a:r>
            <a:r>
              <a:rPr lang="en-US" b="1" i="1" dirty="0"/>
              <a:t>Education and Behavior </a:t>
            </a:r>
            <a:r>
              <a:rPr lang="en-US" b="1" dirty="0"/>
              <a:t>(25) </a:t>
            </a:r>
            <a:endParaRPr lang="en-US" b="1" dirty="0" smtClean="0"/>
          </a:p>
          <a:p>
            <a:r>
              <a:rPr lang="en-US" b="1" i="1" dirty="0" smtClean="0"/>
              <a:t>American </a:t>
            </a:r>
            <a:r>
              <a:rPr lang="en-US" b="1" i="1" dirty="0"/>
              <a:t>Journal of Preventive Medicine </a:t>
            </a:r>
            <a:r>
              <a:rPr lang="en-US" b="1" dirty="0"/>
              <a:t>(21</a:t>
            </a:r>
            <a:r>
              <a:rPr lang="en-US" b="1" dirty="0" smtClean="0"/>
              <a:t>)</a:t>
            </a:r>
          </a:p>
          <a:p>
            <a:r>
              <a:rPr lang="en-US" b="1" i="1" dirty="0" smtClean="0"/>
              <a:t>Journal of Urban Health</a:t>
            </a:r>
            <a:r>
              <a:rPr lang="en-US" b="1" dirty="0" smtClean="0"/>
              <a:t> (21) </a:t>
            </a:r>
            <a:endParaRPr lang="en-US" b="1" dirty="0"/>
          </a:p>
        </p:txBody>
      </p:sp>
      <p:sp>
        <p:nvSpPr>
          <p:cNvPr id="4" name="TextBox 3"/>
          <p:cNvSpPr txBox="1"/>
          <p:nvPr/>
        </p:nvSpPr>
        <p:spPr>
          <a:xfrm>
            <a:off x="533401" y="6172200"/>
            <a:ext cx="7180897" cy="400110"/>
          </a:xfrm>
          <a:prstGeom prst="rect">
            <a:avLst/>
          </a:prstGeom>
          <a:noFill/>
        </p:spPr>
        <p:txBody>
          <a:bodyPr wrap="none" rtlCol="0">
            <a:spAutoFit/>
          </a:bodyPr>
          <a:lstStyle/>
          <a:p>
            <a:r>
              <a:rPr lang="en-US" sz="2000" dirty="0" smtClean="0"/>
              <a:t>*Based on unpublished Scopus review by Doug </a:t>
            </a:r>
            <a:r>
              <a:rPr lang="en-US" sz="2000" dirty="0" err="1" smtClean="0"/>
              <a:t>Brugge</a:t>
            </a:r>
            <a:r>
              <a:rPr lang="en-US" sz="2000" dirty="0" smtClean="0"/>
              <a:t>, 2011</a:t>
            </a:r>
            <a:endParaRPr lang="en-US" sz="2000" dirty="0"/>
          </a:p>
        </p:txBody>
      </p:sp>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Second Tier of CBPR Journals*</a:t>
            </a:r>
            <a:endParaRPr lang="en-US" dirty="0">
              <a:solidFill>
                <a:srgbClr val="FFFF00"/>
              </a:solidFill>
            </a:endParaRPr>
          </a:p>
        </p:txBody>
      </p:sp>
      <p:sp>
        <p:nvSpPr>
          <p:cNvPr id="3" name="Content Placeholder 2"/>
          <p:cNvSpPr>
            <a:spLocks noGrp="1"/>
          </p:cNvSpPr>
          <p:nvPr>
            <p:ph idx="1"/>
          </p:nvPr>
        </p:nvSpPr>
        <p:spPr>
          <a:xfrm>
            <a:off x="457200" y="1524000"/>
            <a:ext cx="8305800" cy="4419600"/>
          </a:xfrm>
        </p:spPr>
        <p:txBody>
          <a:bodyPr>
            <a:noAutofit/>
          </a:bodyPr>
          <a:lstStyle/>
          <a:p>
            <a:r>
              <a:rPr lang="en-US" b="1" i="1" dirty="0" smtClean="0"/>
              <a:t>Social </a:t>
            </a:r>
            <a:r>
              <a:rPr lang="en-US" b="1" i="1" dirty="0"/>
              <a:t>Science and Medicine </a:t>
            </a:r>
            <a:r>
              <a:rPr lang="en-US" b="1" dirty="0"/>
              <a:t>(16</a:t>
            </a:r>
            <a:r>
              <a:rPr lang="en-US" b="1" dirty="0" smtClean="0"/>
              <a:t>)</a:t>
            </a:r>
          </a:p>
          <a:p>
            <a:r>
              <a:rPr lang="en-US" b="1" i="1" dirty="0" smtClean="0"/>
              <a:t>Journal </a:t>
            </a:r>
            <a:r>
              <a:rPr lang="en-US" b="1" i="1" dirty="0"/>
              <a:t>of Empirical Research on Human Research Ethics </a:t>
            </a:r>
            <a:r>
              <a:rPr lang="en-US" b="1" dirty="0"/>
              <a:t>(14) </a:t>
            </a:r>
            <a:endParaRPr lang="en-US" b="1" dirty="0" smtClean="0"/>
          </a:p>
          <a:p>
            <a:r>
              <a:rPr lang="en-US" b="1" i="1" dirty="0" smtClean="0"/>
              <a:t>AIDS </a:t>
            </a:r>
            <a:r>
              <a:rPr lang="en-US" b="1" i="1" dirty="0"/>
              <a:t>Education and Prevention</a:t>
            </a:r>
            <a:r>
              <a:rPr lang="en-US" b="1" dirty="0"/>
              <a:t> (14</a:t>
            </a:r>
            <a:r>
              <a:rPr lang="en-US" b="1" dirty="0" smtClean="0"/>
              <a:t>)</a:t>
            </a:r>
          </a:p>
          <a:p>
            <a:r>
              <a:rPr lang="en-US" b="1" i="1" dirty="0" smtClean="0"/>
              <a:t>Family </a:t>
            </a:r>
            <a:r>
              <a:rPr lang="en-US" b="1" i="1" dirty="0"/>
              <a:t>and Community Health </a:t>
            </a:r>
            <a:r>
              <a:rPr lang="en-US" b="1" dirty="0"/>
              <a:t>(14</a:t>
            </a:r>
            <a:r>
              <a:rPr lang="en-US" b="1" dirty="0" smtClean="0"/>
              <a:t>)</a:t>
            </a:r>
          </a:p>
          <a:p>
            <a:r>
              <a:rPr lang="en-US" b="1" i="1" dirty="0" smtClean="0"/>
              <a:t>American </a:t>
            </a:r>
            <a:r>
              <a:rPr lang="en-US" b="1" i="1" dirty="0"/>
              <a:t>Journal of Community Psychology </a:t>
            </a:r>
            <a:r>
              <a:rPr lang="en-US" b="1" dirty="0"/>
              <a:t>(13</a:t>
            </a:r>
            <a:r>
              <a:rPr lang="en-US" b="1" dirty="0" smtClean="0"/>
              <a:t>)</a:t>
            </a:r>
          </a:p>
          <a:p>
            <a:r>
              <a:rPr lang="en-US" b="1" i="1" dirty="0" smtClean="0"/>
              <a:t>American </a:t>
            </a:r>
            <a:r>
              <a:rPr lang="en-US" b="1" i="1" dirty="0"/>
              <a:t>Journal of Bioethics </a:t>
            </a:r>
            <a:r>
              <a:rPr lang="en-US" b="1" dirty="0"/>
              <a:t>(13) </a:t>
            </a:r>
            <a:endParaRPr lang="en-US" b="1" dirty="0" smtClean="0"/>
          </a:p>
          <a:p>
            <a:r>
              <a:rPr lang="en-US" b="1" i="1" dirty="0" smtClean="0"/>
              <a:t>Cancer </a:t>
            </a:r>
            <a:r>
              <a:rPr lang="en-US" b="1" dirty="0"/>
              <a:t>(13) </a:t>
            </a:r>
            <a:endParaRPr lang="en-US" b="1" dirty="0" smtClean="0"/>
          </a:p>
          <a:p>
            <a:pPr marL="0" indent="0">
              <a:buNone/>
            </a:pPr>
            <a:endParaRPr lang="en-US" b="1" dirty="0"/>
          </a:p>
          <a:p>
            <a:pPr marL="0" indent="0">
              <a:buNone/>
            </a:pPr>
            <a:r>
              <a:rPr lang="en-US" b="1" dirty="0"/>
              <a:t/>
            </a:r>
            <a:br>
              <a:rPr lang="en-US" b="1" dirty="0"/>
            </a:br>
            <a:endParaRPr lang="en-US" b="1" dirty="0"/>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34400" cy="1173163"/>
          </a:xfrm>
        </p:spPr>
        <p:txBody>
          <a:bodyPr>
            <a:normAutofit fontScale="90000"/>
          </a:bodyPr>
          <a:lstStyle/>
          <a:p>
            <a:r>
              <a:rPr lang="en-US" b="1" dirty="0" smtClean="0">
                <a:solidFill>
                  <a:srgbClr val="FFFF00"/>
                </a:solidFill>
              </a:rPr>
              <a:t>Subject Areas with Most CBPR Pubs*</a:t>
            </a:r>
            <a:endParaRPr lang="en-US" b="1" dirty="0">
              <a:solidFill>
                <a:srgbClr val="FFFF00"/>
              </a:solidFill>
            </a:endParaRPr>
          </a:p>
        </p:txBody>
      </p:sp>
      <p:sp>
        <p:nvSpPr>
          <p:cNvPr id="3" name="Content Placeholder 2"/>
          <p:cNvSpPr>
            <a:spLocks noGrp="1"/>
          </p:cNvSpPr>
          <p:nvPr>
            <p:ph sz="half" idx="1"/>
          </p:nvPr>
        </p:nvSpPr>
        <p:spPr>
          <a:xfrm>
            <a:off x="304800" y="1600201"/>
            <a:ext cx="4191000" cy="4525963"/>
          </a:xfrm>
        </p:spPr>
        <p:txBody>
          <a:bodyPr>
            <a:noAutofit/>
          </a:bodyPr>
          <a:lstStyle/>
          <a:p>
            <a:r>
              <a:rPr lang="en-US" b="1" dirty="0" smtClean="0"/>
              <a:t>Medicine &amp; Public Health (1,056) </a:t>
            </a:r>
          </a:p>
          <a:p>
            <a:r>
              <a:rPr lang="en-US" b="1" dirty="0" smtClean="0"/>
              <a:t>Social Sciences (407) </a:t>
            </a:r>
          </a:p>
          <a:p>
            <a:r>
              <a:rPr lang="en-US" b="1" dirty="0" smtClean="0"/>
              <a:t>Nursing (187) </a:t>
            </a:r>
          </a:p>
          <a:p>
            <a:r>
              <a:rPr lang="en-US" b="1" dirty="0" smtClean="0"/>
              <a:t>Environ Science (141) </a:t>
            </a:r>
          </a:p>
          <a:p>
            <a:r>
              <a:rPr lang="en-US" b="1" dirty="0" smtClean="0"/>
              <a:t>Psychology (118) </a:t>
            </a:r>
          </a:p>
          <a:p>
            <a:r>
              <a:rPr lang="en-US" b="1" dirty="0" smtClean="0"/>
              <a:t>Agricultural &amp; Biological Science (54)</a:t>
            </a:r>
          </a:p>
          <a:p>
            <a:r>
              <a:rPr lang="en-US" b="1" dirty="0" smtClean="0"/>
              <a:t>Health Professions </a:t>
            </a:r>
            <a:r>
              <a:rPr lang="en-US" sz="3200" b="1" dirty="0" smtClean="0"/>
              <a:t>(53) </a:t>
            </a:r>
          </a:p>
          <a:p>
            <a:pPr>
              <a:buNone/>
            </a:pPr>
            <a:r>
              <a:rPr lang="en-US" sz="3200" b="1" dirty="0" smtClean="0"/>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r>
              <a:rPr lang="en-US" sz="3200" b="1" dirty="0" smtClean="0"/>
              <a:t>            </a:t>
            </a:r>
            <a:br>
              <a:rPr lang="en-US" sz="3200" b="1" dirty="0" smtClean="0"/>
            </a:br>
            <a:endParaRPr lang="en-US" sz="3200" b="1" dirty="0"/>
          </a:p>
        </p:txBody>
      </p:sp>
      <p:sp>
        <p:nvSpPr>
          <p:cNvPr id="4" name="Content Placeholder 3"/>
          <p:cNvSpPr>
            <a:spLocks noGrp="1"/>
          </p:cNvSpPr>
          <p:nvPr>
            <p:ph sz="half" idx="2"/>
          </p:nvPr>
        </p:nvSpPr>
        <p:spPr>
          <a:xfrm>
            <a:off x="4648200" y="1600201"/>
            <a:ext cx="4267200" cy="4525963"/>
          </a:xfrm>
        </p:spPr>
        <p:txBody>
          <a:bodyPr>
            <a:noAutofit/>
          </a:bodyPr>
          <a:lstStyle/>
          <a:p>
            <a:r>
              <a:rPr lang="en-US" b="1" dirty="0" smtClean="0"/>
              <a:t>Biochemistry, Genetics and Molecular Biology (49)</a:t>
            </a:r>
          </a:p>
          <a:p>
            <a:r>
              <a:rPr lang="en-US" b="1" dirty="0" smtClean="0"/>
              <a:t>Business, Management and Accounting (33)</a:t>
            </a:r>
          </a:p>
          <a:p>
            <a:r>
              <a:rPr lang="en-US" b="1" dirty="0" smtClean="0"/>
              <a:t>Economics, Econometrics and Finance (22) </a:t>
            </a:r>
          </a:p>
          <a:p>
            <a:r>
              <a:rPr lang="en-US" b="1" dirty="0" smtClean="0"/>
              <a:t>Engineering (19)* </a:t>
            </a:r>
          </a:p>
          <a:p>
            <a:pPr>
              <a:buNone/>
            </a:pPr>
            <a:r>
              <a:rPr lang="en-US" b="1" dirty="0" smtClean="0"/>
              <a:t/>
            </a:r>
            <a:br>
              <a:rPr lang="en-US" b="1" dirty="0" smtClean="0"/>
            </a:br>
            <a:r>
              <a:rPr lang="en-US" b="1" dirty="0" smtClean="0"/>
              <a:t>          </a:t>
            </a:r>
          </a:p>
          <a:p>
            <a:pPr marL="0" indent="0">
              <a:buNone/>
            </a:pPr>
            <a:r>
              <a:rPr lang="en-US" dirty="0" smtClean="0"/>
              <a:t/>
            </a:r>
            <a:br>
              <a:rPr lang="en-US" dirty="0" smtClean="0"/>
            </a:br>
            <a:r>
              <a:rPr lang="en-US" dirty="0" smtClean="0"/>
              <a:t>           </a:t>
            </a:r>
          </a:p>
          <a:p>
            <a:endParaRPr lang="en-US" sz="3600" dirty="0"/>
          </a:p>
        </p:txBody>
      </p:sp>
      <p:sp>
        <p:nvSpPr>
          <p:cNvPr id="5" name="Rectangle 4"/>
          <p:cNvSpPr/>
          <p:nvPr/>
        </p:nvSpPr>
        <p:spPr>
          <a:xfrm>
            <a:off x="4939664" y="6326157"/>
            <a:ext cx="1085103" cy="400110"/>
          </a:xfrm>
          <a:prstGeom prst="rect">
            <a:avLst/>
          </a:prstGeom>
        </p:spPr>
        <p:txBody>
          <a:bodyPr wrap="none">
            <a:spAutoFit/>
          </a:bodyPr>
          <a:lstStyle/>
          <a:p>
            <a:r>
              <a:rPr lang="en-US" sz="2000" b="1" kern="0" dirty="0" smtClean="0">
                <a:solidFill>
                  <a:srgbClr val="FFFFFF"/>
                </a:solidFill>
                <a:effectLst>
                  <a:outerShdw blurRad="38100" dist="38100" dir="2700000" algn="tl">
                    <a:srgbClr val="000000"/>
                  </a:outerShdw>
                </a:effectLst>
                <a:latin typeface="Garamond"/>
                <a:cs typeface="+mn-cs"/>
              </a:rPr>
              <a:t>*Scopus</a:t>
            </a:r>
            <a:endParaRPr lang="en-US" dirty="0"/>
          </a:p>
        </p:txBody>
      </p:sp>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3511550" y="1501776"/>
            <a:ext cx="1722438" cy="5121275"/>
          </a:xfrm>
          <a:prstGeom prst="rect">
            <a:avLst/>
          </a:prstGeom>
          <a:gradFill rotWithShape="0">
            <a:gsLst>
              <a:gs pos="0">
                <a:schemeClr val="accent1"/>
              </a:gs>
              <a:gs pos="100000">
                <a:schemeClr val="bg1"/>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1" name="Rectangle 3"/>
          <p:cNvSpPr>
            <a:spLocks noGrp="1" noRot="1" noChangeArrowheads="1"/>
          </p:cNvSpPr>
          <p:nvPr>
            <p:ph type="title"/>
          </p:nvPr>
        </p:nvSpPr>
        <p:spPr>
          <a:xfrm>
            <a:off x="533400" y="228600"/>
            <a:ext cx="8153400" cy="1143000"/>
          </a:xfrm>
        </p:spPr>
        <p:txBody>
          <a:bodyPr lIns="92075" tIns="46038" rIns="92075" bIns="46038"/>
          <a:lstStyle/>
          <a:p>
            <a:pPr marL="342900" indent="-342900" eaLnBrk="1" hangingPunct="1">
              <a:lnSpc>
                <a:spcPct val="80000"/>
              </a:lnSpc>
              <a:defRPr/>
            </a:pPr>
            <a:r>
              <a:rPr lang="en-US" dirty="0" smtClean="0">
                <a:solidFill>
                  <a:srgbClr val="FFFF00"/>
                </a:solidFill>
              </a:rPr>
              <a:t>The Lenses of Scientists, Health Professionals and Lay People*</a:t>
            </a:r>
            <a:r>
              <a:rPr lang="en-US" b="0" dirty="0" smtClean="0"/>
              <a:t> </a:t>
            </a:r>
          </a:p>
        </p:txBody>
      </p:sp>
      <p:sp>
        <p:nvSpPr>
          <p:cNvPr id="508932" name="Oval 4"/>
          <p:cNvSpPr>
            <a:spLocks noChangeArrowheads="1"/>
          </p:cNvSpPr>
          <p:nvPr/>
        </p:nvSpPr>
        <p:spPr bwMode="auto">
          <a:xfrm>
            <a:off x="1447800" y="2286000"/>
            <a:ext cx="533400" cy="2362200"/>
          </a:xfrm>
          <a:prstGeom prst="ellipse">
            <a:avLst/>
          </a:prstGeom>
          <a:solidFill>
            <a:srgbClr val="3366FF">
              <a:alpha val="50000"/>
            </a:srgbClr>
          </a:solidFill>
          <a:ln w="9525">
            <a:noFill/>
            <a:round/>
            <a:headEnd/>
            <a:tailEnd/>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3" name="Oval 5"/>
          <p:cNvSpPr>
            <a:spLocks noChangeArrowheads="1"/>
          </p:cNvSpPr>
          <p:nvPr/>
        </p:nvSpPr>
        <p:spPr bwMode="auto">
          <a:xfrm>
            <a:off x="6705600" y="2286000"/>
            <a:ext cx="609600" cy="2362200"/>
          </a:xfrm>
          <a:prstGeom prst="ellipse">
            <a:avLst/>
          </a:prstGeom>
          <a:solidFill>
            <a:srgbClr val="3366FF">
              <a:alpha val="50000"/>
            </a:srgbClr>
          </a:solidFill>
          <a:ln w="9525">
            <a:noFill/>
            <a:round/>
            <a:headEnd/>
            <a:tailEnd/>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4" name="Line 6"/>
          <p:cNvSpPr>
            <a:spLocks noChangeShapeType="1"/>
          </p:cNvSpPr>
          <p:nvPr/>
        </p:nvSpPr>
        <p:spPr bwMode="auto">
          <a:xfrm>
            <a:off x="1981200" y="3733800"/>
            <a:ext cx="1524000" cy="1524000"/>
          </a:xfrm>
          <a:prstGeom prst="line">
            <a:avLst/>
          </a:prstGeom>
          <a:noFill/>
          <a:ln w="762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5" name="Line 7"/>
          <p:cNvSpPr>
            <a:spLocks noChangeShapeType="1"/>
          </p:cNvSpPr>
          <p:nvPr/>
        </p:nvSpPr>
        <p:spPr bwMode="auto">
          <a:xfrm>
            <a:off x="4876800" y="3505200"/>
            <a:ext cx="1752600" cy="0"/>
          </a:xfrm>
          <a:prstGeom prst="line">
            <a:avLst/>
          </a:prstGeom>
          <a:noFill/>
          <a:ln w="508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6" name="Line 8"/>
          <p:cNvSpPr>
            <a:spLocks noChangeShapeType="1"/>
          </p:cNvSpPr>
          <p:nvPr/>
        </p:nvSpPr>
        <p:spPr bwMode="auto">
          <a:xfrm flipV="1">
            <a:off x="4876800" y="3581400"/>
            <a:ext cx="1752600" cy="685800"/>
          </a:xfrm>
          <a:prstGeom prst="line">
            <a:avLst/>
          </a:prstGeom>
          <a:noFill/>
          <a:ln w="508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7" name="Line 9"/>
          <p:cNvSpPr>
            <a:spLocks noChangeShapeType="1"/>
          </p:cNvSpPr>
          <p:nvPr/>
        </p:nvSpPr>
        <p:spPr bwMode="auto">
          <a:xfrm flipV="1">
            <a:off x="4876800" y="3581400"/>
            <a:ext cx="1752600" cy="1752600"/>
          </a:xfrm>
          <a:prstGeom prst="line">
            <a:avLst/>
          </a:prstGeom>
          <a:noFill/>
          <a:ln w="254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38" name="Rectangle 10"/>
          <p:cNvSpPr>
            <a:spLocks noChangeArrowheads="1"/>
          </p:cNvSpPr>
          <p:nvPr/>
        </p:nvSpPr>
        <p:spPr bwMode="auto">
          <a:xfrm>
            <a:off x="3597277" y="5199830"/>
            <a:ext cx="1736725" cy="1200971"/>
          </a:xfrm>
          <a:prstGeom prst="rect">
            <a:avLst/>
          </a:prstGeom>
          <a:noFill/>
          <a:ln w="9525">
            <a:noFill/>
            <a:miter lim="800000"/>
            <a:headEnd/>
            <a:tailEnd/>
          </a:ln>
          <a:effectLst/>
        </p:spPr>
        <p:txBody>
          <a:bodyPr wrap="square" lIns="92075" tIns="46038" rIns="92075" bIns="46038">
            <a:spAutoFit/>
          </a:bodyPr>
          <a:lstStyle/>
          <a:p>
            <a:pPr eaLnBrk="0" hangingPunct="0">
              <a:defRPr/>
            </a:pPr>
            <a:r>
              <a:rPr lang="en-US" sz="2400" b="1" dirty="0">
                <a:solidFill>
                  <a:schemeClr val="tx2"/>
                </a:solidFill>
                <a:latin typeface="Times New Roman" pitchFamily="18" charset="0"/>
                <a:cs typeface="+mn-cs"/>
              </a:rPr>
              <a:t>Objective</a:t>
            </a:r>
          </a:p>
          <a:p>
            <a:pPr eaLnBrk="0" hangingPunct="0">
              <a:defRPr/>
            </a:pPr>
            <a:r>
              <a:rPr lang="en-US" sz="2400" b="1" dirty="0">
                <a:solidFill>
                  <a:schemeClr val="tx2"/>
                </a:solidFill>
                <a:latin typeface="Times New Roman" pitchFamily="18" charset="0"/>
                <a:cs typeface="+mn-cs"/>
              </a:rPr>
              <a:t>Indicators </a:t>
            </a:r>
          </a:p>
          <a:p>
            <a:pPr eaLnBrk="0" hangingPunct="0">
              <a:defRPr/>
            </a:pPr>
            <a:r>
              <a:rPr lang="en-US" sz="2400" b="1" dirty="0">
                <a:solidFill>
                  <a:schemeClr val="tx2"/>
                </a:solidFill>
                <a:latin typeface="Times New Roman" pitchFamily="18" charset="0"/>
                <a:cs typeface="+mn-cs"/>
              </a:rPr>
              <a:t>of </a:t>
            </a:r>
            <a:r>
              <a:rPr lang="en-US" sz="2400" b="1" dirty="0" smtClean="0">
                <a:solidFill>
                  <a:schemeClr val="tx2"/>
                </a:solidFill>
                <a:latin typeface="Times New Roman" pitchFamily="18" charset="0"/>
                <a:cs typeface="+mn-cs"/>
              </a:rPr>
              <a:t>Health </a:t>
            </a:r>
            <a:endParaRPr lang="en-US" sz="2400" b="1" dirty="0">
              <a:solidFill>
                <a:schemeClr val="tx2"/>
              </a:solidFill>
              <a:effectLst>
                <a:outerShdw blurRad="38100" dist="38100" dir="2700000" algn="tl">
                  <a:srgbClr val="000000"/>
                </a:outerShdw>
              </a:effectLst>
              <a:latin typeface="Times New Roman" pitchFamily="18" charset="0"/>
              <a:cs typeface="+mn-cs"/>
            </a:endParaRPr>
          </a:p>
        </p:txBody>
      </p:sp>
      <p:sp>
        <p:nvSpPr>
          <p:cNvPr id="51211" name="Rectangle 11"/>
          <p:cNvSpPr>
            <a:spLocks noChangeArrowheads="1"/>
          </p:cNvSpPr>
          <p:nvPr/>
        </p:nvSpPr>
        <p:spPr bwMode="auto">
          <a:xfrm>
            <a:off x="3567113" y="1660526"/>
            <a:ext cx="1553660" cy="1200971"/>
          </a:xfrm>
          <a:prstGeom prst="rect">
            <a:avLst/>
          </a:prstGeom>
          <a:noFill/>
          <a:ln w="9525">
            <a:noFill/>
            <a:miter lim="800000"/>
            <a:headEnd/>
            <a:tailEnd/>
          </a:ln>
        </p:spPr>
        <p:txBody>
          <a:bodyPr wrap="none" lIns="92075" tIns="46038" rIns="92075" bIns="46038">
            <a:spAutoFit/>
          </a:bodyPr>
          <a:lstStyle/>
          <a:p>
            <a:pPr eaLnBrk="0" hangingPunct="0"/>
            <a:r>
              <a:rPr lang="en-US" sz="2400" b="1" dirty="0">
                <a:solidFill>
                  <a:srgbClr val="FFFF00"/>
                </a:solidFill>
                <a:latin typeface="Times New Roman" pitchFamily="18" charset="0"/>
              </a:rPr>
              <a:t>Subjective</a:t>
            </a:r>
          </a:p>
          <a:p>
            <a:pPr eaLnBrk="0" hangingPunct="0"/>
            <a:r>
              <a:rPr lang="en-US" sz="2400" b="1" dirty="0">
                <a:solidFill>
                  <a:srgbClr val="FFFF00"/>
                </a:solidFill>
                <a:latin typeface="Times New Roman" pitchFamily="18" charset="0"/>
              </a:rPr>
              <a:t>Indicators</a:t>
            </a:r>
          </a:p>
          <a:p>
            <a:pPr eaLnBrk="0" hangingPunct="0"/>
            <a:r>
              <a:rPr lang="en-US" sz="2400" b="1" dirty="0">
                <a:solidFill>
                  <a:srgbClr val="FFFF00"/>
                </a:solidFill>
                <a:latin typeface="Times New Roman" pitchFamily="18" charset="0"/>
              </a:rPr>
              <a:t>of </a:t>
            </a:r>
            <a:r>
              <a:rPr lang="en-US" sz="2400" b="1" dirty="0" smtClean="0">
                <a:solidFill>
                  <a:srgbClr val="FFFF00"/>
                </a:solidFill>
                <a:latin typeface="Times New Roman" pitchFamily="18" charset="0"/>
              </a:rPr>
              <a:t>Health </a:t>
            </a:r>
          </a:p>
        </p:txBody>
      </p:sp>
      <p:sp>
        <p:nvSpPr>
          <p:cNvPr id="508940" name="Line 12"/>
          <p:cNvSpPr>
            <a:spLocks noChangeShapeType="1"/>
          </p:cNvSpPr>
          <p:nvPr/>
        </p:nvSpPr>
        <p:spPr bwMode="auto">
          <a:xfrm flipH="1" flipV="1">
            <a:off x="5105400" y="1905000"/>
            <a:ext cx="1524000" cy="1524000"/>
          </a:xfrm>
          <a:prstGeom prst="line">
            <a:avLst/>
          </a:prstGeom>
          <a:noFill/>
          <a:ln w="508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41" name="Line 13"/>
          <p:cNvSpPr>
            <a:spLocks noChangeShapeType="1"/>
          </p:cNvSpPr>
          <p:nvPr/>
        </p:nvSpPr>
        <p:spPr bwMode="auto">
          <a:xfrm>
            <a:off x="2057400" y="3505200"/>
            <a:ext cx="1676400" cy="0"/>
          </a:xfrm>
          <a:prstGeom prst="line">
            <a:avLst/>
          </a:prstGeom>
          <a:noFill/>
          <a:ln w="254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42" name="Line 14"/>
          <p:cNvSpPr>
            <a:spLocks noChangeShapeType="1"/>
          </p:cNvSpPr>
          <p:nvPr/>
        </p:nvSpPr>
        <p:spPr bwMode="auto">
          <a:xfrm flipV="1">
            <a:off x="2057400" y="2895600"/>
            <a:ext cx="1371600" cy="457200"/>
          </a:xfrm>
          <a:prstGeom prst="line">
            <a:avLst/>
          </a:prstGeom>
          <a:noFill/>
          <a:ln w="127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43" name="Line 15"/>
          <p:cNvSpPr>
            <a:spLocks noChangeShapeType="1"/>
          </p:cNvSpPr>
          <p:nvPr/>
        </p:nvSpPr>
        <p:spPr bwMode="auto">
          <a:xfrm>
            <a:off x="2057400" y="3581400"/>
            <a:ext cx="1676400" cy="1066800"/>
          </a:xfrm>
          <a:prstGeom prst="line">
            <a:avLst/>
          </a:prstGeom>
          <a:noFill/>
          <a:ln w="508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44" name="Line 16"/>
          <p:cNvSpPr>
            <a:spLocks noChangeShapeType="1"/>
          </p:cNvSpPr>
          <p:nvPr/>
        </p:nvSpPr>
        <p:spPr bwMode="auto">
          <a:xfrm>
            <a:off x="4343400" y="3200400"/>
            <a:ext cx="0" cy="1828800"/>
          </a:xfrm>
          <a:prstGeom prst="line">
            <a:avLst/>
          </a:prstGeom>
          <a:noFill/>
          <a:ln w="12700">
            <a:solidFill>
              <a:schemeClr val="tx1"/>
            </a:solidFill>
            <a:round/>
            <a:headEnd type="none" w="sm" len="sm"/>
            <a:tailEnd type="none" w="sm" len="sm"/>
          </a:ln>
          <a:effectLst>
            <a:outerShdw dist="107763" dir="2700000" algn="ctr" rotWithShape="0">
              <a:schemeClr val="bg2"/>
            </a:outerShdw>
          </a:effectLst>
        </p:spPr>
        <p:txBody>
          <a:bodyPr wrap="none" anchor="ctr"/>
          <a:lstStyle/>
          <a:p>
            <a:pPr eaLnBrk="0" hangingPunct="0">
              <a:defRPr/>
            </a:pPr>
            <a:endParaRPr lang="en-US">
              <a:cs typeface="+mn-cs"/>
            </a:endParaRPr>
          </a:p>
        </p:txBody>
      </p:sp>
      <p:sp>
        <p:nvSpPr>
          <p:cNvPr id="508945" name="Rectangle 17"/>
          <p:cNvSpPr>
            <a:spLocks noChangeArrowheads="1"/>
          </p:cNvSpPr>
          <p:nvPr/>
        </p:nvSpPr>
        <p:spPr bwMode="auto">
          <a:xfrm>
            <a:off x="138115" y="3108326"/>
            <a:ext cx="1864443" cy="831639"/>
          </a:xfrm>
          <a:prstGeom prst="rect">
            <a:avLst/>
          </a:prstGeom>
          <a:noFill/>
          <a:ln w="9525">
            <a:noFill/>
            <a:miter lim="800000"/>
            <a:headEnd/>
            <a:tailEnd/>
          </a:ln>
        </p:spPr>
        <p:txBody>
          <a:bodyPr wrap="none" lIns="92075" tIns="46038" rIns="92075" bIns="46038">
            <a:spAutoFit/>
          </a:bodyPr>
          <a:lstStyle/>
          <a:p>
            <a:pPr eaLnBrk="0" hangingPunct="0"/>
            <a:r>
              <a:rPr lang="en-US" sz="2400" b="1">
                <a:latin typeface="Times New Roman" pitchFamily="18" charset="0"/>
              </a:rPr>
              <a:t>Professional,</a:t>
            </a:r>
          </a:p>
          <a:p>
            <a:pPr eaLnBrk="0" hangingPunct="0"/>
            <a:r>
              <a:rPr lang="en-US" sz="2400" b="1">
                <a:latin typeface="Times New Roman" pitchFamily="18" charset="0"/>
              </a:rPr>
              <a:t>Scientific</a:t>
            </a:r>
          </a:p>
        </p:txBody>
      </p:sp>
      <p:sp>
        <p:nvSpPr>
          <p:cNvPr id="508946" name="Rectangle 18"/>
          <p:cNvSpPr>
            <a:spLocks noChangeArrowheads="1"/>
          </p:cNvSpPr>
          <p:nvPr/>
        </p:nvSpPr>
        <p:spPr bwMode="auto">
          <a:xfrm>
            <a:off x="7148515" y="3184526"/>
            <a:ext cx="1588225" cy="462307"/>
          </a:xfrm>
          <a:prstGeom prst="rect">
            <a:avLst/>
          </a:prstGeom>
          <a:noFill/>
          <a:ln w="9525">
            <a:noFill/>
            <a:miter lim="800000"/>
            <a:headEnd/>
            <a:tailEnd/>
          </a:ln>
        </p:spPr>
        <p:txBody>
          <a:bodyPr wrap="none" lIns="92075" tIns="46038" rIns="92075" bIns="46038">
            <a:spAutoFit/>
          </a:bodyPr>
          <a:lstStyle/>
          <a:p>
            <a:pPr eaLnBrk="0" hangingPunct="0"/>
            <a:r>
              <a:rPr lang="en-US" sz="2400" b="1">
                <a:latin typeface="Times New Roman" pitchFamily="18" charset="0"/>
              </a:rPr>
              <a:t>Layperson</a:t>
            </a:r>
          </a:p>
        </p:txBody>
      </p:sp>
      <p:sp>
        <p:nvSpPr>
          <p:cNvPr id="2" name="TextBox 1"/>
          <p:cNvSpPr txBox="1"/>
          <p:nvPr/>
        </p:nvSpPr>
        <p:spPr>
          <a:xfrm>
            <a:off x="5410200" y="6096000"/>
            <a:ext cx="3730801" cy="646331"/>
          </a:xfrm>
          <a:prstGeom prst="rect">
            <a:avLst/>
          </a:prstGeom>
          <a:noFill/>
        </p:spPr>
        <p:txBody>
          <a:bodyPr wrap="none" rtlCol="0">
            <a:spAutoFit/>
          </a:bodyPr>
          <a:lstStyle/>
          <a:p>
            <a:r>
              <a:rPr lang="en-US" dirty="0" smtClean="0"/>
              <a:t>*Green &amp; Kreuter, </a:t>
            </a:r>
            <a:r>
              <a:rPr lang="en-US" i="1" dirty="0" smtClean="0"/>
              <a:t>Health Program</a:t>
            </a:r>
          </a:p>
          <a:p>
            <a:r>
              <a:rPr lang="en-US" i="1" dirty="0" smtClean="0"/>
              <a:t>Planning. </a:t>
            </a:r>
            <a:r>
              <a:rPr lang="en-US" dirty="0" smtClean="0"/>
              <a:t>McGraw-Hill, 2005. </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8945"/>
                                        </p:tgtEl>
                                        <p:attrNameLst>
                                          <p:attrName>style.visibility</p:attrName>
                                        </p:attrNameLst>
                                      </p:cBhvr>
                                      <p:to>
                                        <p:strVal val="visible"/>
                                      </p:to>
                                    </p:set>
                                    <p:anim calcmode="lin" valueType="num">
                                      <p:cBhvr additive="base">
                                        <p:cTn id="7" dur="500" fill="hold"/>
                                        <p:tgtEl>
                                          <p:spTgt spid="508945"/>
                                        </p:tgtEl>
                                        <p:attrNameLst>
                                          <p:attrName>ppt_x</p:attrName>
                                        </p:attrNameLst>
                                      </p:cBhvr>
                                      <p:tavLst>
                                        <p:tav tm="0">
                                          <p:val>
                                            <p:strVal val="0-#ppt_w/2"/>
                                          </p:val>
                                        </p:tav>
                                        <p:tav tm="100000">
                                          <p:val>
                                            <p:strVal val="#ppt_x"/>
                                          </p:val>
                                        </p:tav>
                                      </p:tavLst>
                                    </p:anim>
                                    <p:anim calcmode="lin" valueType="num">
                                      <p:cBhvr additive="base">
                                        <p:cTn id="8" dur="500" fill="hold"/>
                                        <p:tgtEl>
                                          <p:spTgt spid="5089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8934"/>
                                        </p:tgtEl>
                                        <p:attrNameLst>
                                          <p:attrName>style.visibility</p:attrName>
                                        </p:attrNameLst>
                                      </p:cBhvr>
                                      <p:to>
                                        <p:strVal val="visible"/>
                                      </p:to>
                                    </p:set>
                                    <p:anim calcmode="lin" valueType="num">
                                      <p:cBhvr additive="base">
                                        <p:cTn id="13" dur="500" fill="hold"/>
                                        <p:tgtEl>
                                          <p:spTgt spid="508934"/>
                                        </p:tgtEl>
                                        <p:attrNameLst>
                                          <p:attrName>ppt_x</p:attrName>
                                        </p:attrNameLst>
                                      </p:cBhvr>
                                      <p:tavLst>
                                        <p:tav tm="0">
                                          <p:val>
                                            <p:strVal val="0-#ppt_w/2"/>
                                          </p:val>
                                        </p:tav>
                                        <p:tav tm="100000">
                                          <p:val>
                                            <p:strVal val="#ppt_x"/>
                                          </p:val>
                                        </p:tav>
                                      </p:tavLst>
                                    </p:anim>
                                    <p:anim calcmode="lin" valueType="num">
                                      <p:cBhvr additive="base">
                                        <p:cTn id="14" dur="500" fill="hold"/>
                                        <p:tgtEl>
                                          <p:spTgt spid="5089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8946"/>
                                        </p:tgtEl>
                                        <p:attrNameLst>
                                          <p:attrName>style.visibility</p:attrName>
                                        </p:attrNameLst>
                                      </p:cBhvr>
                                      <p:to>
                                        <p:strVal val="visible"/>
                                      </p:to>
                                    </p:set>
                                    <p:anim calcmode="lin" valueType="num">
                                      <p:cBhvr additive="base">
                                        <p:cTn id="19" dur="500" fill="hold"/>
                                        <p:tgtEl>
                                          <p:spTgt spid="508946"/>
                                        </p:tgtEl>
                                        <p:attrNameLst>
                                          <p:attrName>ppt_x</p:attrName>
                                        </p:attrNameLst>
                                      </p:cBhvr>
                                      <p:tavLst>
                                        <p:tav tm="0">
                                          <p:val>
                                            <p:strVal val="0-#ppt_w/2"/>
                                          </p:val>
                                        </p:tav>
                                        <p:tav tm="100000">
                                          <p:val>
                                            <p:strVal val="#ppt_x"/>
                                          </p:val>
                                        </p:tav>
                                      </p:tavLst>
                                    </p:anim>
                                    <p:anim calcmode="lin" valueType="num">
                                      <p:cBhvr additive="base">
                                        <p:cTn id="20" dur="500" fill="hold"/>
                                        <p:tgtEl>
                                          <p:spTgt spid="5089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8940"/>
                                        </p:tgtEl>
                                        <p:attrNameLst>
                                          <p:attrName>style.visibility</p:attrName>
                                        </p:attrNameLst>
                                      </p:cBhvr>
                                      <p:to>
                                        <p:strVal val="visible"/>
                                      </p:to>
                                    </p:set>
                                    <p:anim calcmode="lin" valueType="num">
                                      <p:cBhvr additive="base">
                                        <p:cTn id="25" dur="500" fill="hold"/>
                                        <p:tgtEl>
                                          <p:spTgt spid="508940"/>
                                        </p:tgtEl>
                                        <p:attrNameLst>
                                          <p:attrName>ppt_x</p:attrName>
                                        </p:attrNameLst>
                                      </p:cBhvr>
                                      <p:tavLst>
                                        <p:tav tm="0">
                                          <p:val>
                                            <p:strVal val="0-#ppt_w/2"/>
                                          </p:val>
                                        </p:tav>
                                        <p:tav tm="100000">
                                          <p:val>
                                            <p:strVal val="#ppt_x"/>
                                          </p:val>
                                        </p:tav>
                                      </p:tavLst>
                                    </p:anim>
                                    <p:anim calcmode="lin" valueType="num">
                                      <p:cBhvr additive="base">
                                        <p:cTn id="26" dur="500" fill="hold"/>
                                        <p:tgtEl>
                                          <p:spTgt spid="508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5" grpId="0" autoUpdateAnimBg="0"/>
      <p:bldP spid="5089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381000" y="228601"/>
            <a:ext cx="8763000" cy="1200151"/>
          </a:xfrm>
          <a:noFill/>
          <a:ln/>
        </p:spPr>
        <p:txBody>
          <a:bodyPr anchor="ctr"/>
          <a:lstStyle/>
          <a:p>
            <a:pPr algn="l">
              <a:lnSpc>
                <a:spcPct val="70000"/>
              </a:lnSpc>
            </a:pPr>
            <a:r>
              <a:rPr lang="en-US" sz="3600" dirty="0">
                <a:solidFill>
                  <a:srgbClr val="FFFF00"/>
                </a:solidFill>
                <a:effectLst>
                  <a:outerShdw blurRad="38100" dist="38100" dir="2700000" algn="tl">
                    <a:srgbClr val="000000"/>
                  </a:outerShdw>
                </a:effectLst>
              </a:rPr>
              <a:t>Closing the Gaps Between Population &amp; </a:t>
            </a:r>
            <a:r>
              <a:rPr lang="en-US" sz="3600" dirty="0" smtClean="0">
                <a:solidFill>
                  <a:srgbClr val="FFFF00"/>
                </a:solidFill>
                <a:effectLst>
                  <a:outerShdw blurRad="38100" dist="38100" dir="2700000" algn="tl">
                    <a:srgbClr val="000000"/>
                  </a:outerShdw>
                </a:effectLst>
              </a:rPr>
              <a:t>Scientists’ </a:t>
            </a:r>
            <a:r>
              <a:rPr lang="en-US" sz="3600" dirty="0">
                <a:solidFill>
                  <a:srgbClr val="FFFF00"/>
                </a:solidFill>
                <a:effectLst>
                  <a:outerShdw blurRad="38100" dist="38100" dir="2700000" algn="tl">
                    <a:srgbClr val="000000"/>
                  </a:outerShdw>
                </a:effectLst>
              </a:rPr>
              <a:t>or Practitioners’ Perception of Needs, and </a:t>
            </a:r>
            <a:r>
              <a:rPr lang="en-US" sz="3600" dirty="0" smtClean="0">
                <a:solidFill>
                  <a:srgbClr val="FFFF00"/>
                </a:solidFill>
                <a:effectLst>
                  <a:outerShdw blurRad="38100" dist="38100" dir="2700000" algn="tl">
                    <a:srgbClr val="000000"/>
                  </a:outerShdw>
                </a:effectLst>
              </a:rPr>
              <a:t>Policy/Funders</a:t>
            </a:r>
            <a:r>
              <a:rPr lang="en-US" sz="3600" dirty="0">
                <a:solidFill>
                  <a:srgbClr val="FFFF00"/>
                </a:solidFill>
                <a:effectLst>
                  <a:outerShdw blurRad="38100" dist="38100" dir="2700000" algn="tl">
                    <a:srgbClr val="000000"/>
                  </a:outerShdw>
                </a:effectLst>
              </a:rPr>
              <a:t>’ </a:t>
            </a:r>
            <a:r>
              <a:rPr lang="en-US" sz="3600" dirty="0" smtClean="0">
                <a:solidFill>
                  <a:srgbClr val="FFFF00"/>
                </a:solidFill>
                <a:effectLst>
                  <a:outerShdw blurRad="38100" dist="38100" dir="2700000" algn="tl">
                    <a:srgbClr val="000000"/>
                  </a:outerShdw>
                </a:effectLst>
              </a:rPr>
              <a:t>Assessments*</a:t>
            </a:r>
            <a:endParaRPr lang="en-US" sz="2400" b="0" dirty="0">
              <a:solidFill>
                <a:srgbClr val="FFFF00"/>
              </a:solidFill>
              <a:effectLst>
                <a:outerShdw blurRad="38100" dist="38100" dir="2700000" algn="tl">
                  <a:srgbClr val="000000"/>
                </a:outerShdw>
              </a:effectLst>
            </a:endParaRPr>
          </a:p>
        </p:txBody>
      </p:sp>
      <p:grpSp>
        <p:nvGrpSpPr>
          <p:cNvPr id="2" name="Group 3"/>
          <p:cNvGrpSpPr>
            <a:grpSpLocks/>
          </p:cNvGrpSpPr>
          <p:nvPr/>
        </p:nvGrpSpPr>
        <p:grpSpPr bwMode="auto">
          <a:xfrm>
            <a:off x="0" y="1600200"/>
            <a:ext cx="9012238" cy="5257800"/>
            <a:chOff x="-8" y="1008"/>
            <a:chExt cx="5677" cy="3312"/>
          </a:xfrm>
        </p:grpSpPr>
        <p:sp>
          <p:nvSpPr>
            <p:cNvPr id="412676" name="Oval 4"/>
            <p:cNvSpPr>
              <a:spLocks noChangeArrowheads="1"/>
            </p:cNvSpPr>
            <p:nvPr/>
          </p:nvSpPr>
          <p:spPr bwMode="auto">
            <a:xfrm>
              <a:off x="1886" y="2033"/>
              <a:ext cx="1456" cy="1286"/>
            </a:xfrm>
            <a:prstGeom prst="ellipse">
              <a:avLst/>
            </a:prstGeom>
            <a:solidFill>
              <a:schemeClr val="bg1"/>
            </a:solidFill>
            <a:ln w="25400">
              <a:solidFill>
                <a:schemeClr val="tx1"/>
              </a:solidFill>
              <a:round/>
              <a:headEnd/>
              <a:tailEnd/>
            </a:ln>
            <a:effectLst/>
          </p:spPr>
          <p:txBody>
            <a:bodyPr wrap="none" anchor="ctr"/>
            <a:lstStyle/>
            <a:p>
              <a:endParaRPr lang="en-US"/>
            </a:p>
          </p:txBody>
        </p:sp>
        <p:grpSp>
          <p:nvGrpSpPr>
            <p:cNvPr id="3" name="Group 5"/>
            <p:cNvGrpSpPr>
              <a:grpSpLocks/>
            </p:cNvGrpSpPr>
            <p:nvPr/>
          </p:nvGrpSpPr>
          <p:grpSpPr bwMode="auto">
            <a:xfrm>
              <a:off x="1414" y="1493"/>
              <a:ext cx="2400" cy="1288"/>
              <a:chOff x="1414" y="1493"/>
              <a:chExt cx="2400" cy="1288"/>
            </a:xfrm>
          </p:grpSpPr>
          <p:sp>
            <p:nvSpPr>
              <p:cNvPr id="412678" name="Oval 6"/>
              <p:cNvSpPr>
                <a:spLocks noChangeArrowheads="1"/>
              </p:cNvSpPr>
              <p:nvPr/>
            </p:nvSpPr>
            <p:spPr bwMode="auto">
              <a:xfrm>
                <a:off x="1414" y="1493"/>
                <a:ext cx="1456" cy="1288"/>
              </a:xfrm>
              <a:prstGeom prst="ellipse">
                <a:avLst/>
              </a:prstGeom>
              <a:noFill/>
              <a:ln w="25400">
                <a:solidFill>
                  <a:schemeClr val="tx1"/>
                </a:solidFill>
                <a:round/>
                <a:headEnd/>
                <a:tailEnd/>
              </a:ln>
              <a:effectLst/>
            </p:spPr>
            <p:txBody>
              <a:bodyPr wrap="none" anchor="ctr"/>
              <a:lstStyle/>
              <a:p>
                <a:endParaRPr lang="en-US"/>
              </a:p>
            </p:txBody>
          </p:sp>
          <p:sp>
            <p:nvSpPr>
              <p:cNvPr id="412679" name="Oval 7"/>
              <p:cNvSpPr>
                <a:spLocks noChangeArrowheads="1"/>
              </p:cNvSpPr>
              <p:nvPr/>
            </p:nvSpPr>
            <p:spPr bwMode="auto">
              <a:xfrm>
                <a:off x="2358" y="1493"/>
                <a:ext cx="1456" cy="1288"/>
              </a:xfrm>
              <a:prstGeom prst="ellipse">
                <a:avLst/>
              </a:prstGeom>
              <a:noFill/>
              <a:ln w="25400">
                <a:solidFill>
                  <a:schemeClr val="tx1"/>
                </a:solidFill>
                <a:round/>
                <a:headEnd/>
                <a:tailEnd/>
              </a:ln>
              <a:effectLst/>
            </p:spPr>
            <p:txBody>
              <a:bodyPr wrap="none" anchor="ctr"/>
              <a:lstStyle/>
              <a:p>
                <a:endParaRPr lang="en-US"/>
              </a:p>
            </p:txBody>
          </p:sp>
        </p:grpSp>
        <p:sp>
          <p:nvSpPr>
            <p:cNvPr id="412680" name="Rectangle 8"/>
            <p:cNvSpPr>
              <a:spLocks noChangeArrowheads="1"/>
            </p:cNvSpPr>
            <p:nvPr/>
          </p:nvSpPr>
          <p:spPr bwMode="auto">
            <a:xfrm>
              <a:off x="3247" y="1755"/>
              <a:ext cx="117" cy="233"/>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a:solidFill>
                  <a:schemeClr val="tx1"/>
                </a:solidFill>
                <a:effectLst>
                  <a:outerShdw blurRad="38100" dist="38100" dir="2700000" algn="tl">
                    <a:srgbClr val="000000"/>
                  </a:outerShdw>
                </a:effectLst>
                <a:latin typeface="Times New Roman" pitchFamily="18" charset="0"/>
              </a:endParaRPr>
            </a:p>
          </p:txBody>
        </p:sp>
        <p:sp>
          <p:nvSpPr>
            <p:cNvPr id="412681" name="Rectangle 9"/>
            <p:cNvSpPr>
              <a:spLocks noChangeArrowheads="1"/>
            </p:cNvSpPr>
            <p:nvPr/>
          </p:nvSpPr>
          <p:spPr bwMode="auto">
            <a:xfrm>
              <a:off x="1846" y="1780"/>
              <a:ext cx="117" cy="252"/>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sz="2000">
                <a:solidFill>
                  <a:schemeClr val="tx1"/>
                </a:solidFill>
                <a:effectLst>
                  <a:outerShdw blurRad="38100" dist="38100" dir="2700000" algn="tl">
                    <a:srgbClr val="000000"/>
                  </a:outerShdw>
                </a:effectLst>
                <a:latin typeface="Times New Roman" pitchFamily="18" charset="0"/>
              </a:endParaRPr>
            </a:p>
          </p:txBody>
        </p:sp>
        <p:sp>
          <p:nvSpPr>
            <p:cNvPr id="412682" name="Rectangle 10"/>
            <p:cNvSpPr>
              <a:spLocks noChangeArrowheads="1"/>
            </p:cNvSpPr>
            <p:nvPr/>
          </p:nvSpPr>
          <p:spPr bwMode="auto">
            <a:xfrm>
              <a:off x="2555" y="2790"/>
              <a:ext cx="117" cy="252"/>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sz="2000">
                <a:solidFill>
                  <a:schemeClr val="tx1"/>
                </a:solidFill>
                <a:effectLst>
                  <a:outerShdw blurRad="38100" dist="38100" dir="2700000" algn="tl">
                    <a:srgbClr val="000000"/>
                  </a:outerShdw>
                </a:effectLst>
                <a:latin typeface="Times New Roman" pitchFamily="18" charset="0"/>
              </a:endParaRPr>
            </a:p>
          </p:txBody>
        </p:sp>
        <p:sp>
          <p:nvSpPr>
            <p:cNvPr id="412683" name="Rectangle 11"/>
            <p:cNvSpPr>
              <a:spLocks noChangeArrowheads="1"/>
            </p:cNvSpPr>
            <p:nvPr/>
          </p:nvSpPr>
          <p:spPr bwMode="auto">
            <a:xfrm>
              <a:off x="2850" y="2511"/>
              <a:ext cx="117" cy="194"/>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sz="1400">
                <a:solidFill>
                  <a:schemeClr val="tx1"/>
                </a:solidFill>
                <a:effectLst>
                  <a:outerShdw blurRad="38100" dist="38100" dir="2700000" algn="tl">
                    <a:srgbClr val="000000"/>
                  </a:outerShdw>
                </a:effectLst>
                <a:latin typeface="Times New Roman" pitchFamily="18" charset="0"/>
              </a:endParaRPr>
            </a:p>
          </p:txBody>
        </p:sp>
        <p:sp>
          <p:nvSpPr>
            <p:cNvPr id="412684" name="Rectangle 12"/>
            <p:cNvSpPr>
              <a:spLocks noChangeArrowheads="1"/>
            </p:cNvSpPr>
            <p:nvPr/>
          </p:nvSpPr>
          <p:spPr bwMode="auto">
            <a:xfrm>
              <a:off x="2546" y="1818"/>
              <a:ext cx="117" cy="194"/>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sz="1400">
                <a:solidFill>
                  <a:schemeClr val="tx1"/>
                </a:solidFill>
                <a:effectLst>
                  <a:outerShdw blurRad="38100" dist="38100" dir="2700000" algn="tl">
                    <a:srgbClr val="000000"/>
                  </a:outerShdw>
                </a:effectLst>
                <a:latin typeface="Times New Roman" pitchFamily="18" charset="0"/>
              </a:endParaRPr>
            </a:p>
          </p:txBody>
        </p:sp>
        <p:sp>
          <p:nvSpPr>
            <p:cNvPr id="412685" name="Rectangle 13"/>
            <p:cNvSpPr>
              <a:spLocks noChangeArrowheads="1"/>
            </p:cNvSpPr>
            <p:nvPr/>
          </p:nvSpPr>
          <p:spPr bwMode="auto">
            <a:xfrm>
              <a:off x="3369" y="2276"/>
              <a:ext cx="117" cy="194"/>
            </a:xfrm>
            <a:prstGeom prst="rect">
              <a:avLst/>
            </a:prstGeom>
            <a:noFill/>
            <a:ln w="9525">
              <a:noFill/>
              <a:miter lim="800000"/>
              <a:headEnd/>
              <a:tailEnd/>
            </a:ln>
            <a:effectLst/>
          </p:spPr>
          <p:txBody>
            <a:bodyPr wrap="none" lIns="92075" tIns="46038" rIns="92075" bIns="46038">
              <a:spAutoFit/>
            </a:bodyPr>
            <a:lstStyle/>
            <a:p>
              <a:pPr algn="ctr" eaLnBrk="0" hangingPunct="0">
                <a:spcBef>
                  <a:spcPct val="0"/>
                </a:spcBef>
              </a:pPr>
              <a:endParaRPr lang="en-US" sz="1400">
                <a:solidFill>
                  <a:schemeClr val="tx1"/>
                </a:solidFill>
                <a:effectLst>
                  <a:outerShdw blurRad="38100" dist="38100" dir="2700000" algn="tl">
                    <a:srgbClr val="000000"/>
                  </a:outerShdw>
                </a:effectLst>
                <a:latin typeface="Times New Roman" pitchFamily="18" charset="0"/>
              </a:endParaRPr>
            </a:p>
          </p:txBody>
        </p:sp>
        <p:sp>
          <p:nvSpPr>
            <p:cNvPr id="412686" name="Rectangle 14"/>
            <p:cNvSpPr>
              <a:spLocks noChangeArrowheads="1"/>
            </p:cNvSpPr>
            <p:nvPr/>
          </p:nvSpPr>
          <p:spPr bwMode="auto">
            <a:xfrm>
              <a:off x="547" y="1854"/>
              <a:ext cx="678" cy="456"/>
            </a:xfrm>
            <a:prstGeom prst="rect">
              <a:avLst/>
            </a:prstGeom>
            <a:noFill/>
            <a:ln w="9525">
              <a:noFill/>
              <a:miter lim="800000"/>
              <a:headEnd/>
              <a:tailEnd/>
            </a:ln>
            <a:effectLst/>
          </p:spPr>
          <p:txBody>
            <a:bodyPr wrap="none" anchor="ctr"/>
            <a:lstStyle/>
            <a:p>
              <a:endParaRPr lang="en-US"/>
            </a:p>
          </p:txBody>
        </p:sp>
        <p:sp>
          <p:nvSpPr>
            <p:cNvPr id="412687" name="Rectangle 15"/>
            <p:cNvSpPr>
              <a:spLocks noChangeArrowheads="1"/>
            </p:cNvSpPr>
            <p:nvPr/>
          </p:nvSpPr>
          <p:spPr bwMode="auto">
            <a:xfrm>
              <a:off x="3834" y="1704"/>
              <a:ext cx="1115" cy="858"/>
            </a:xfrm>
            <a:prstGeom prst="rect">
              <a:avLst/>
            </a:prstGeom>
            <a:noFill/>
            <a:ln w="9525">
              <a:noFill/>
              <a:miter lim="800000"/>
              <a:headEnd/>
              <a:tailEnd/>
            </a:ln>
            <a:effectLst/>
          </p:spPr>
          <p:txBody>
            <a:bodyPr wrap="none" anchor="ctr"/>
            <a:lstStyle/>
            <a:p>
              <a:endParaRPr lang="en-US"/>
            </a:p>
          </p:txBody>
        </p:sp>
        <p:sp>
          <p:nvSpPr>
            <p:cNvPr id="412688" name="Rectangle 16"/>
            <p:cNvSpPr>
              <a:spLocks noChangeArrowheads="1"/>
            </p:cNvSpPr>
            <p:nvPr/>
          </p:nvSpPr>
          <p:spPr bwMode="auto">
            <a:xfrm>
              <a:off x="2995" y="3053"/>
              <a:ext cx="1143" cy="590"/>
            </a:xfrm>
            <a:prstGeom prst="rect">
              <a:avLst/>
            </a:prstGeom>
            <a:noFill/>
            <a:ln w="9525">
              <a:noFill/>
              <a:miter lim="800000"/>
              <a:headEnd/>
              <a:tailEnd/>
            </a:ln>
            <a:effectLst/>
          </p:spPr>
          <p:txBody>
            <a:bodyPr wrap="none" anchor="ctr"/>
            <a:lstStyle/>
            <a:p>
              <a:endParaRPr lang="en-US"/>
            </a:p>
          </p:txBody>
        </p:sp>
        <p:grpSp>
          <p:nvGrpSpPr>
            <p:cNvPr id="4" name="Group 17"/>
            <p:cNvGrpSpPr>
              <a:grpSpLocks/>
            </p:cNvGrpSpPr>
            <p:nvPr/>
          </p:nvGrpSpPr>
          <p:grpSpPr bwMode="auto">
            <a:xfrm>
              <a:off x="2359" y="2028"/>
              <a:ext cx="512" cy="576"/>
              <a:chOff x="2359" y="2028"/>
              <a:chExt cx="512" cy="576"/>
            </a:xfrm>
          </p:grpSpPr>
          <p:sp>
            <p:nvSpPr>
              <p:cNvPr id="412690" name="Line 18"/>
              <p:cNvSpPr>
                <a:spLocks noChangeShapeType="1"/>
              </p:cNvSpPr>
              <p:nvPr/>
            </p:nvSpPr>
            <p:spPr bwMode="auto">
              <a:xfrm flipH="1">
                <a:off x="2359" y="2038"/>
                <a:ext cx="140" cy="12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1" name="Line 19"/>
              <p:cNvSpPr>
                <a:spLocks noChangeShapeType="1"/>
              </p:cNvSpPr>
              <p:nvPr/>
            </p:nvSpPr>
            <p:spPr bwMode="auto">
              <a:xfrm flipH="1">
                <a:off x="2370" y="2028"/>
                <a:ext cx="255" cy="21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2" name="Line 20"/>
              <p:cNvSpPr>
                <a:spLocks noChangeShapeType="1"/>
              </p:cNvSpPr>
              <p:nvPr/>
            </p:nvSpPr>
            <p:spPr bwMode="auto">
              <a:xfrm flipH="1">
                <a:off x="2394" y="2033"/>
                <a:ext cx="334" cy="29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3" name="Line 21"/>
              <p:cNvSpPr>
                <a:spLocks noChangeShapeType="1"/>
              </p:cNvSpPr>
              <p:nvPr/>
            </p:nvSpPr>
            <p:spPr bwMode="auto">
              <a:xfrm flipH="1">
                <a:off x="2534" y="2271"/>
                <a:ext cx="316" cy="28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4" name="Line 22"/>
              <p:cNvSpPr>
                <a:spLocks noChangeShapeType="1"/>
              </p:cNvSpPr>
              <p:nvPr/>
            </p:nvSpPr>
            <p:spPr bwMode="auto">
              <a:xfrm flipH="1">
                <a:off x="2414" y="2068"/>
                <a:ext cx="409" cy="34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5" name="Line 23"/>
              <p:cNvSpPr>
                <a:spLocks noChangeShapeType="1"/>
              </p:cNvSpPr>
              <p:nvPr/>
            </p:nvSpPr>
            <p:spPr bwMode="auto">
              <a:xfrm flipH="1">
                <a:off x="2463" y="2140"/>
                <a:ext cx="408" cy="34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2696" name="Line 24"/>
              <p:cNvSpPr>
                <a:spLocks noChangeShapeType="1"/>
              </p:cNvSpPr>
              <p:nvPr/>
            </p:nvSpPr>
            <p:spPr bwMode="auto">
              <a:xfrm flipH="1">
                <a:off x="2576" y="2420"/>
                <a:ext cx="213" cy="184"/>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412697" name="Rectangle 25"/>
            <p:cNvSpPr>
              <a:spLocks noChangeArrowheads="1"/>
            </p:cNvSpPr>
            <p:nvPr/>
          </p:nvSpPr>
          <p:spPr bwMode="auto">
            <a:xfrm>
              <a:off x="2512" y="2134"/>
              <a:ext cx="259" cy="194"/>
            </a:xfrm>
            <a:prstGeom prst="rect">
              <a:avLst/>
            </a:prstGeom>
            <a:noFill/>
            <a:ln w="9525">
              <a:noFill/>
              <a:miter lim="800000"/>
              <a:headEnd/>
              <a:tailEnd/>
            </a:ln>
            <a:effectLst/>
          </p:spPr>
          <p:txBody>
            <a:bodyPr lIns="92075" tIns="46038" rIns="92075" bIns="46038">
              <a:spAutoFit/>
            </a:bodyPr>
            <a:lstStyle/>
            <a:p>
              <a:pPr algn="ctr" eaLnBrk="0" hangingPunct="0">
                <a:spcBef>
                  <a:spcPct val="0"/>
                </a:spcBef>
              </a:pPr>
              <a:r>
                <a:rPr lang="en-US" sz="1400">
                  <a:solidFill>
                    <a:schemeClr val="tx1"/>
                  </a:solidFill>
                  <a:effectLst>
                    <a:outerShdw blurRad="38100" dist="38100" dir="2700000" algn="tl">
                      <a:srgbClr val="000000"/>
                    </a:outerShdw>
                  </a:effectLst>
                  <a:latin typeface="Times New Roman" pitchFamily="18" charset="0"/>
                </a:rPr>
                <a:t>A</a:t>
              </a:r>
            </a:p>
          </p:txBody>
        </p:sp>
        <p:sp>
          <p:nvSpPr>
            <p:cNvPr id="412698" name="Rectangle 26"/>
            <p:cNvSpPr>
              <a:spLocks noChangeArrowheads="1"/>
            </p:cNvSpPr>
            <p:nvPr/>
          </p:nvSpPr>
          <p:spPr bwMode="auto">
            <a:xfrm>
              <a:off x="2526" y="2170"/>
              <a:ext cx="212" cy="180"/>
            </a:xfrm>
            <a:prstGeom prst="rect">
              <a:avLst/>
            </a:prstGeom>
            <a:solidFill>
              <a:schemeClr val="bg1"/>
            </a:solidFill>
            <a:ln w="12700">
              <a:solidFill>
                <a:schemeClr val="bg1"/>
              </a:solidFill>
              <a:miter lim="800000"/>
              <a:headEnd/>
              <a:tailEnd/>
            </a:ln>
            <a:effectLst/>
          </p:spPr>
          <p:txBody>
            <a:bodyPr wrap="none" anchor="ctr"/>
            <a:lstStyle/>
            <a:p>
              <a:endParaRPr lang="en-US"/>
            </a:p>
          </p:txBody>
        </p:sp>
        <p:sp>
          <p:nvSpPr>
            <p:cNvPr id="412699" name="Rectangle 27"/>
            <p:cNvSpPr>
              <a:spLocks noChangeArrowheads="1"/>
            </p:cNvSpPr>
            <p:nvPr/>
          </p:nvSpPr>
          <p:spPr bwMode="auto">
            <a:xfrm>
              <a:off x="2524" y="2169"/>
              <a:ext cx="219" cy="194"/>
            </a:xfrm>
            <a:prstGeom prst="rect">
              <a:avLst/>
            </a:prstGeom>
            <a:noFill/>
            <a:ln w="9525">
              <a:noFill/>
              <a:miter lim="800000"/>
              <a:headEnd/>
              <a:tailEnd/>
            </a:ln>
            <a:effectLst/>
          </p:spPr>
          <p:txBody>
            <a:bodyPr lIns="92075" tIns="46038" rIns="92075" bIns="46038">
              <a:spAutoFit/>
            </a:bodyPr>
            <a:lstStyle/>
            <a:p>
              <a:pPr algn="ctr" eaLnBrk="0" hangingPunct="0">
                <a:spcBef>
                  <a:spcPct val="0"/>
                </a:spcBef>
              </a:pPr>
              <a:endParaRPr lang="en-US" sz="1400">
                <a:solidFill>
                  <a:schemeClr val="tx1"/>
                </a:solidFill>
                <a:effectLst>
                  <a:outerShdw blurRad="38100" dist="38100" dir="2700000" algn="tl">
                    <a:srgbClr val="000000"/>
                  </a:outerShdw>
                </a:effectLst>
                <a:latin typeface="Times New Roman" pitchFamily="18" charset="0"/>
              </a:endParaRPr>
            </a:p>
          </p:txBody>
        </p:sp>
        <p:sp>
          <p:nvSpPr>
            <p:cNvPr id="412700" name="Rectangle 28"/>
            <p:cNvSpPr>
              <a:spLocks noChangeArrowheads="1"/>
            </p:cNvSpPr>
            <p:nvPr/>
          </p:nvSpPr>
          <p:spPr bwMode="auto">
            <a:xfrm>
              <a:off x="505" y="3772"/>
              <a:ext cx="4361" cy="548"/>
            </a:xfrm>
            <a:prstGeom prst="rect">
              <a:avLst/>
            </a:prstGeom>
            <a:noFill/>
            <a:ln w="9525">
              <a:noFill/>
              <a:miter lim="800000"/>
              <a:headEnd/>
              <a:tailEnd/>
            </a:ln>
            <a:effectLst/>
          </p:spPr>
          <p:txBody>
            <a:bodyPr wrap="none" anchor="ctr"/>
            <a:lstStyle/>
            <a:p>
              <a:endParaRPr lang="en-US"/>
            </a:p>
          </p:txBody>
        </p:sp>
        <p:sp>
          <p:nvSpPr>
            <p:cNvPr id="412701" name="Rectangle 29"/>
            <p:cNvSpPr>
              <a:spLocks noChangeArrowheads="1"/>
            </p:cNvSpPr>
            <p:nvPr/>
          </p:nvSpPr>
          <p:spPr bwMode="auto">
            <a:xfrm>
              <a:off x="-8" y="1008"/>
              <a:ext cx="5677" cy="189"/>
            </a:xfrm>
            <a:prstGeom prst="rect">
              <a:avLst/>
            </a:prstGeom>
            <a:solidFill>
              <a:schemeClr val="bg1"/>
            </a:solidFill>
            <a:ln w="9525">
              <a:noFill/>
              <a:miter lim="800000"/>
              <a:headEnd/>
              <a:tailEnd/>
            </a:ln>
            <a:effectLst/>
          </p:spPr>
          <p:txBody>
            <a:bodyPr wrap="none" anchor="ctr"/>
            <a:lstStyle/>
            <a:p>
              <a:endParaRPr lang="en-US"/>
            </a:p>
          </p:txBody>
        </p:sp>
      </p:grpSp>
      <p:sp>
        <p:nvSpPr>
          <p:cNvPr id="412705" name="Rectangle 33"/>
          <p:cNvSpPr>
            <a:spLocks noChangeArrowheads="1"/>
          </p:cNvSpPr>
          <p:nvPr/>
        </p:nvSpPr>
        <p:spPr bwMode="auto">
          <a:xfrm>
            <a:off x="823915" y="6232525"/>
            <a:ext cx="8397875" cy="457200"/>
          </a:xfrm>
          <a:prstGeom prst="rect">
            <a:avLst/>
          </a:prstGeom>
          <a:noFill/>
          <a:ln w="9525">
            <a:noFill/>
            <a:miter lim="800000"/>
            <a:headEnd/>
            <a:tailEnd/>
          </a:ln>
          <a:effectLst/>
        </p:spPr>
        <p:txBody>
          <a:bodyPr wrap="none" anchor="ctr"/>
          <a:lstStyle/>
          <a:p>
            <a:endParaRPr lang="en-US"/>
          </a:p>
        </p:txBody>
      </p:sp>
      <p:sp>
        <p:nvSpPr>
          <p:cNvPr id="412708" name="Text Box 36"/>
          <p:cNvSpPr txBox="1">
            <a:spLocks noChangeArrowheads="1"/>
          </p:cNvSpPr>
          <p:nvPr/>
        </p:nvSpPr>
        <p:spPr bwMode="auto">
          <a:xfrm>
            <a:off x="347405" y="6288088"/>
            <a:ext cx="184666" cy="369332"/>
          </a:xfrm>
          <a:prstGeom prst="rect">
            <a:avLst/>
          </a:prstGeom>
          <a:noFill/>
          <a:ln w="9525">
            <a:noFill/>
            <a:miter lim="800000"/>
            <a:headEnd type="none" w="sm" len="med"/>
            <a:tailEnd type="none" w="sm" len="med"/>
          </a:ln>
          <a:effectLst/>
        </p:spPr>
        <p:txBody>
          <a:bodyPr wrap="none">
            <a:spAutoFit/>
          </a:bodyPr>
          <a:lstStyle/>
          <a:p>
            <a:pPr algn="ctr"/>
            <a:endParaRPr lang="en-US"/>
          </a:p>
        </p:txBody>
      </p:sp>
      <p:sp>
        <p:nvSpPr>
          <p:cNvPr id="412709" name="Text Box 37"/>
          <p:cNvSpPr txBox="1">
            <a:spLocks noChangeArrowheads="1"/>
          </p:cNvSpPr>
          <p:nvPr/>
        </p:nvSpPr>
        <p:spPr bwMode="auto">
          <a:xfrm>
            <a:off x="228600" y="6273801"/>
            <a:ext cx="8686800" cy="353931"/>
          </a:xfrm>
          <a:prstGeom prst="rect">
            <a:avLst/>
          </a:prstGeom>
          <a:noFill/>
          <a:ln w="12700">
            <a:noFill/>
            <a:miter lim="800000"/>
            <a:headEnd type="none" w="sm" len="sm"/>
            <a:tailEnd type="none" w="sm" len="sm"/>
          </a:ln>
          <a:effectLst/>
        </p:spPr>
        <p:txBody>
          <a:bodyPr wrap="square" lIns="91429" tIns="45714" rIns="91429" bIns="45714">
            <a:spAutoFit/>
          </a:bodyPr>
          <a:lstStyle/>
          <a:p>
            <a:pPr eaLnBrk="0" hangingPunct="0">
              <a:spcBef>
                <a:spcPct val="0"/>
              </a:spcBef>
            </a:pPr>
            <a:r>
              <a:rPr lang="en-US" sz="1700" dirty="0">
                <a:solidFill>
                  <a:schemeClr val="tx2"/>
                </a:solidFill>
              </a:rPr>
              <a:t>*Green &amp; Kreuter, </a:t>
            </a:r>
            <a:r>
              <a:rPr lang="en-US" sz="1700" i="1" dirty="0">
                <a:solidFill>
                  <a:schemeClr val="tx2"/>
                </a:solidFill>
              </a:rPr>
              <a:t>Health </a:t>
            </a:r>
            <a:r>
              <a:rPr lang="en-US" sz="1700" i="1" dirty="0" smtClean="0">
                <a:solidFill>
                  <a:schemeClr val="tx2"/>
                </a:solidFill>
              </a:rPr>
              <a:t>Program </a:t>
            </a:r>
            <a:r>
              <a:rPr lang="en-US" sz="1700" i="1" dirty="0">
                <a:solidFill>
                  <a:schemeClr val="tx2"/>
                </a:solidFill>
              </a:rPr>
              <a:t>Planning, </a:t>
            </a:r>
            <a:r>
              <a:rPr lang="en-US" sz="1700" dirty="0" smtClean="0">
                <a:solidFill>
                  <a:schemeClr val="tx2"/>
                </a:solidFill>
              </a:rPr>
              <a:t>4th </a:t>
            </a:r>
            <a:r>
              <a:rPr lang="en-US" sz="1700" dirty="0">
                <a:solidFill>
                  <a:schemeClr val="tx2"/>
                </a:solidFill>
              </a:rPr>
              <a:t>ed., </a:t>
            </a:r>
            <a:r>
              <a:rPr lang="en-US" sz="1700" dirty="0" smtClean="0">
                <a:solidFill>
                  <a:schemeClr val="tx2"/>
                </a:solidFill>
              </a:rPr>
              <a:t>NY: McGraw-Hill, 2005, p. 40.</a:t>
            </a:r>
            <a:endParaRPr lang="en-US" sz="1700" dirty="0">
              <a:solidFill>
                <a:schemeClr val="tx1"/>
              </a:solidFill>
            </a:endParaRPr>
          </a:p>
        </p:txBody>
      </p:sp>
      <p:sp>
        <p:nvSpPr>
          <p:cNvPr id="412710" name="Text Box 38"/>
          <p:cNvSpPr txBox="1">
            <a:spLocks noChangeArrowheads="1"/>
          </p:cNvSpPr>
          <p:nvPr/>
        </p:nvSpPr>
        <p:spPr bwMode="auto">
          <a:xfrm>
            <a:off x="4806595" y="2617789"/>
            <a:ext cx="902410" cy="923330"/>
          </a:xfrm>
          <a:prstGeom prst="rect">
            <a:avLst/>
          </a:prstGeom>
          <a:noFill/>
          <a:ln w="9525">
            <a:noFill/>
            <a:miter lim="800000"/>
            <a:headEnd type="none" w="sm" len="med"/>
            <a:tailEnd type="none" w="sm" len="med"/>
          </a:ln>
          <a:effectLst/>
        </p:spPr>
        <p:txBody>
          <a:bodyPr wrap="none">
            <a:spAutoFit/>
          </a:bodyPr>
          <a:lstStyle/>
          <a:p>
            <a:pPr algn="ctr" eaLnBrk="0" hangingPunct="0">
              <a:spcBef>
                <a:spcPct val="0"/>
              </a:spcBef>
            </a:pPr>
            <a:r>
              <a:rPr lang="en-US">
                <a:solidFill>
                  <a:schemeClr val="tx1"/>
                </a:solidFill>
                <a:effectLst>
                  <a:outerShdw blurRad="38100" dist="38100" dir="2700000" algn="tl">
                    <a:srgbClr val="000000"/>
                  </a:outerShdw>
                </a:effectLst>
                <a:latin typeface="Times New Roman" pitchFamily="18" charset="0"/>
              </a:rPr>
              <a:t>“Actual</a:t>
            </a:r>
          </a:p>
          <a:p>
            <a:pPr algn="ctr" eaLnBrk="0" hangingPunct="0">
              <a:spcBef>
                <a:spcPct val="0"/>
              </a:spcBef>
            </a:pPr>
            <a:r>
              <a:rPr lang="en-US">
                <a:solidFill>
                  <a:schemeClr val="tx1"/>
                </a:solidFill>
                <a:effectLst>
                  <a:outerShdw blurRad="38100" dist="38100" dir="2700000" algn="tl">
                    <a:srgbClr val="000000"/>
                  </a:outerShdw>
                </a:effectLst>
                <a:latin typeface="Times New Roman" pitchFamily="18" charset="0"/>
              </a:rPr>
              <a:t>needs”</a:t>
            </a:r>
          </a:p>
          <a:p>
            <a:pPr algn="ctr"/>
            <a:endParaRPr lang="en-US"/>
          </a:p>
        </p:txBody>
      </p:sp>
      <p:sp>
        <p:nvSpPr>
          <p:cNvPr id="412711" name="Text Box 39"/>
          <p:cNvSpPr txBox="1">
            <a:spLocks noChangeArrowheads="1"/>
          </p:cNvSpPr>
          <p:nvPr/>
        </p:nvSpPr>
        <p:spPr bwMode="auto">
          <a:xfrm>
            <a:off x="3482975" y="4267200"/>
            <a:ext cx="1455738" cy="1292662"/>
          </a:xfrm>
          <a:prstGeom prst="rect">
            <a:avLst/>
          </a:prstGeom>
          <a:noFill/>
          <a:ln w="9525">
            <a:noFill/>
            <a:miter lim="800000"/>
            <a:headEnd type="none" w="sm" len="med"/>
            <a:tailEnd type="none" w="sm" len="med"/>
          </a:ln>
          <a:effectLst/>
        </p:spPr>
        <p:txBody>
          <a:bodyPr>
            <a:spAutoFit/>
          </a:bodyPr>
          <a:lstStyle/>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Resources,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feasibilities,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policy</a:t>
            </a:r>
          </a:p>
          <a:p>
            <a:pPr algn="ctr"/>
            <a:endParaRPr lang="en-US"/>
          </a:p>
        </p:txBody>
      </p:sp>
      <p:sp>
        <p:nvSpPr>
          <p:cNvPr id="412712" name="Text Box 40"/>
          <p:cNvSpPr txBox="1">
            <a:spLocks noChangeArrowheads="1"/>
          </p:cNvSpPr>
          <p:nvPr/>
        </p:nvSpPr>
        <p:spPr bwMode="auto">
          <a:xfrm>
            <a:off x="2235336" y="2681288"/>
            <a:ext cx="1893617" cy="1292662"/>
          </a:xfrm>
          <a:prstGeom prst="rect">
            <a:avLst/>
          </a:prstGeom>
          <a:noFill/>
          <a:ln w="9525">
            <a:noFill/>
            <a:miter lim="800000"/>
            <a:headEnd type="none" w="sm" len="med"/>
            <a:tailEnd type="none" w="sm" len="med"/>
          </a:ln>
          <a:effectLst/>
        </p:spPr>
        <p:txBody>
          <a:bodyPr wrap="none">
            <a:spAutoFit/>
          </a:bodyPr>
          <a:lstStyle/>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People’s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perceived needs,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priorities</a:t>
            </a:r>
          </a:p>
          <a:p>
            <a:pPr algn="ctr"/>
            <a:endParaRPr lang="en-US"/>
          </a:p>
        </p:txBody>
      </p:sp>
      <p:sp>
        <p:nvSpPr>
          <p:cNvPr id="412713" name="Text Box 41"/>
          <p:cNvSpPr txBox="1">
            <a:spLocks noChangeArrowheads="1"/>
          </p:cNvSpPr>
          <p:nvPr/>
        </p:nvSpPr>
        <p:spPr bwMode="auto">
          <a:xfrm>
            <a:off x="4054205" y="3354388"/>
            <a:ext cx="351378" cy="369332"/>
          </a:xfrm>
          <a:prstGeom prst="rect">
            <a:avLst/>
          </a:prstGeom>
          <a:noFill/>
          <a:ln w="9525">
            <a:noFill/>
            <a:miter lim="800000"/>
            <a:headEnd type="none" w="sm" len="med"/>
            <a:tailEnd type="none" w="sm" len="med"/>
          </a:ln>
          <a:effectLst/>
        </p:spPr>
        <p:txBody>
          <a:bodyPr wrap="none">
            <a:spAutoFit/>
          </a:bodyPr>
          <a:lstStyle/>
          <a:p>
            <a:pPr algn="ctr"/>
            <a:r>
              <a:rPr lang="en-US">
                <a:solidFill>
                  <a:schemeClr val="tx1"/>
                </a:solidFill>
              </a:rPr>
              <a:t>A</a:t>
            </a:r>
            <a:endParaRPr lang="en-US"/>
          </a:p>
        </p:txBody>
      </p:sp>
      <p:sp>
        <p:nvSpPr>
          <p:cNvPr id="5" name="TextBox 4"/>
          <p:cNvSpPr txBox="1"/>
          <p:nvPr/>
        </p:nvSpPr>
        <p:spPr>
          <a:xfrm>
            <a:off x="838200" y="2743200"/>
            <a:ext cx="1249674" cy="646331"/>
          </a:xfrm>
          <a:prstGeom prst="rect">
            <a:avLst/>
          </a:prstGeom>
          <a:noFill/>
        </p:spPr>
        <p:txBody>
          <a:bodyPr wrap="none" rtlCol="0">
            <a:spAutoFit/>
          </a:bodyPr>
          <a:lstStyle/>
          <a:p>
            <a:r>
              <a:rPr lang="en-US" dirty="0" smtClean="0"/>
              <a:t>The public</a:t>
            </a:r>
          </a:p>
          <a:p>
            <a:r>
              <a:rPr lang="en-US" dirty="0" smtClean="0"/>
              <a:t>sphere</a:t>
            </a:r>
            <a:endParaRPr lang="en-US" dirty="0"/>
          </a:p>
        </p:txBody>
      </p:sp>
      <p:sp>
        <p:nvSpPr>
          <p:cNvPr id="6" name="TextBox 5"/>
          <p:cNvSpPr txBox="1"/>
          <p:nvPr/>
        </p:nvSpPr>
        <p:spPr>
          <a:xfrm>
            <a:off x="6477000" y="2819400"/>
            <a:ext cx="1544639" cy="646331"/>
          </a:xfrm>
          <a:prstGeom prst="rect">
            <a:avLst/>
          </a:prstGeom>
          <a:noFill/>
        </p:spPr>
        <p:txBody>
          <a:bodyPr wrap="none" rtlCol="0">
            <a:spAutoFit/>
          </a:bodyPr>
          <a:lstStyle/>
          <a:p>
            <a:r>
              <a:rPr lang="en-US" dirty="0" smtClean="0"/>
              <a:t>The research</a:t>
            </a:r>
          </a:p>
          <a:p>
            <a:r>
              <a:rPr lang="en-US" dirty="0" smtClean="0"/>
              <a:t>sphere</a:t>
            </a:r>
            <a:endParaRPr lang="en-US" dirty="0"/>
          </a:p>
        </p:txBody>
      </p:sp>
      <p:sp>
        <p:nvSpPr>
          <p:cNvPr id="7" name="TextBox 6"/>
          <p:cNvSpPr txBox="1"/>
          <p:nvPr/>
        </p:nvSpPr>
        <p:spPr>
          <a:xfrm>
            <a:off x="3733800" y="5562600"/>
            <a:ext cx="1762847" cy="646331"/>
          </a:xfrm>
          <a:prstGeom prst="rect">
            <a:avLst/>
          </a:prstGeom>
          <a:noFill/>
        </p:spPr>
        <p:txBody>
          <a:bodyPr wrap="none" rtlCol="0">
            <a:spAutoFit/>
          </a:bodyPr>
          <a:lstStyle/>
          <a:p>
            <a:r>
              <a:rPr lang="en-US" dirty="0" smtClean="0"/>
              <a:t>The policy &amp;</a:t>
            </a:r>
          </a:p>
          <a:p>
            <a:r>
              <a:rPr lang="en-US" dirty="0"/>
              <a:t>p</a:t>
            </a:r>
            <a:r>
              <a:rPr lang="en-US" dirty="0" smtClean="0"/>
              <a:t>ractice sphere</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710"/>
                                        </p:tgtEl>
                                        <p:attrNameLst>
                                          <p:attrName>style.visibility</p:attrName>
                                        </p:attrNameLst>
                                      </p:cBhvr>
                                      <p:to>
                                        <p:strVal val="visible"/>
                                      </p:to>
                                    </p:set>
                                    <p:anim calcmode="lin" valueType="num">
                                      <p:cBhvr additive="base">
                                        <p:cTn id="7" dur="500" fill="hold"/>
                                        <p:tgtEl>
                                          <p:spTgt spid="412710"/>
                                        </p:tgtEl>
                                        <p:attrNameLst>
                                          <p:attrName>ppt_x</p:attrName>
                                        </p:attrNameLst>
                                      </p:cBhvr>
                                      <p:tavLst>
                                        <p:tav tm="0">
                                          <p:val>
                                            <p:strVal val="0-#ppt_w/2"/>
                                          </p:val>
                                        </p:tav>
                                        <p:tav tm="100000">
                                          <p:val>
                                            <p:strVal val="#ppt_x"/>
                                          </p:val>
                                        </p:tav>
                                      </p:tavLst>
                                    </p:anim>
                                    <p:anim calcmode="lin" valueType="num">
                                      <p:cBhvr additive="base">
                                        <p:cTn id="8" dur="500" fill="hold"/>
                                        <p:tgtEl>
                                          <p:spTgt spid="4127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712"/>
                                        </p:tgtEl>
                                        <p:attrNameLst>
                                          <p:attrName>style.visibility</p:attrName>
                                        </p:attrNameLst>
                                      </p:cBhvr>
                                      <p:to>
                                        <p:strVal val="visible"/>
                                      </p:to>
                                    </p:set>
                                    <p:anim calcmode="lin" valueType="num">
                                      <p:cBhvr additive="base">
                                        <p:cTn id="13" dur="500" fill="hold"/>
                                        <p:tgtEl>
                                          <p:spTgt spid="412712"/>
                                        </p:tgtEl>
                                        <p:attrNameLst>
                                          <p:attrName>ppt_x</p:attrName>
                                        </p:attrNameLst>
                                      </p:cBhvr>
                                      <p:tavLst>
                                        <p:tav tm="0">
                                          <p:val>
                                            <p:strVal val="0-#ppt_w/2"/>
                                          </p:val>
                                        </p:tav>
                                        <p:tav tm="100000">
                                          <p:val>
                                            <p:strVal val="#ppt_x"/>
                                          </p:val>
                                        </p:tav>
                                      </p:tavLst>
                                    </p:anim>
                                    <p:anim calcmode="lin" valueType="num">
                                      <p:cBhvr additive="base">
                                        <p:cTn id="14" dur="500" fill="hold"/>
                                        <p:tgtEl>
                                          <p:spTgt spid="4127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711"/>
                                        </p:tgtEl>
                                        <p:attrNameLst>
                                          <p:attrName>style.visibility</p:attrName>
                                        </p:attrNameLst>
                                      </p:cBhvr>
                                      <p:to>
                                        <p:strVal val="visible"/>
                                      </p:to>
                                    </p:set>
                                    <p:anim calcmode="lin" valueType="num">
                                      <p:cBhvr additive="base">
                                        <p:cTn id="19" dur="500" fill="hold"/>
                                        <p:tgtEl>
                                          <p:spTgt spid="412711"/>
                                        </p:tgtEl>
                                        <p:attrNameLst>
                                          <p:attrName>ppt_x</p:attrName>
                                        </p:attrNameLst>
                                      </p:cBhvr>
                                      <p:tavLst>
                                        <p:tav tm="0">
                                          <p:val>
                                            <p:strVal val="0-#ppt_w/2"/>
                                          </p:val>
                                        </p:tav>
                                        <p:tav tm="100000">
                                          <p:val>
                                            <p:strVal val="#ppt_x"/>
                                          </p:val>
                                        </p:tav>
                                      </p:tavLst>
                                    </p:anim>
                                    <p:anim calcmode="lin" valueType="num">
                                      <p:cBhvr additive="base">
                                        <p:cTn id="20" dur="500" fill="hold"/>
                                        <p:tgtEl>
                                          <p:spTgt spid="4127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713"/>
                                        </p:tgtEl>
                                        <p:attrNameLst>
                                          <p:attrName>style.visibility</p:attrName>
                                        </p:attrNameLst>
                                      </p:cBhvr>
                                      <p:to>
                                        <p:strVal val="visible"/>
                                      </p:to>
                                    </p:set>
                                    <p:anim calcmode="lin" valueType="num">
                                      <p:cBhvr additive="base">
                                        <p:cTn id="25" dur="500" fill="hold"/>
                                        <p:tgtEl>
                                          <p:spTgt spid="412713"/>
                                        </p:tgtEl>
                                        <p:attrNameLst>
                                          <p:attrName>ppt_x</p:attrName>
                                        </p:attrNameLst>
                                      </p:cBhvr>
                                      <p:tavLst>
                                        <p:tav tm="0">
                                          <p:val>
                                            <p:strVal val="0-#ppt_w/2"/>
                                          </p:val>
                                        </p:tav>
                                        <p:tav tm="100000">
                                          <p:val>
                                            <p:strVal val="#ppt_x"/>
                                          </p:val>
                                        </p:tav>
                                      </p:tavLst>
                                    </p:anim>
                                    <p:anim calcmode="lin" valueType="num">
                                      <p:cBhvr additive="base">
                                        <p:cTn id="26" dur="500" fill="hold"/>
                                        <p:tgtEl>
                                          <p:spTgt spid="412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10" grpId="0" autoUpdateAnimBg="0"/>
      <p:bldP spid="412711" grpId="0" autoUpdateAnimBg="0"/>
      <p:bldP spid="412712" grpId="0" autoUpdateAnimBg="0"/>
      <p:bldP spid="4127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FF00"/>
                </a:solidFill>
              </a:rPr>
              <a:t>The Causes of Rift, Drift &amp; Drag</a:t>
            </a:r>
            <a:endParaRPr lang="en-US" dirty="0">
              <a:solidFill>
                <a:srgbClr val="FFFF00"/>
              </a:solidFill>
            </a:endParaRPr>
          </a:p>
        </p:txBody>
      </p:sp>
      <p:sp>
        <p:nvSpPr>
          <p:cNvPr id="4" name="Content Placeholder 2"/>
          <p:cNvSpPr>
            <a:spLocks noGrp="1"/>
          </p:cNvSpPr>
          <p:nvPr>
            <p:ph idx="1"/>
          </p:nvPr>
        </p:nvSpPr>
        <p:spPr>
          <a:xfrm>
            <a:off x="457200" y="1371600"/>
            <a:ext cx="8229600" cy="5257799"/>
          </a:xfrm>
        </p:spPr>
        <p:txBody>
          <a:bodyPr rtlCol="0">
            <a:normAutofit fontScale="92500"/>
          </a:bodyPr>
          <a:lstStyle/>
          <a:p>
            <a:pPr fontAlgn="auto">
              <a:spcAft>
                <a:spcPts val="0"/>
              </a:spcAft>
              <a:buFont typeface="Arial" pitchFamily="34" charset="0"/>
              <a:buChar char="•"/>
              <a:defRPr/>
            </a:pPr>
            <a:r>
              <a:rPr lang="en-US" b="1" dirty="0"/>
              <a:t>Misplaced precision</a:t>
            </a:r>
          </a:p>
          <a:p>
            <a:pPr lvl="1" fontAlgn="auto">
              <a:spcAft>
                <a:spcPts val="0"/>
              </a:spcAft>
              <a:buFont typeface="Arial" pitchFamily="34" charset="0"/>
              <a:buChar char="–"/>
              <a:defRPr/>
            </a:pPr>
            <a:r>
              <a:rPr lang="en-US" b="1" dirty="0">
                <a:ea typeface="+mn-ea"/>
              </a:rPr>
              <a:t>In testing and deconstructing theoretical models</a:t>
            </a:r>
          </a:p>
          <a:p>
            <a:pPr lvl="1" fontAlgn="auto">
              <a:spcAft>
                <a:spcPts val="0"/>
              </a:spcAft>
              <a:buFont typeface="Arial" pitchFamily="34" charset="0"/>
              <a:buChar char="–"/>
              <a:defRPr/>
            </a:pPr>
            <a:r>
              <a:rPr lang="en-US" b="1" dirty="0">
                <a:ea typeface="+mn-ea"/>
              </a:rPr>
              <a:t>In generalizing to diverse settings and populations*</a:t>
            </a:r>
          </a:p>
          <a:p>
            <a:pPr lvl="1" fontAlgn="auto">
              <a:spcAft>
                <a:spcPts val="0"/>
              </a:spcAft>
              <a:buFont typeface="Arial" pitchFamily="34" charset="0"/>
              <a:buChar char="–"/>
              <a:defRPr/>
            </a:pPr>
            <a:r>
              <a:rPr lang="en-US" b="1" dirty="0">
                <a:ea typeface="+mn-ea"/>
              </a:rPr>
              <a:t>In confusing statistical with practical significance</a:t>
            </a:r>
          </a:p>
          <a:p>
            <a:pPr fontAlgn="auto">
              <a:spcAft>
                <a:spcPts val="0"/>
              </a:spcAft>
              <a:buFont typeface="Arial" pitchFamily="34" charset="0"/>
              <a:buChar char="•"/>
              <a:defRPr/>
            </a:pPr>
            <a:r>
              <a:rPr lang="en-US" b="1" dirty="0" smtClean="0"/>
              <a:t>Misplaced faith in unnatural experiments</a:t>
            </a:r>
          </a:p>
          <a:p>
            <a:pPr fontAlgn="auto">
              <a:spcAft>
                <a:spcPts val="0"/>
              </a:spcAft>
              <a:buFont typeface="Arial" pitchFamily="34" charset="0"/>
              <a:buChar char="•"/>
              <a:defRPr/>
            </a:pPr>
            <a:r>
              <a:rPr lang="en-US" b="1" dirty="0" smtClean="0"/>
              <a:t>Misplaced belief in generalizable fixed effects</a:t>
            </a:r>
          </a:p>
          <a:p>
            <a:pPr fontAlgn="auto">
              <a:spcAft>
                <a:spcPts val="0"/>
              </a:spcAft>
              <a:buFont typeface="Arial" pitchFamily="34" charset="0"/>
              <a:buChar char="•"/>
              <a:defRPr/>
            </a:pPr>
            <a:r>
              <a:rPr lang="en-US" b="1" dirty="0" smtClean="0"/>
              <a:t>Misplaced pursuit of singular, mostly downstream causes and interventions</a:t>
            </a:r>
          </a:p>
          <a:p>
            <a:pPr fontAlgn="auto">
              <a:spcAft>
                <a:spcPts val="0"/>
              </a:spcAft>
              <a:buFont typeface="Arial" pitchFamily="34" charset="0"/>
              <a:buChar char="•"/>
              <a:defRPr/>
            </a:pPr>
            <a:r>
              <a:rPr lang="en-US" b="1" dirty="0" smtClean="0"/>
              <a:t>Misplaced dichotomies and categorical variables</a:t>
            </a:r>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smtClean="0"/>
          </a:p>
          <a:p>
            <a:pPr fontAlgn="auto">
              <a:spcAft>
                <a:spcPts val="0"/>
              </a:spcAft>
              <a:buFont typeface="Wingdings" pitchFamily="2" charset="2"/>
              <a:buNone/>
              <a:defRPr/>
            </a:pPr>
            <a:endParaRPr lang="en-US" b="1" dirty="0"/>
          </a:p>
        </p:txBody>
      </p:sp>
    </p:spTree>
    <p:extLst>
      <p:ext uri="{BB962C8B-B14F-4D97-AF65-F5344CB8AC3E}">
        <p14:creationId xmlns:p14="http://schemas.microsoft.com/office/powerpoint/2010/main" val="358504803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linds(horizontal)">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228600"/>
            <a:ext cx="8305800" cy="1447800"/>
          </a:xfrm>
          <a:noFill/>
          <a:ln/>
        </p:spPr>
        <p:txBody>
          <a:bodyPr anchor="ctr"/>
          <a:lstStyle/>
          <a:p>
            <a:pPr>
              <a:lnSpc>
                <a:spcPct val="80000"/>
              </a:lnSpc>
            </a:pPr>
            <a:r>
              <a:rPr lang="en-US" sz="3200" i="1" dirty="0">
                <a:effectLst>
                  <a:outerShdw blurRad="38100" dist="38100" dir="2700000" algn="tl">
                    <a:srgbClr val="000000"/>
                  </a:outerShdw>
                </a:effectLst>
              </a:rPr>
              <a:t/>
            </a:r>
            <a:br>
              <a:rPr lang="en-US" sz="3200" i="1" dirty="0">
                <a:effectLst>
                  <a:outerShdw blurRad="38100" dist="38100" dir="2700000" algn="tl">
                    <a:srgbClr val="000000"/>
                  </a:outerShdw>
                </a:effectLst>
              </a:rPr>
            </a:br>
            <a:r>
              <a:rPr lang="en-US" sz="4000" dirty="0">
                <a:solidFill>
                  <a:srgbClr val="FFFF00"/>
                </a:solidFill>
                <a:effectLst>
                  <a:outerShdw blurRad="38100" dist="38100" dir="2700000" algn="tl">
                    <a:srgbClr val="000000"/>
                  </a:outerShdw>
                </a:effectLst>
              </a:rPr>
              <a:t>Reconciling Perceived Needs, “Actual Needs,” &amp; </a:t>
            </a:r>
            <a:r>
              <a:rPr lang="en-US" sz="4000" dirty="0" smtClean="0">
                <a:solidFill>
                  <a:srgbClr val="FFFF00"/>
                </a:solidFill>
                <a:effectLst>
                  <a:outerShdw blurRad="38100" dist="38100" dir="2700000" algn="tl">
                    <a:srgbClr val="000000"/>
                  </a:outerShdw>
                </a:effectLst>
              </a:rPr>
              <a:t>Resources*</a:t>
            </a:r>
            <a:r>
              <a:rPr lang="en-US" sz="5400" i="1" dirty="0">
                <a:effectLst>
                  <a:outerShdw blurRad="38100" dist="38100" dir="2700000" algn="tl">
                    <a:srgbClr val="000000"/>
                  </a:outerShdw>
                </a:effectLst>
              </a:rPr>
              <a:t/>
            </a:r>
            <a:br>
              <a:rPr lang="en-US" sz="5400" i="1" dirty="0">
                <a:effectLst>
                  <a:outerShdw blurRad="38100" dist="38100" dir="2700000" algn="tl">
                    <a:srgbClr val="000000"/>
                  </a:outerShdw>
                </a:effectLst>
              </a:rPr>
            </a:br>
            <a:endParaRPr lang="en-US" sz="5400" i="1" dirty="0">
              <a:effectLst>
                <a:outerShdw blurRad="38100" dist="38100" dir="2700000" algn="tl">
                  <a:srgbClr val="000000"/>
                </a:outerShdw>
              </a:effectLst>
            </a:endParaRPr>
          </a:p>
        </p:txBody>
      </p:sp>
      <p:sp>
        <p:nvSpPr>
          <p:cNvPr id="414723" name="Rectangle 3"/>
          <p:cNvSpPr>
            <a:spLocks noChangeArrowheads="1"/>
          </p:cNvSpPr>
          <p:nvPr/>
        </p:nvSpPr>
        <p:spPr bwMode="auto">
          <a:xfrm>
            <a:off x="4457700" y="2921001"/>
            <a:ext cx="4572000" cy="954749"/>
          </a:xfrm>
          <a:prstGeom prst="rect">
            <a:avLst/>
          </a:prstGeom>
          <a:noFill/>
          <a:ln w="9525">
            <a:noFill/>
            <a:miter lim="800000"/>
            <a:headEnd/>
            <a:tailEnd/>
          </a:ln>
          <a:effectLst/>
        </p:spPr>
        <p:txBody>
          <a:bodyPr lIns="92075" tIns="46038" rIns="92075" bIns="46038">
            <a:spAutoFit/>
          </a:bodyPr>
          <a:lstStyle/>
          <a:p>
            <a:pPr algn="ctr" eaLnBrk="0" hangingPunct="0">
              <a:spcBef>
                <a:spcPct val="0"/>
              </a:spcBef>
            </a:pPr>
            <a:r>
              <a:rPr lang="en-US" sz="2800" b="0" dirty="0">
                <a:solidFill>
                  <a:schemeClr val="tx2"/>
                </a:solidFill>
                <a:effectLst>
                  <a:outerShdw blurRad="38100" dist="38100" dir="2700000" algn="tl">
                    <a:srgbClr val="000000"/>
                  </a:outerShdw>
                </a:effectLst>
                <a:latin typeface="Times New Roman" pitchFamily="18" charset="0"/>
              </a:rPr>
              <a:t>Participatory </a:t>
            </a:r>
            <a:r>
              <a:rPr lang="en-US" sz="2800" b="0" dirty="0" smtClean="0">
                <a:solidFill>
                  <a:schemeClr val="tx2"/>
                </a:solidFill>
                <a:effectLst>
                  <a:outerShdw blurRad="38100" dist="38100" dir="2700000" algn="tl">
                    <a:srgbClr val="000000"/>
                  </a:outerShdw>
                </a:effectLst>
                <a:latin typeface="Times New Roman" pitchFamily="18" charset="0"/>
              </a:rPr>
              <a:t>research</a:t>
            </a:r>
            <a:r>
              <a:rPr lang="en-US" sz="2800" b="0" dirty="0" smtClean="0">
                <a:solidFill>
                  <a:schemeClr val="tx1"/>
                </a:solidFill>
                <a:effectLst>
                  <a:outerShdw blurRad="38100" dist="38100" dir="2700000" algn="tl">
                    <a:srgbClr val="000000"/>
                  </a:outerShdw>
                </a:effectLst>
                <a:latin typeface="Times New Roman" pitchFamily="18" charset="0"/>
              </a:rPr>
              <a:t> </a:t>
            </a:r>
            <a:endParaRPr lang="en-US" b="0" dirty="0">
              <a:solidFill>
                <a:schemeClr val="tx1"/>
              </a:solidFill>
              <a:effectLst>
                <a:outerShdw blurRad="38100" dist="38100" dir="2700000" algn="tl">
                  <a:srgbClr val="000000"/>
                </a:outerShdw>
              </a:effectLst>
              <a:latin typeface="Times New Roman" pitchFamily="18" charset="0"/>
            </a:endParaRPr>
          </a:p>
          <a:p>
            <a:pPr algn="ctr" eaLnBrk="0" hangingPunct="0">
              <a:spcBef>
                <a:spcPct val="0"/>
              </a:spcBef>
            </a:pPr>
            <a:endParaRPr lang="en-US" sz="1400" b="0" dirty="0">
              <a:solidFill>
                <a:schemeClr val="tx1"/>
              </a:solidFill>
              <a:effectLst>
                <a:outerShdw blurRad="38100" dist="38100" dir="2700000" algn="tl">
                  <a:srgbClr val="000000"/>
                </a:outerShdw>
              </a:effectLst>
              <a:latin typeface="Times New Roman" pitchFamily="18" charset="0"/>
            </a:endParaRPr>
          </a:p>
          <a:p>
            <a:pPr algn="ctr" eaLnBrk="0" hangingPunct="0">
              <a:spcBef>
                <a:spcPct val="0"/>
              </a:spcBef>
            </a:pPr>
            <a:endParaRPr lang="en-US" sz="1400" b="0" dirty="0">
              <a:solidFill>
                <a:schemeClr val="tx1"/>
              </a:solidFill>
              <a:effectLst>
                <a:outerShdw blurRad="38100" dist="38100" dir="2700000" algn="tl">
                  <a:srgbClr val="000000"/>
                </a:outerShdw>
              </a:effectLst>
              <a:latin typeface="Times New Roman" pitchFamily="18" charset="0"/>
            </a:endParaRPr>
          </a:p>
        </p:txBody>
      </p:sp>
      <p:sp>
        <p:nvSpPr>
          <p:cNvPr id="414724" name="Line 4"/>
          <p:cNvSpPr>
            <a:spLocks noChangeShapeType="1"/>
          </p:cNvSpPr>
          <p:nvPr/>
        </p:nvSpPr>
        <p:spPr bwMode="auto">
          <a:xfrm>
            <a:off x="5695950" y="2381251"/>
            <a:ext cx="9906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414725" name="Line 5"/>
          <p:cNvSpPr>
            <a:spLocks noChangeShapeType="1"/>
          </p:cNvSpPr>
          <p:nvPr/>
        </p:nvSpPr>
        <p:spPr bwMode="auto">
          <a:xfrm flipV="1">
            <a:off x="7023100" y="4857749"/>
            <a:ext cx="0" cy="7620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414726" name="Oval 6"/>
          <p:cNvSpPr>
            <a:spLocks noChangeArrowheads="1"/>
          </p:cNvSpPr>
          <p:nvPr/>
        </p:nvSpPr>
        <p:spPr bwMode="auto">
          <a:xfrm>
            <a:off x="774700" y="2317751"/>
            <a:ext cx="3327400" cy="2946400"/>
          </a:xfrm>
          <a:prstGeom prst="ellipse">
            <a:avLst/>
          </a:prstGeom>
          <a:noFill/>
          <a:ln w="25400">
            <a:solidFill>
              <a:schemeClr val="tx1"/>
            </a:solidFill>
            <a:round/>
            <a:headEnd/>
            <a:tailEnd/>
          </a:ln>
          <a:effectLst/>
        </p:spPr>
        <p:txBody>
          <a:bodyPr wrap="none" anchor="ctr"/>
          <a:lstStyle/>
          <a:p>
            <a:endParaRPr lang="en-US"/>
          </a:p>
        </p:txBody>
      </p:sp>
      <p:grpSp>
        <p:nvGrpSpPr>
          <p:cNvPr id="2" name="Group 7"/>
          <p:cNvGrpSpPr>
            <a:grpSpLocks/>
          </p:cNvGrpSpPr>
          <p:nvPr/>
        </p:nvGrpSpPr>
        <p:grpSpPr bwMode="auto">
          <a:xfrm>
            <a:off x="842965" y="1936749"/>
            <a:ext cx="3487737" cy="2965451"/>
            <a:chOff x="530" y="1352"/>
            <a:chExt cx="2198" cy="1868"/>
          </a:xfrm>
        </p:grpSpPr>
        <p:sp>
          <p:nvSpPr>
            <p:cNvPr id="414728" name="Oval 8"/>
            <p:cNvSpPr>
              <a:spLocks noChangeArrowheads="1"/>
            </p:cNvSpPr>
            <p:nvPr/>
          </p:nvSpPr>
          <p:spPr bwMode="auto">
            <a:xfrm>
              <a:off x="530" y="1352"/>
              <a:ext cx="1618" cy="1868"/>
            </a:xfrm>
            <a:prstGeom prst="ellipse">
              <a:avLst/>
            </a:prstGeom>
            <a:noFill/>
            <a:ln w="25400">
              <a:solidFill>
                <a:schemeClr val="tx1"/>
              </a:solidFill>
              <a:round/>
              <a:headEnd/>
              <a:tailEnd/>
            </a:ln>
            <a:effectLst/>
          </p:spPr>
          <p:txBody>
            <a:bodyPr wrap="none" anchor="ctr"/>
            <a:lstStyle/>
            <a:p>
              <a:endParaRPr lang="en-US"/>
            </a:p>
          </p:txBody>
        </p:sp>
        <p:sp>
          <p:nvSpPr>
            <p:cNvPr id="414729" name="Oval 9"/>
            <p:cNvSpPr>
              <a:spLocks noChangeArrowheads="1"/>
            </p:cNvSpPr>
            <p:nvPr/>
          </p:nvSpPr>
          <p:spPr bwMode="auto">
            <a:xfrm>
              <a:off x="1110" y="1352"/>
              <a:ext cx="1618" cy="1868"/>
            </a:xfrm>
            <a:prstGeom prst="ellipse">
              <a:avLst/>
            </a:prstGeom>
            <a:noFill/>
            <a:ln w="25400">
              <a:solidFill>
                <a:schemeClr val="tx1"/>
              </a:solidFill>
              <a:round/>
              <a:headEnd/>
              <a:tailEnd/>
            </a:ln>
            <a:effectLst/>
          </p:spPr>
          <p:txBody>
            <a:bodyPr wrap="none" anchor="ctr"/>
            <a:lstStyle/>
            <a:p>
              <a:endParaRPr lang="en-US"/>
            </a:p>
          </p:txBody>
        </p:sp>
      </p:grpSp>
      <p:grpSp>
        <p:nvGrpSpPr>
          <p:cNvPr id="3" name="Group 10"/>
          <p:cNvGrpSpPr>
            <a:grpSpLocks/>
          </p:cNvGrpSpPr>
          <p:nvPr/>
        </p:nvGrpSpPr>
        <p:grpSpPr bwMode="auto">
          <a:xfrm>
            <a:off x="1757365" y="2317750"/>
            <a:ext cx="1665287" cy="2433639"/>
            <a:chOff x="1086" y="1551"/>
            <a:chExt cx="1073" cy="1569"/>
          </a:xfrm>
        </p:grpSpPr>
        <p:sp>
          <p:nvSpPr>
            <p:cNvPr id="414731" name="Line 11"/>
            <p:cNvSpPr>
              <a:spLocks noChangeShapeType="1"/>
            </p:cNvSpPr>
            <p:nvPr/>
          </p:nvSpPr>
          <p:spPr bwMode="auto">
            <a:xfrm flipH="1">
              <a:off x="1312" y="1978"/>
              <a:ext cx="811" cy="9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2" name="Line 12"/>
            <p:cNvSpPr>
              <a:spLocks noChangeShapeType="1"/>
            </p:cNvSpPr>
            <p:nvPr/>
          </p:nvSpPr>
          <p:spPr bwMode="auto">
            <a:xfrm flipH="1">
              <a:off x="1350" y="2056"/>
              <a:ext cx="792" cy="89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3" name="Line 13"/>
            <p:cNvSpPr>
              <a:spLocks noChangeShapeType="1"/>
            </p:cNvSpPr>
            <p:nvPr/>
          </p:nvSpPr>
          <p:spPr bwMode="auto">
            <a:xfrm flipH="1">
              <a:off x="1406" y="2144"/>
              <a:ext cx="747" cy="84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4" name="Line 14"/>
            <p:cNvSpPr>
              <a:spLocks noChangeShapeType="1"/>
            </p:cNvSpPr>
            <p:nvPr/>
          </p:nvSpPr>
          <p:spPr bwMode="auto">
            <a:xfrm flipH="1">
              <a:off x="1450" y="2238"/>
              <a:ext cx="709" cy="79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5" name="Line 15"/>
            <p:cNvSpPr>
              <a:spLocks noChangeShapeType="1"/>
            </p:cNvSpPr>
            <p:nvPr/>
          </p:nvSpPr>
          <p:spPr bwMode="auto">
            <a:xfrm flipH="1">
              <a:off x="1266" y="1902"/>
              <a:ext cx="835" cy="9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6" name="Line 16"/>
            <p:cNvSpPr>
              <a:spLocks noChangeShapeType="1"/>
            </p:cNvSpPr>
            <p:nvPr/>
          </p:nvSpPr>
          <p:spPr bwMode="auto">
            <a:xfrm flipH="1">
              <a:off x="1230" y="1834"/>
              <a:ext cx="840" cy="94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7" name="Line 17"/>
            <p:cNvSpPr>
              <a:spLocks noChangeShapeType="1"/>
            </p:cNvSpPr>
            <p:nvPr/>
          </p:nvSpPr>
          <p:spPr bwMode="auto">
            <a:xfrm flipH="1">
              <a:off x="1190" y="1764"/>
              <a:ext cx="853" cy="95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8" name="Line 18"/>
            <p:cNvSpPr>
              <a:spLocks noChangeShapeType="1"/>
            </p:cNvSpPr>
            <p:nvPr/>
          </p:nvSpPr>
          <p:spPr bwMode="auto">
            <a:xfrm flipH="1">
              <a:off x="1157" y="1701"/>
              <a:ext cx="851" cy="9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39" name="Line 19"/>
            <p:cNvSpPr>
              <a:spLocks noChangeShapeType="1"/>
            </p:cNvSpPr>
            <p:nvPr/>
          </p:nvSpPr>
          <p:spPr bwMode="auto">
            <a:xfrm flipH="1">
              <a:off x="1148" y="1640"/>
              <a:ext cx="819" cy="92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0" name="Line 20"/>
            <p:cNvSpPr>
              <a:spLocks noChangeShapeType="1"/>
            </p:cNvSpPr>
            <p:nvPr/>
          </p:nvSpPr>
          <p:spPr bwMode="auto">
            <a:xfrm flipH="1">
              <a:off x="1122" y="1610"/>
              <a:ext cx="788" cy="8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1" name="Line 21"/>
            <p:cNvSpPr>
              <a:spLocks noChangeShapeType="1"/>
            </p:cNvSpPr>
            <p:nvPr/>
          </p:nvSpPr>
          <p:spPr bwMode="auto">
            <a:xfrm flipH="1">
              <a:off x="1090" y="1595"/>
              <a:ext cx="744" cy="8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2" name="Line 22"/>
            <p:cNvSpPr>
              <a:spLocks noChangeShapeType="1"/>
            </p:cNvSpPr>
            <p:nvPr/>
          </p:nvSpPr>
          <p:spPr bwMode="auto">
            <a:xfrm flipH="1">
              <a:off x="1091" y="1572"/>
              <a:ext cx="675" cy="75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3" name="Line 23"/>
            <p:cNvSpPr>
              <a:spLocks noChangeShapeType="1"/>
            </p:cNvSpPr>
            <p:nvPr/>
          </p:nvSpPr>
          <p:spPr bwMode="auto">
            <a:xfrm flipH="1">
              <a:off x="1495" y="2348"/>
              <a:ext cx="656" cy="73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4" name="Line 24"/>
            <p:cNvSpPr>
              <a:spLocks noChangeShapeType="1"/>
            </p:cNvSpPr>
            <p:nvPr/>
          </p:nvSpPr>
          <p:spPr bwMode="auto">
            <a:xfrm flipH="1">
              <a:off x="1584" y="2491"/>
              <a:ext cx="552" cy="62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5" name="Line 25"/>
            <p:cNvSpPr>
              <a:spLocks noChangeShapeType="1"/>
            </p:cNvSpPr>
            <p:nvPr/>
          </p:nvSpPr>
          <p:spPr bwMode="auto">
            <a:xfrm flipH="1">
              <a:off x="1674" y="2660"/>
              <a:ext cx="408" cy="46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6" name="Line 26"/>
            <p:cNvSpPr>
              <a:spLocks noChangeShapeType="1"/>
            </p:cNvSpPr>
            <p:nvPr/>
          </p:nvSpPr>
          <p:spPr bwMode="auto">
            <a:xfrm flipH="1">
              <a:off x="1092" y="1551"/>
              <a:ext cx="595" cy="66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7" name="Line 27"/>
            <p:cNvSpPr>
              <a:spLocks noChangeShapeType="1"/>
            </p:cNvSpPr>
            <p:nvPr/>
          </p:nvSpPr>
          <p:spPr bwMode="auto">
            <a:xfrm flipH="1">
              <a:off x="1086" y="1559"/>
              <a:ext cx="497" cy="55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8" name="Line 28"/>
            <p:cNvSpPr>
              <a:spLocks noChangeShapeType="1"/>
            </p:cNvSpPr>
            <p:nvPr/>
          </p:nvSpPr>
          <p:spPr bwMode="auto">
            <a:xfrm flipH="1">
              <a:off x="1108" y="1568"/>
              <a:ext cx="376" cy="42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4749" name="Line 29"/>
            <p:cNvSpPr>
              <a:spLocks noChangeShapeType="1"/>
            </p:cNvSpPr>
            <p:nvPr/>
          </p:nvSpPr>
          <p:spPr bwMode="auto">
            <a:xfrm flipH="1">
              <a:off x="1168" y="1619"/>
              <a:ext cx="166" cy="187"/>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414753" name="Rectangle 33"/>
          <p:cNvSpPr>
            <a:spLocks noChangeArrowheads="1"/>
          </p:cNvSpPr>
          <p:nvPr/>
        </p:nvSpPr>
        <p:spPr bwMode="auto">
          <a:xfrm>
            <a:off x="2216528" y="3111501"/>
            <a:ext cx="907299" cy="418063"/>
          </a:xfrm>
          <a:prstGeom prst="rect">
            <a:avLst/>
          </a:prstGeom>
          <a:noFill/>
          <a:ln w="9525">
            <a:noFill/>
            <a:miter lim="800000"/>
            <a:headEnd/>
            <a:tailEnd/>
          </a:ln>
          <a:effectLst/>
        </p:spPr>
        <p:txBody>
          <a:bodyPr wrap="none" lIns="138112" tIns="69850" rIns="138112" bIns="69850">
            <a:spAutoFit/>
          </a:bodyPr>
          <a:lstStyle/>
          <a:p>
            <a:pPr algn="ctr" defTabSz="2057400" eaLnBrk="0" hangingPunct="0">
              <a:spcBef>
                <a:spcPct val="0"/>
              </a:spcBef>
            </a:pPr>
            <a:r>
              <a:rPr lang="en-US">
                <a:solidFill>
                  <a:schemeClr val="tx2"/>
                </a:solidFill>
                <a:latin typeface="Times New Roman" pitchFamily="18" charset="0"/>
              </a:rPr>
              <a:t>Action</a:t>
            </a:r>
            <a:endParaRPr lang="en-US">
              <a:solidFill>
                <a:schemeClr val="tx1"/>
              </a:solidFill>
              <a:effectLst>
                <a:outerShdw blurRad="38100" dist="38100" dir="2700000" algn="tl">
                  <a:srgbClr val="000000"/>
                </a:outerShdw>
              </a:effectLst>
              <a:latin typeface="Times New Roman" pitchFamily="18" charset="0"/>
            </a:endParaRPr>
          </a:p>
        </p:txBody>
      </p:sp>
      <p:sp>
        <p:nvSpPr>
          <p:cNvPr id="414754" name="Line 34"/>
          <p:cNvSpPr>
            <a:spLocks noChangeShapeType="1"/>
          </p:cNvSpPr>
          <p:nvPr/>
        </p:nvSpPr>
        <p:spPr bwMode="auto">
          <a:xfrm flipH="1">
            <a:off x="5448300" y="3657600"/>
            <a:ext cx="13716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414755" name="Rectangle 35"/>
          <p:cNvSpPr>
            <a:spLocks noChangeArrowheads="1"/>
          </p:cNvSpPr>
          <p:nvPr/>
        </p:nvSpPr>
        <p:spPr bwMode="auto">
          <a:xfrm>
            <a:off x="4291013" y="4300540"/>
            <a:ext cx="2832556" cy="1570303"/>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US" sz="2400" b="0" dirty="0">
                <a:solidFill>
                  <a:schemeClr val="tx1"/>
                </a:solidFill>
                <a:effectLst>
                  <a:outerShdw blurRad="38100" dist="38100" dir="2700000" algn="tl">
                    <a:srgbClr val="000000"/>
                  </a:outerShdw>
                </a:effectLst>
                <a:latin typeface="Times New Roman" pitchFamily="18" charset="0"/>
              </a:rPr>
              <a:t> </a:t>
            </a:r>
            <a:r>
              <a:rPr lang="en-US" sz="2400" b="0" dirty="0" smtClean="0">
                <a:solidFill>
                  <a:schemeClr val="tx1"/>
                </a:solidFill>
                <a:effectLst>
                  <a:outerShdw blurRad="38100" dist="38100" dir="2700000" algn="tl">
                    <a:srgbClr val="000000"/>
                  </a:outerShdw>
                </a:effectLst>
                <a:latin typeface="Times New Roman" pitchFamily="18" charset="0"/>
              </a:rPr>
              <a:t>Advocacy for policy, </a:t>
            </a:r>
          </a:p>
          <a:p>
            <a:pPr eaLnBrk="0" hangingPunct="0">
              <a:spcBef>
                <a:spcPct val="0"/>
              </a:spcBef>
            </a:pPr>
            <a:r>
              <a:rPr lang="en-US" sz="2400" b="0" dirty="0" smtClean="0">
                <a:solidFill>
                  <a:schemeClr val="tx2"/>
                </a:solidFill>
                <a:effectLst>
                  <a:outerShdw blurRad="38100" dist="38100" dir="2700000" algn="tl">
                    <a:srgbClr val="000000"/>
                  </a:outerShdw>
                </a:effectLst>
                <a:latin typeface="Times New Roman" pitchFamily="18" charset="0"/>
              </a:rPr>
              <a:t>regulation &amp; </a:t>
            </a:r>
          </a:p>
          <a:p>
            <a:pPr eaLnBrk="0" hangingPunct="0">
              <a:spcBef>
                <a:spcPct val="0"/>
              </a:spcBef>
            </a:pPr>
            <a:r>
              <a:rPr lang="en-US" sz="2400" b="0" dirty="0" smtClean="0">
                <a:solidFill>
                  <a:schemeClr val="tx2"/>
                </a:solidFill>
                <a:effectLst>
                  <a:outerShdw blurRad="38100" dist="38100" dir="2700000" algn="tl">
                    <a:srgbClr val="000000"/>
                  </a:outerShdw>
                </a:effectLst>
                <a:latin typeface="Times New Roman" pitchFamily="18" charset="0"/>
              </a:rPr>
              <a:t>organizational</a:t>
            </a:r>
            <a:endParaRPr lang="en-US" sz="2400" b="0" dirty="0">
              <a:solidFill>
                <a:schemeClr val="tx2"/>
              </a:solidFill>
              <a:effectLst>
                <a:outerShdw blurRad="38100" dist="38100" dir="2700000" algn="tl">
                  <a:srgbClr val="000000"/>
                </a:outerShdw>
              </a:effectLst>
              <a:latin typeface="Times New Roman" pitchFamily="18" charset="0"/>
            </a:endParaRPr>
          </a:p>
          <a:p>
            <a:pPr eaLnBrk="0" hangingPunct="0">
              <a:spcBef>
                <a:spcPct val="0"/>
              </a:spcBef>
            </a:pPr>
            <a:r>
              <a:rPr lang="en-US" sz="2400" b="0" dirty="0">
                <a:solidFill>
                  <a:schemeClr val="tx2"/>
                </a:solidFill>
                <a:effectLst>
                  <a:outerShdw blurRad="38100" dist="38100" dir="2700000" algn="tl">
                    <a:srgbClr val="000000"/>
                  </a:outerShdw>
                </a:effectLst>
                <a:latin typeface="Times New Roman" pitchFamily="18" charset="0"/>
              </a:rPr>
              <a:t>development</a:t>
            </a:r>
            <a:endParaRPr lang="en-US" sz="2400" b="0" dirty="0">
              <a:solidFill>
                <a:schemeClr val="tx1"/>
              </a:solidFill>
              <a:effectLst>
                <a:outerShdw blurRad="38100" dist="38100" dir="2700000" algn="tl">
                  <a:srgbClr val="000000"/>
                </a:outerShdw>
              </a:effectLst>
              <a:latin typeface="Times New Roman" pitchFamily="18" charset="0"/>
            </a:endParaRPr>
          </a:p>
        </p:txBody>
      </p:sp>
      <p:sp>
        <p:nvSpPr>
          <p:cNvPr id="414756" name="Rectangle 36"/>
          <p:cNvSpPr>
            <a:spLocks noChangeArrowheads="1"/>
          </p:cNvSpPr>
          <p:nvPr/>
        </p:nvSpPr>
        <p:spPr bwMode="auto">
          <a:xfrm>
            <a:off x="4957763" y="1714517"/>
            <a:ext cx="2718392" cy="523862"/>
          </a:xfrm>
          <a:prstGeom prst="rect">
            <a:avLst/>
          </a:prstGeom>
          <a:noFill/>
          <a:ln w="9525">
            <a:noFill/>
            <a:miter lim="800000"/>
            <a:headEnd/>
            <a:tailEnd/>
          </a:ln>
          <a:effectLst/>
        </p:spPr>
        <p:txBody>
          <a:bodyPr wrap="none" lIns="92075" tIns="46038" rIns="92075" bIns="46038">
            <a:spAutoFit/>
          </a:bodyPr>
          <a:lstStyle/>
          <a:p>
            <a:pPr eaLnBrk="0" hangingPunct="0">
              <a:spcBef>
                <a:spcPct val="0"/>
              </a:spcBef>
            </a:pPr>
            <a:r>
              <a:rPr lang="en-US" sz="2800" b="0" dirty="0">
                <a:solidFill>
                  <a:schemeClr val="tx2"/>
                </a:solidFill>
                <a:effectLst>
                  <a:outerShdw blurRad="38100" dist="38100" dir="2700000" algn="tl">
                    <a:srgbClr val="000000"/>
                  </a:outerShdw>
                </a:effectLst>
                <a:latin typeface="Times New Roman" pitchFamily="18" charset="0"/>
              </a:rPr>
              <a:t> Health </a:t>
            </a:r>
            <a:r>
              <a:rPr lang="en-US" sz="2800" b="0" dirty="0" smtClean="0">
                <a:solidFill>
                  <a:schemeClr val="tx2"/>
                </a:solidFill>
                <a:effectLst>
                  <a:outerShdw blurRad="38100" dist="38100" dir="2700000" algn="tl">
                    <a:srgbClr val="000000"/>
                  </a:outerShdw>
                </a:effectLst>
                <a:latin typeface="Times New Roman" pitchFamily="18" charset="0"/>
              </a:rPr>
              <a:t>education</a:t>
            </a:r>
            <a:endParaRPr lang="en-US" sz="2800" b="0" dirty="0">
              <a:solidFill>
                <a:schemeClr val="tx2"/>
              </a:solidFill>
              <a:effectLst>
                <a:outerShdw blurRad="38100" dist="38100" dir="2700000" algn="tl">
                  <a:srgbClr val="000000"/>
                </a:outerShdw>
              </a:effectLst>
              <a:latin typeface="Times New Roman" pitchFamily="18" charset="0"/>
            </a:endParaRPr>
          </a:p>
        </p:txBody>
      </p:sp>
      <p:sp>
        <p:nvSpPr>
          <p:cNvPr id="414759" name="Line 39"/>
          <p:cNvSpPr>
            <a:spLocks noChangeShapeType="1"/>
          </p:cNvSpPr>
          <p:nvPr/>
        </p:nvSpPr>
        <p:spPr bwMode="auto">
          <a:xfrm flipH="1">
            <a:off x="6762750" y="3695700"/>
            <a:ext cx="533400" cy="323851"/>
          </a:xfrm>
          <a:prstGeom prst="line">
            <a:avLst/>
          </a:prstGeom>
          <a:noFill/>
          <a:ln w="9525">
            <a:solidFill>
              <a:schemeClr val="tx1"/>
            </a:solidFill>
            <a:round/>
            <a:headEnd type="triangle" w="med" len="med"/>
            <a:tailEnd type="triangle" w="med" len="med"/>
          </a:ln>
          <a:effectLst/>
        </p:spPr>
        <p:txBody>
          <a:bodyPr wrap="none" anchor="ctr">
            <a:spAutoFit/>
          </a:bodyPr>
          <a:lstStyle/>
          <a:p>
            <a:endParaRPr lang="en-US"/>
          </a:p>
        </p:txBody>
      </p:sp>
      <p:sp>
        <p:nvSpPr>
          <p:cNvPr id="414760" name="Text Box 40"/>
          <p:cNvSpPr txBox="1">
            <a:spLocks noChangeArrowheads="1"/>
          </p:cNvSpPr>
          <p:nvPr/>
        </p:nvSpPr>
        <p:spPr bwMode="auto">
          <a:xfrm>
            <a:off x="111261" y="1631952"/>
            <a:ext cx="1893617" cy="1015663"/>
          </a:xfrm>
          <a:prstGeom prst="rect">
            <a:avLst/>
          </a:prstGeom>
          <a:noFill/>
          <a:ln w="9525">
            <a:noFill/>
            <a:miter lim="800000"/>
            <a:headEnd type="none" w="sm" len="med"/>
            <a:tailEnd type="none" w="sm" len="med"/>
          </a:ln>
          <a:effectLst/>
        </p:spPr>
        <p:txBody>
          <a:bodyPr wrap="none">
            <a:spAutoFit/>
          </a:bodyPr>
          <a:lstStyle/>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People’s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perceived needs,</a:t>
            </a:r>
          </a:p>
          <a:p>
            <a:pPr algn="ctr" eaLnBrk="0" hangingPunct="0">
              <a:spcBef>
                <a:spcPct val="0"/>
              </a:spcBef>
            </a:pPr>
            <a:r>
              <a:rPr lang="en-US" sz="2000">
                <a:solidFill>
                  <a:schemeClr val="tx1"/>
                </a:solidFill>
                <a:effectLst>
                  <a:outerShdw blurRad="38100" dist="38100" dir="2700000" algn="tl">
                    <a:srgbClr val="000000"/>
                  </a:outerShdw>
                </a:effectLst>
                <a:latin typeface="Times New Roman" pitchFamily="18" charset="0"/>
              </a:rPr>
              <a:t>priorities</a:t>
            </a:r>
          </a:p>
        </p:txBody>
      </p:sp>
      <p:sp>
        <p:nvSpPr>
          <p:cNvPr id="414761" name="Text Box 41"/>
          <p:cNvSpPr txBox="1">
            <a:spLocks noChangeArrowheads="1"/>
          </p:cNvSpPr>
          <p:nvPr/>
        </p:nvSpPr>
        <p:spPr bwMode="auto">
          <a:xfrm>
            <a:off x="3635020" y="1735139"/>
            <a:ext cx="902410" cy="646331"/>
          </a:xfrm>
          <a:prstGeom prst="rect">
            <a:avLst/>
          </a:prstGeom>
          <a:noFill/>
          <a:ln w="9525">
            <a:noFill/>
            <a:miter lim="800000"/>
            <a:headEnd type="none" w="sm" len="med"/>
            <a:tailEnd type="none" w="sm" len="med"/>
          </a:ln>
          <a:effectLst/>
        </p:spPr>
        <p:txBody>
          <a:bodyPr wrap="none">
            <a:spAutoFit/>
          </a:bodyPr>
          <a:lstStyle/>
          <a:p>
            <a:pPr algn="ctr" eaLnBrk="0" hangingPunct="0">
              <a:spcBef>
                <a:spcPct val="0"/>
              </a:spcBef>
            </a:pPr>
            <a:r>
              <a:rPr lang="en-US">
                <a:solidFill>
                  <a:schemeClr val="tx1"/>
                </a:solidFill>
                <a:effectLst>
                  <a:outerShdw blurRad="38100" dist="38100" dir="2700000" algn="tl">
                    <a:srgbClr val="000000"/>
                  </a:outerShdw>
                </a:effectLst>
                <a:latin typeface="Times New Roman" pitchFamily="18" charset="0"/>
              </a:rPr>
              <a:t>“Actual</a:t>
            </a:r>
          </a:p>
          <a:p>
            <a:pPr algn="ctr" eaLnBrk="0" hangingPunct="0">
              <a:spcBef>
                <a:spcPct val="0"/>
              </a:spcBef>
            </a:pPr>
            <a:r>
              <a:rPr lang="en-US">
                <a:solidFill>
                  <a:schemeClr val="tx1"/>
                </a:solidFill>
                <a:effectLst>
                  <a:outerShdw blurRad="38100" dist="38100" dir="2700000" algn="tl">
                    <a:srgbClr val="000000"/>
                  </a:outerShdw>
                </a:effectLst>
                <a:latin typeface="Times New Roman" pitchFamily="18" charset="0"/>
              </a:rPr>
              <a:t>needs”</a:t>
            </a:r>
          </a:p>
        </p:txBody>
      </p:sp>
      <p:sp>
        <p:nvSpPr>
          <p:cNvPr id="414762" name="Text Box 42"/>
          <p:cNvSpPr txBox="1">
            <a:spLocks noChangeArrowheads="1"/>
          </p:cNvSpPr>
          <p:nvPr/>
        </p:nvSpPr>
        <p:spPr bwMode="auto">
          <a:xfrm>
            <a:off x="1912544" y="5054601"/>
            <a:ext cx="1431126" cy="1015663"/>
          </a:xfrm>
          <a:prstGeom prst="rect">
            <a:avLst/>
          </a:prstGeom>
          <a:noFill/>
          <a:ln w="9525">
            <a:noFill/>
            <a:miter lim="800000"/>
            <a:headEnd type="none" w="sm" len="med"/>
            <a:tailEnd type="none" w="sm" len="med"/>
          </a:ln>
          <a:effectLst/>
        </p:spPr>
        <p:txBody>
          <a:bodyPr wrap="none">
            <a:spAutoFit/>
          </a:bodyPr>
          <a:lstStyle/>
          <a:p>
            <a:pPr algn="ctr" eaLnBrk="0" hangingPunct="0">
              <a:spcBef>
                <a:spcPct val="0"/>
              </a:spcBef>
            </a:pPr>
            <a:r>
              <a:rPr lang="en-US" sz="2000" dirty="0">
                <a:solidFill>
                  <a:schemeClr val="tx1"/>
                </a:solidFill>
                <a:effectLst>
                  <a:outerShdw blurRad="38100" dist="38100" dir="2700000" algn="tl">
                    <a:srgbClr val="000000"/>
                  </a:outerShdw>
                </a:effectLst>
                <a:latin typeface="Times New Roman" pitchFamily="18" charset="0"/>
              </a:rPr>
              <a:t>Resources,</a:t>
            </a:r>
          </a:p>
          <a:p>
            <a:pPr algn="ctr" eaLnBrk="0" hangingPunct="0">
              <a:spcBef>
                <a:spcPct val="0"/>
              </a:spcBef>
            </a:pPr>
            <a:r>
              <a:rPr lang="en-US" sz="2000" dirty="0">
                <a:solidFill>
                  <a:schemeClr val="tx1"/>
                </a:solidFill>
                <a:effectLst>
                  <a:outerShdw blurRad="38100" dist="38100" dir="2700000" algn="tl">
                    <a:srgbClr val="000000"/>
                  </a:outerShdw>
                </a:effectLst>
                <a:latin typeface="Times New Roman" pitchFamily="18" charset="0"/>
              </a:rPr>
              <a:t>feasibilities,</a:t>
            </a:r>
          </a:p>
          <a:p>
            <a:pPr algn="ctr" eaLnBrk="0" hangingPunct="0">
              <a:spcBef>
                <a:spcPct val="0"/>
              </a:spcBef>
            </a:pPr>
            <a:r>
              <a:rPr lang="en-US" sz="2000" dirty="0">
                <a:solidFill>
                  <a:schemeClr val="tx1"/>
                </a:solidFill>
                <a:effectLst>
                  <a:outerShdw blurRad="38100" dist="38100" dir="2700000" algn="tl">
                    <a:srgbClr val="000000"/>
                  </a:outerShdw>
                </a:effectLst>
                <a:latin typeface="Times New Roman" pitchFamily="18" charset="0"/>
              </a:rPr>
              <a:t>policy</a:t>
            </a:r>
          </a:p>
        </p:txBody>
      </p:sp>
      <p:sp>
        <p:nvSpPr>
          <p:cNvPr id="414763" name="Text Box 43"/>
          <p:cNvSpPr txBox="1">
            <a:spLocks noChangeArrowheads="1"/>
          </p:cNvSpPr>
          <p:nvPr/>
        </p:nvSpPr>
        <p:spPr bwMode="auto">
          <a:xfrm>
            <a:off x="7185672" y="3816349"/>
            <a:ext cx="1577328" cy="629916"/>
          </a:xfrm>
          <a:prstGeom prst="rect">
            <a:avLst/>
          </a:prstGeom>
          <a:noFill/>
          <a:ln w="9525">
            <a:noFill/>
            <a:miter lim="800000"/>
            <a:headEnd type="none" w="sm" len="med"/>
            <a:tailEnd type="none" w="sm" len="med"/>
          </a:ln>
          <a:effectLst/>
        </p:spPr>
        <p:txBody>
          <a:bodyPr wrap="square">
            <a:spAutoFit/>
          </a:bodyPr>
          <a:lstStyle/>
          <a:p>
            <a:pPr>
              <a:lnSpc>
                <a:spcPct val="60000"/>
              </a:lnSpc>
            </a:pPr>
            <a:r>
              <a:rPr lang="en-US" b="1" i="1" dirty="0">
                <a:solidFill>
                  <a:schemeClr val="tx2"/>
                </a:solidFill>
                <a:latin typeface="Times New Roman" pitchFamily="18" charset="0"/>
              </a:rPr>
              <a:t>Policy</a:t>
            </a:r>
          </a:p>
          <a:p>
            <a:pPr>
              <a:lnSpc>
                <a:spcPct val="60000"/>
              </a:lnSpc>
            </a:pPr>
            <a:r>
              <a:rPr lang="en-US" b="1" i="1" dirty="0" smtClean="0">
                <a:solidFill>
                  <a:schemeClr val="tx2"/>
                </a:solidFill>
                <a:latin typeface="Times New Roman" pitchFamily="18" charset="0"/>
              </a:rPr>
              <a:t>Research &amp;</a:t>
            </a:r>
          </a:p>
          <a:p>
            <a:pPr>
              <a:lnSpc>
                <a:spcPct val="60000"/>
              </a:lnSpc>
            </a:pPr>
            <a:r>
              <a:rPr lang="en-US" sz="2000" b="1" i="1" dirty="0" smtClean="0">
                <a:solidFill>
                  <a:schemeClr val="tx2"/>
                </a:solidFill>
                <a:latin typeface="Times New Roman" pitchFamily="18" charset="0"/>
              </a:rPr>
              <a:t>Surveillance</a:t>
            </a:r>
            <a:endParaRPr lang="en-US" sz="2000" b="1" dirty="0">
              <a:solidFill>
                <a:schemeClr val="tx1"/>
              </a:solidFill>
            </a:endParaRPr>
          </a:p>
        </p:txBody>
      </p:sp>
      <p:sp>
        <p:nvSpPr>
          <p:cNvPr id="414765" name="Text Box 45"/>
          <p:cNvSpPr txBox="1">
            <a:spLocks noChangeArrowheads="1"/>
          </p:cNvSpPr>
          <p:nvPr/>
        </p:nvSpPr>
        <p:spPr bwMode="auto">
          <a:xfrm>
            <a:off x="76201" y="6336268"/>
            <a:ext cx="8915399" cy="369332"/>
          </a:xfrm>
          <a:prstGeom prst="rect">
            <a:avLst/>
          </a:prstGeom>
          <a:noFill/>
          <a:ln w="9525">
            <a:noFill/>
            <a:miter lim="800000"/>
            <a:headEnd type="none" w="sm" len="med"/>
            <a:tailEnd type="none" w="sm" len="med"/>
          </a:ln>
          <a:effectLst/>
        </p:spPr>
        <p:txBody>
          <a:bodyPr wrap="square">
            <a:spAutoFit/>
          </a:bodyPr>
          <a:lstStyle/>
          <a:p>
            <a:pPr>
              <a:spcBef>
                <a:spcPct val="50000"/>
              </a:spcBef>
            </a:pPr>
            <a:r>
              <a:rPr lang="en-US" sz="1800" b="0" dirty="0" smtClean="0">
                <a:solidFill>
                  <a:schemeClr val="tx1"/>
                </a:solidFill>
              </a:rPr>
              <a:t>*Source: Green </a:t>
            </a:r>
            <a:r>
              <a:rPr lang="en-US" sz="1800" b="0" dirty="0">
                <a:solidFill>
                  <a:schemeClr val="tx1"/>
                </a:solidFill>
              </a:rPr>
              <a:t>LW &amp; Kreuter MW. </a:t>
            </a:r>
            <a:r>
              <a:rPr lang="en-US" sz="1800" b="0" i="1" dirty="0">
                <a:solidFill>
                  <a:schemeClr val="tx1"/>
                </a:solidFill>
              </a:rPr>
              <a:t>Health Program Planning, 4</a:t>
            </a:r>
            <a:r>
              <a:rPr lang="en-US" sz="1800" b="0" i="1" baseline="30000" dirty="0">
                <a:solidFill>
                  <a:schemeClr val="tx1"/>
                </a:solidFill>
              </a:rPr>
              <a:t>th</a:t>
            </a:r>
            <a:r>
              <a:rPr lang="en-US" sz="1800" b="0" i="1" dirty="0">
                <a:solidFill>
                  <a:schemeClr val="tx1"/>
                </a:solidFill>
              </a:rPr>
              <a:t> edition, </a:t>
            </a:r>
            <a:r>
              <a:rPr lang="en-US" sz="1800" b="0" dirty="0" smtClean="0">
                <a:solidFill>
                  <a:schemeClr val="tx1"/>
                </a:solidFill>
              </a:rPr>
              <a:t>2005. p.41.</a:t>
            </a:r>
            <a:endParaRPr lang="en-US" sz="1800" b="0" dirty="0">
              <a:solidFill>
                <a:schemeClr val="tx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4726"/>
                                        </p:tgtEl>
                                        <p:attrNameLst>
                                          <p:attrName>style.visibility</p:attrName>
                                        </p:attrNameLst>
                                      </p:cBhvr>
                                      <p:to>
                                        <p:strVal val="visible"/>
                                      </p:to>
                                    </p:set>
                                    <p:anim calcmode="lin" valueType="num">
                                      <p:cBhvr additive="base">
                                        <p:cTn id="13" dur="500" fill="hold"/>
                                        <p:tgtEl>
                                          <p:spTgt spid="414726"/>
                                        </p:tgtEl>
                                        <p:attrNameLst>
                                          <p:attrName>ppt_x</p:attrName>
                                        </p:attrNameLst>
                                      </p:cBhvr>
                                      <p:tavLst>
                                        <p:tav tm="0">
                                          <p:val>
                                            <p:strVal val="#ppt_x"/>
                                          </p:val>
                                        </p:tav>
                                        <p:tav tm="100000">
                                          <p:val>
                                            <p:strVal val="#ppt_x"/>
                                          </p:val>
                                        </p:tav>
                                      </p:tavLst>
                                    </p:anim>
                                    <p:anim calcmode="lin" valueType="num">
                                      <p:cBhvr additive="base">
                                        <p:cTn id="14" dur="500" fill="hold"/>
                                        <p:tgtEl>
                                          <p:spTgt spid="4147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ou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4753"/>
                                        </p:tgtEl>
                                        <p:attrNameLst>
                                          <p:attrName>style.visibility</p:attrName>
                                        </p:attrNameLst>
                                      </p:cBhvr>
                                      <p:to>
                                        <p:strVal val="visible"/>
                                      </p:to>
                                    </p:set>
                                    <p:anim calcmode="lin" valueType="num">
                                      <p:cBhvr additive="base">
                                        <p:cTn id="24" dur="500" fill="hold"/>
                                        <p:tgtEl>
                                          <p:spTgt spid="414753"/>
                                        </p:tgtEl>
                                        <p:attrNameLst>
                                          <p:attrName>ppt_x</p:attrName>
                                        </p:attrNameLst>
                                      </p:cBhvr>
                                      <p:tavLst>
                                        <p:tav tm="0">
                                          <p:val>
                                            <p:strVal val="#ppt_x"/>
                                          </p:val>
                                        </p:tav>
                                        <p:tav tm="100000">
                                          <p:val>
                                            <p:strVal val="#ppt_x"/>
                                          </p:val>
                                        </p:tav>
                                      </p:tavLst>
                                    </p:anim>
                                    <p:anim calcmode="lin" valueType="num">
                                      <p:cBhvr additive="base">
                                        <p:cTn id="25" dur="500" fill="hold"/>
                                        <p:tgtEl>
                                          <p:spTgt spid="4147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4724"/>
                                        </p:tgtEl>
                                        <p:attrNameLst>
                                          <p:attrName>style.visibility</p:attrName>
                                        </p:attrNameLst>
                                      </p:cBhvr>
                                      <p:to>
                                        <p:strVal val="visible"/>
                                      </p:to>
                                    </p:set>
                                    <p:anim calcmode="lin" valueType="num">
                                      <p:cBhvr additive="base">
                                        <p:cTn id="30" dur="500" fill="hold"/>
                                        <p:tgtEl>
                                          <p:spTgt spid="414724"/>
                                        </p:tgtEl>
                                        <p:attrNameLst>
                                          <p:attrName>ppt_x</p:attrName>
                                        </p:attrNameLst>
                                      </p:cBhvr>
                                      <p:tavLst>
                                        <p:tav tm="0">
                                          <p:val>
                                            <p:strVal val="0-#ppt_w/2"/>
                                          </p:val>
                                        </p:tav>
                                        <p:tav tm="100000">
                                          <p:val>
                                            <p:strVal val="#ppt_x"/>
                                          </p:val>
                                        </p:tav>
                                      </p:tavLst>
                                    </p:anim>
                                    <p:anim calcmode="lin" valueType="num">
                                      <p:cBhvr additive="base">
                                        <p:cTn id="31" dur="500" fill="hold"/>
                                        <p:tgtEl>
                                          <p:spTgt spid="41472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4756"/>
                                        </p:tgtEl>
                                        <p:attrNameLst>
                                          <p:attrName>style.visibility</p:attrName>
                                        </p:attrNameLst>
                                      </p:cBhvr>
                                      <p:to>
                                        <p:strVal val="visible"/>
                                      </p:to>
                                    </p:set>
                                    <p:animEffect transition="in" filter="wipe(left)">
                                      <p:cBhvr>
                                        <p:cTn id="36" dur="500"/>
                                        <p:tgtEl>
                                          <p:spTgt spid="41475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14754"/>
                                        </p:tgtEl>
                                        <p:attrNameLst>
                                          <p:attrName>style.visibility</p:attrName>
                                        </p:attrNameLst>
                                      </p:cBhvr>
                                      <p:to>
                                        <p:strVal val="visible"/>
                                      </p:to>
                                    </p:set>
                                    <p:anim calcmode="lin" valueType="num">
                                      <p:cBhvr additive="base">
                                        <p:cTn id="41" dur="500" fill="hold"/>
                                        <p:tgtEl>
                                          <p:spTgt spid="414754"/>
                                        </p:tgtEl>
                                        <p:attrNameLst>
                                          <p:attrName>ppt_x</p:attrName>
                                        </p:attrNameLst>
                                      </p:cBhvr>
                                      <p:tavLst>
                                        <p:tav tm="0">
                                          <p:val>
                                            <p:strVal val="1+#ppt_w/2"/>
                                          </p:val>
                                        </p:tav>
                                        <p:tav tm="100000">
                                          <p:val>
                                            <p:strVal val="#ppt_x"/>
                                          </p:val>
                                        </p:tav>
                                      </p:tavLst>
                                    </p:anim>
                                    <p:anim calcmode="lin" valueType="num">
                                      <p:cBhvr additive="base">
                                        <p:cTn id="42" dur="500" fill="hold"/>
                                        <p:tgtEl>
                                          <p:spTgt spid="41475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4723"/>
                                        </p:tgtEl>
                                        <p:attrNameLst>
                                          <p:attrName>style.visibility</p:attrName>
                                        </p:attrNameLst>
                                      </p:cBhvr>
                                      <p:to>
                                        <p:strVal val="visible"/>
                                      </p:to>
                                    </p:set>
                                    <p:animEffect transition="in" filter="wipe(left)">
                                      <p:cBhvr>
                                        <p:cTn id="47" dur="500"/>
                                        <p:tgtEl>
                                          <p:spTgt spid="41472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6" fill="hold" grpId="0" nodeType="clickEffect">
                                  <p:stCondLst>
                                    <p:cond delay="0"/>
                                  </p:stCondLst>
                                  <p:childTnLst>
                                    <p:set>
                                      <p:cBhvr>
                                        <p:cTn id="51" dur="1" fill="hold">
                                          <p:stCondLst>
                                            <p:cond delay="0"/>
                                          </p:stCondLst>
                                        </p:cTn>
                                        <p:tgtEl>
                                          <p:spTgt spid="414725"/>
                                        </p:tgtEl>
                                        <p:attrNameLst>
                                          <p:attrName>style.visibility</p:attrName>
                                        </p:attrNameLst>
                                      </p:cBhvr>
                                      <p:to>
                                        <p:strVal val="visible"/>
                                      </p:to>
                                    </p:set>
                                    <p:anim calcmode="lin" valueType="num">
                                      <p:cBhvr additive="base">
                                        <p:cTn id="52" dur="500" fill="hold"/>
                                        <p:tgtEl>
                                          <p:spTgt spid="414725"/>
                                        </p:tgtEl>
                                        <p:attrNameLst>
                                          <p:attrName>ppt_x</p:attrName>
                                        </p:attrNameLst>
                                      </p:cBhvr>
                                      <p:tavLst>
                                        <p:tav tm="0">
                                          <p:val>
                                            <p:strVal val="1+#ppt_w/2"/>
                                          </p:val>
                                        </p:tav>
                                        <p:tav tm="100000">
                                          <p:val>
                                            <p:strVal val="#ppt_x"/>
                                          </p:val>
                                        </p:tav>
                                      </p:tavLst>
                                    </p:anim>
                                    <p:anim calcmode="lin" valueType="num">
                                      <p:cBhvr additive="base">
                                        <p:cTn id="53" dur="500" fill="hold"/>
                                        <p:tgtEl>
                                          <p:spTgt spid="4147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528" fill="hold" grpId="0" nodeType="clickEffect">
                                  <p:stCondLst>
                                    <p:cond delay="0"/>
                                  </p:stCondLst>
                                  <p:childTnLst>
                                    <p:set>
                                      <p:cBhvr>
                                        <p:cTn id="57" dur="1" fill="hold">
                                          <p:stCondLst>
                                            <p:cond delay="0"/>
                                          </p:stCondLst>
                                        </p:cTn>
                                        <p:tgtEl>
                                          <p:spTgt spid="414755"/>
                                        </p:tgtEl>
                                        <p:attrNameLst>
                                          <p:attrName>style.visibility</p:attrName>
                                        </p:attrNameLst>
                                      </p:cBhvr>
                                      <p:to>
                                        <p:strVal val="visible"/>
                                      </p:to>
                                    </p:set>
                                    <p:anim calcmode="lin" valueType="num">
                                      <p:cBhvr>
                                        <p:cTn id="58" dur="500" fill="hold"/>
                                        <p:tgtEl>
                                          <p:spTgt spid="414755"/>
                                        </p:tgtEl>
                                        <p:attrNameLst>
                                          <p:attrName>ppt_w</p:attrName>
                                        </p:attrNameLst>
                                      </p:cBhvr>
                                      <p:tavLst>
                                        <p:tav tm="0">
                                          <p:val>
                                            <p:fltVal val="0"/>
                                          </p:val>
                                        </p:tav>
                                        <p:tav tm="100000">
                                          <p:val>
                                            <p:strVal val="#ppt_w"/>
                                          </p:val>
                                        </p:tav>
                                      </p:tavLst>
                                    </p:anim>
                                    <p:anim calcmode="lin" valueType="num">
                                      <p:cBhvr>
                                        <p:cTn id="59" dur="500" fill="hold"/>
                                        <p:tgtEl>
                                          <p:spTgt spid="414755"/>
                                        </p:tgtEl>
                                        <p:attrNameLst>
                                          <p:attrName>ppt_h</p:attrName>
                                        </p:attrNameLst>
                                      </p:cBhvr>
                                      <p:tavLst>
                                        <p:tav tm="0">
                                          <p:val>
                                            <p:fltVal val="0"/>
                                          </p:val>
                                        </p:tav>
                                        <p:tav tm="100000">
                                          <p:val>
                                            <p:strVal val="#ppt_h"/>
                                          </p:val>
                                        </p:tav>
                                      </p:tavLst>
                                    </p:anim>
                                    <p:anim calcmode="lin" valueType="num">
                                      <p:cBhvr>
                                        <p:cTn id="60" dur="500" fill="hold"/>
                                        <p:tgtEl>
                                          <p:spTgt spid="414755"/>
                                        </p:tgtEl>
                                        <p:attrNameLst>
                                          <p:attrName>ppt_x</p:attrName>
                                        </p:attrNameLst>
                                      </p:cBhvr>
                                      <p:tavLst>
                                        <p:tav tm="0">
                                          <p:val>
                                            <p:fltVal val="0.5"/>
                                          </p:val>
                                        </p:tav>
                                        <p:tav tm="100000">
                                          <p:val>
                                            <p:strVal val="#ppt_x"/>
                                          </p:val>
                                        </p:tav>
                                      </p:tavLst>
                                    </p:anim>
                                    <p:anim calcmode="lin" valueType="num">
                                      <p:cBhvr>
                                        <p:cTn id="61" dur="500" fill="hold"/>
                                        <p:tgtEl>
                                          <p:spTgt spid="414755"/>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14759"/>
                                        </p:tgtEl>
                                        <p:attrNameLst>
                                          <p:attrName>style.visibility</p:attrName>
                                        </p:attrNameLst>
                                      </p:cBhvr>
                                      <p:to>
                                        <p:strVal val="visible"/>
                                      </p:to>
                                    </p:set>
                                    <p:anim calcmode="lin" valueType="num">
                                      <p:cBhvr additive="base">
                                        <p:cTn id="66" dur="500" fill="hold"/>
                                        <p:tgtEl>
                                          <p:spTgt spid="414759"/>
                                        </p:tgtEl>
                                        <p:attrNameLst>
                                          <p:attrName>ppt_x</p:attrName>
                                        </p:attrNameLst>
                                      </p:cBhvr>
                                      <p:tavLst>
                                        <p:tav tm="0">
                                          <p:val>
                                            <p:strVal val="0-#ppt_w/2"/>
                                          </p:val>
                                        </p:tav>
                                        <p:tav tm="100000">
                                          <p:val>
                                            <p:strVal val="#ppt_x"/>
                                          </p:val>
                                        </p:tav>
                                      </p:tavLst>
                                    </p:anim>
                                    <p:anim calcmode="lin" valueType="num">
                                      <p:cBhvr additive="base">
                                        <p:cTn id="67" dur="500" fill="hold"/>
                                        <p:tgtEl>
                                          <p:spTgt spid="41475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414763"/>
                                        </p:tgtEl>
                                        <p:attrNameLst>
                                          <p:attrName>style.visibility</p:attrName>
                                        </p:attrNameLst>
                                      </p:cBhvr>
                                      <p:to>
                                        <p:strVal val="visible"/>
                                      </p:to>
                                    </p:set>
                                    <p:anim calcmode="lin" valueType="num">
                                      <p:cBhvr additive="base">
                                        <p:cTn id="72" dur="500" fill="hold"/>
                                        <p:tgtEl>
                                          <p:spTgt spid="414763"/>
                                        </p:tgtEl>
                                        <p:attrNameLst>
                                          <p:attrName>ppt_x</p:attrName>
                                        </p:attrNameLst>
                                      </p:cBhvr>
                                      <p:tavLst>
                                        <p:tav tm="0">
                                          <p:val>
                                            <p:strVal val="0-#ppt_w/2"/>
                                          </p:val>
                                        </p:tav>
                                        <p:tav tm="100000">
                                          <p:val>
                                            <p:strVal val="#ppt_x"/>
                                          </p:val>
                                        </p:tav>
                                      </p:tavLst>
                                    </p:anim>
                                    <p:anim calcmode="lin" valueType="num">
                                      <p:cBhvr additive="base">
                                        <p:cTn id="73" dur="500" fill="hold"/>
                                        <p:tgtEl>
                                          <p:spTgt spid="414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utoUpdateAnimBg="0"/>
      <p:bldP spid="414724" grpId="0" animBg="1"/>
      <p:bldP spid="414725" grpId="0" animBg="1"/>
      <p:bldP spid="414726" grpId="0" animBg="1"/>
      <p:bldP spid="414753" grpId="0" autoUpdateAnimBg="0"/>
      <p:bldP spid="414754" grpId="0" animBg="1"/>
      <p:bldP spid="414755" grpId="0" autoUpdateAnimBg="0"/>
      <p:bldP spid="414756" grpId="0" autoUpdateAnimBg="0"/>
      <p:bldP spid="414759" grpId="0" animBg="1"/>
      <p:bldP spid="41476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 (neglected) Evidence Forms </a:t>
            </a:r>
            <a:endParaRPr lang="en-US" dirty="0">
              <a:solidFill>
                <a:srgbClr val="FFFF00"/>
              </a:solidFill>
            </a:endParaRPr>
          </a:p>
        </p:txBody>
      </p:sp>
      <p:sp>
        <p:nvSpPr>
          <p:cNvPr id="5" name="Content Placeholder 3"/>
          <p:cNvSpPr>
            <a:spLocks noGrp="1"/>
          </p:cNvSpPr>
          <p:nvPr>
            <p:ph idx="1"/>
          </p:nvPr>
        </p:nvSpPr>
        <p:spPr/>
        <p:txBody>
          <a:bodyPr/>
          <a:lstStyle/>
          <a:p>
            <a:pPr>
              <a:lnSpc>
                <a:spcPct val="90000"/>
              </a:lnSpc>
            </a:pPr>
            <a:r>
              <a:rPr lang="en-US" b="1" dirty="0" smtClean="0"/>
              <a:t>Participatory research evidence</a:t>
            </a:r>
          </a:p>
          <a:p>
            <a:pPr lvl="1">
              <a:lnSpc>
                <a:spcPct val="90000"/>
              </a:lnSpc>
            </a:pPr>
            <a:r>
              <a:rPr lang="en-US" b="1" dirty="0" smtClean="0"/>
              <a:t>Community-Based Participatory Research</a:t>
            </a:r>
          </a:p>
          <a:p>
            <a:pPr lvl="1">
              <a:lnSpc>
                <a:spcPct val="90000"/>
              </a:lnSpc>
            </a:pPr>
            <a:r>
              <a:rPr lang="en-US" b="1" dirty="0" smtClean="0"/>
              <a:t>Practice-based or action research</a:t>
            </a:r>
          </a:p>
          <a:p>
            <a:pPr>
              <a:lnSpc>
                <a:spcPct val="90000"/>
              </a:lnSpc>
            </a:pPr>
            <a:r>
              <a:rPr lang="en-US" b="1" dirty="0" smtClean="0">
                <a:solidFill>
                  <a:srgbClr val="FFFF00"/>
                </a:solidFill>
              </a:rPr>
              <a:t>Surveillance evidence</a:t>
            </a:r>
          </a:p>
          <a:p>
            <a:pPr>
              <a:lnSpc>
                <a:spcPct val="90000"/>
              </a:lnSpc>
            </a:pPr>
            <a:r>
              <a:rPr lang="en-US" b="1" dirty="0" smtClean="0">
                <a:solidFill>
                  <a:srgbClr val="FFFF00"/>
                </a:solidFill>
              </a:rPr>
              <a:t>Population diagnostic evidence</a:t>
            </a:r>
          </a:p>
          <a:p>
            <a:pPr>
              <a:lnSpc>
                <a:spcPct val="90000"/>
              </a:lnSpc>
            </a:pPr>
            <a:r>
              <a:rPr lang="en-US" b="1" dirty="0" smtClean="0"/>
              <a:t>Program evaluation evidence</a:t>
            </a:r>
          </a:p>
          <a:p>
            <a:pPr lvl="1">
              <a:lnSpc>
                <a:spcPct val="90000"/>
              </a:lnSpc>
            </a:pPr>
            <a:r>
              <a:rPr lang="en-US" b="1" dirty="0" smtClean="0"/>
              <a:t>Multi-component evaluations</a:t>
            </a:r>
          </a:p>
          <a:p>
            <a:pPr lvl="1">
              <a:lnSpc>
                <a:spcPct val="90000"/>
              </a:lnSpc>
            </a:pPr>
            <a:r>
              <a:rPr lang="en-US" b="1" dirty="0" smtClean="0"/>
              <a:t>Continuous quality improvement </a:t>
            </a:r>
          </a:p>
          <a:p>
            <a:pPr lvl="1">
              <a:lnSpc>
                <a:spcPct val="90000"/>
              </a:lnSpc>
            </a:pPr>
            <a:r>
              <a:rPr lang="en-US" b="1" dirty="0" smtClean="0"/>
              <a:t>How context effects (moderates) outcomes</a:t>
            </a:r>
          </a:p>
          <a:p>
            <a:pPr lvl="1">
              <a:lnSpc>
                <a:spcPct val="90000"/>
              </a:lnSpc>
            </a:pPr>
            <a:endParaRPr lang="en-US" b="1" dirty="0" smtClean="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130176"/>
            <a:ext cx="9144000" cy="1352551"/>
          </a:xfrm>
        </p:spPr>
        <p:txBody>
          <a:bodyPr lIns="92075" tIns="46038" rIns="92075" bIns="46038"/>
          <a:lstStyle/>
          <a:p>
            <a:pPr eaLnBrk="1" hangingPunct="1">
              <a:defRPr/>
            </a:pPr>
            <a:r>
              <a:rPr lang="en-US" sz="3200" dirty="0" smtClean="0">
                <a:solidFill>
                  <a:srgbClr val="FFFF00"/>
                </a:solidFill>
              </a:rPr>
              <a:t>Uses of Evidence &amp; Theory in Population-Based, </a:t>
            </a:r>
            <a:br>
              <a:rPr lang="en-US" sz="3200" dirty="0" smtClean="0">
                <a:solidFill>
                  <a:srgbClr val="FFFF00"/>
                </a:solidFill>
              </a:rPr>
            </a:br>
            <a:r>
              <a:rPr lang="en-US" sz="3200" dirty="0" smtClean="0">
                <a:solidFill>
                  <a:srgbClr val="FFFF00"/>
                </a:solidFill>
              </a:rPr>
              <a:t>Diagnostic, Planning &amp; Evaluation Models*</a:t>
            </a:r>
          </a:p>
        </p:txBody>
      </p:sp>
      <p:sp>
        <p:nvSpPr>
          <p:cNvPr id="47107" name="Arc 3"/>
          <p:cNvSpPr>
            <a:spLocks/>
          </p:cNvSpPr>
          <p:nvPr/>
        </p:nvSpPr>
        <p:spPr bwMode="auto">
          <a:xfrm>
            <a:off x="5562600" y="2043113"/>
            <a:ext cx="1676400" cy="1295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47108" name="Arc 4"/>
          <p:cNvSpPr>
            <a:spLocks/>
          </p:cNvSpPr>
          <p:nvPr/>
        </p:nvSpPr>
        <p:spPr bwMode="auto">
          <a:xfrm>
            <a:off x="5791200" y="3794125"/>
            <a:ext cx="1447800" cy="1600200"/>
          </a:xfrm>
          <a:custGeom>
            <a:avLst/>
            <a:gdLst>
              <a:gd name="T0" fmla="*/ 2147483647 w 21600"/>
              <a:gd name="T1" fmla="*/ 0 h 21597"/>
              <a:gd name="T2" fmla="*/ 107205362 w 21600"/>
              <a:gd name="T3" fmla="*/ 2147483647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21600" y="0"/>
                </a:moveTo>
                <a:cubicBezTo>
                  <a:pt x="21600" y="11790"/>
                  <a:pt x="12144" y="21402"/>
                  <a:pt x="356" y="21597"/>
                </a:cubicBezTo>
              </a:path>
              <a:path w="21600" h="21597" stroke="0" extrusionOk="0">
                <a:moveTo>
                  <a:pt x="21600" y="0"/>
                </a:moveTo>
                <a:cubicBezTo>
                  <a:pt x="21600" y="11790"/>
                  <a:pt x="12144" y="21402"/>
                  <a:pt x="356" y="21597"/>
                </a:cubicBezTo>
                <a:lnTo>
                  <a:pt x="0" y="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47109" name="Arc 5"/>
          <p:cNvSpPr>
            <a:spLocks/>
          </p:cNvSpPr>
          <p:nvPr/>
        </p:nvSpPr>
        <p:spPr bwMode="auto">
          <a:xfrm>
            <a:off x="2668590" y="3717925"/>
            <a:ext cx="1355725" cy="1752600"/>
          </a:xfrm>
          <a:custGeom>
            <a:avLst/>
            <a:gdLst>
              <a:gd name="T0" fmla="*/ 2147483647 w 24019"/>
              <a:gd name="T1" fmla="*/ 2147483647 h 21600"/>
              <a:gd name="T2" fmla="*/ 0 w 24019"/>
              <a:gd name="T3" fmla="*/ 0 h 21600"/>
              <a:gd name="T4" fmla="*/ 2147483647 w 24019"/>
              <a:gd name="T5" fmla="*/ 0 h 21600"/>
              <a:gd name="T6" fmla="*/ 0 60000 65536"/>
              <a:gd name="T7" fmla="*/ 0 60000 65536"/>
              <a:gd name="T8" fmla="*/ 0 60000 65536"/>
              <a:gd name="T9" fmla="*/ 0 w 24019"/>
              <a:gd name="T10" fmla="*/ 0 h 21600"/>
              <a:gd name="T11" fmla="*/ 24019 w 24019"/>
              <a:gd name="T12" fmla="*/ 21600 h 21600"/>
            </a:gdLst>
            <a:ahLst/>
            <a:cxnLst>
              <a:cxn ang="T6">
                <a:pos x="T0" y="T1"/>
              </a:cxn>
              <a:cxn ang="T7">
                <a:pos x="T2" y="T3"/>
              </a:cxn>
              <a:cxn ang="T8">
                <a:pos x="T4" y="T5"/>
              </a:cxn>
            </a:cxnLst>
            <a:rect l="T9" t="T10" r="T11" b="T12"/>
            <a:pathLst>
              <a:path w="24019" h="21600" fill="none" extrusionOk="0">
                <a:moveTo>
                  <a:pt x="24019" y="21464"/>
                </a:moveTo>
                <a:cubicBezTo>
                  <a:pt x="23215" y="21554"/>
                  <a:pt x="22408" y="21599"/>
                  <a:pt x="21600" y="21600"/>
                </a:cubicBezTo>
                <a:cubicBezTo>
                  <a:pt x="9670" y="21600"/>
                  <a:pt x="0" y="11929"/>
                  <a:pt x="0" y="0"/>
                </a:cubicBezTo>
              </a:path>
              <a:path w="24019" h="21600" stroke="0" extrusionOk="0">
                <a:moveTo>
                  <a:pt x="24019" y="21464"/>
                </a:moveTo>
                <a:cubicBezTo>
                  <a:pt x="23215" y="21554"/>
                  <a:pt x="22408" y="21599"/>
                  <a:pt x="21600" y="21600"/>
                </a:cubicBez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47110" name="Arc 6"/>
          <p:cNvSpPr>
            <a:spLocks/>
          </p:cNvSpPr>
          <p:nvPr/>
        </p:nvSpPr>
        <p:spPr bwMode="auto">
          <a:xfrm>
            <a:off x="2668588" y="1966913"/>
            <a:ext cx="1371600" cy="14478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47111" name="Rectangle 7"/>
          <p:cNvSpPr>
            <a:spLocks noChangeArrowheads="1"/>
          </p:cNvSpPr>
          <p:nvPr/>
        </p:nvSpPr>
        <p:spPr bwMode="auto">
          <a:xfrm>
            <a:off x="3946525" y="1644651"/>
            <a:ext cx="4262034" cy="831639"/>
          </a:xfrm>
          <a:prstGeom prst="rect">
            <a:avLst/>
          </a:prstGeom>
          <a:noFill/>
          <a:ln w="9525">
            <a:noFill/>
            <a:miter lim="800000"/>
            <a:headEnd/>
            <a:tailEnd/>
          </a:ln>
        </p:spPr>
        <p:txBody>
          <a:bodyPr wrap="none" lIns="92075" tIns="46038" rIns="92075" bIns="46038">
            <a:spAutoFit/>
          </a:bodyPr>
          <a:lstStyle/>
          <a:p>
            <a:r>
              <a:rPr lang="en-US" sz="2400" b="1">
                <a:latin typeface="Book Antiqua" pitchFamily="18" charset="0"/>
              </a:rPr>
              <a:t>1. Assess Needs &amp; Capacities </a:t>
            </a:r>
          </a:p>
          <a:p>
            <a:r>
              <a:rPr lang="en-US" sz="2400" b="1">
                <a:latin typeface="Book Antiqua" pitchFamily="18" charset="0"/>
              </a:rPr>
              <a:t>of Population</a:t>
            </a:r>
          </a:p>
        </p:txBody>
      </p:sp>
      <p:sp>
        <p:nvSpPr>
          <p:cNvPr id="47112" name="Rectangle 8"/>
          <p:cNvSpPr>
            <a:spLocks noChangeArrowheads="1"/>
          </p:cNvSpPr>
          <p:nvPr/>
        </p:nvSpPr>
        <p:spPr bwMode="auto">
          <a:xfrm>
            <a:off x="5657850" y="3234549"/>
            <a:ext cx="3086100" cy="831639"/>
          </a:xfrm>
          <a:prstGeom prst="rect">
            <a:avLst/>
          </a:prstGeom>
          <a:noFill/>
          <a:ln w="9525">
            <a:noFill/>
            <a:miter lim="800000"/>
            <a:headEnd/>
            <a:tailEnd/>
          </a:ln>
        </p:spPr>
        <p:txBody>
          <a:bodyPr lIns="92075" tIns="46038" rIns="92075" bIns="46038">
            <a:spAutoFit/>
          </a:bodyPr>
          <a:lstStyle/>
          <a:p>
            <a:r>
              <a:rPr lang="en-US" sz="2400" b="1" dirty="0">
                <a:latin typeface="Book Antiqua" pitchFamily="18" charset="0"/>
              </a:rPr>
              <a:t>2. Assess Causes (X) &amp; Resources</a:t>
            </a:r>
          </a:p>
        </p:txBody>
      </p:sp>
      <p:sp>
        <p:nvSpPr>
          <p:cNvPr id="47113" name="Rectangle 9"/>
          <p:cNvSpPr>
            <a:spLocks noChangeArrowheads="1"/>
          </p:cNvSpPr>
          <p:nvPr/>
        </p:nvSpPr>
        <p:spPr bwMode="auto">
          <a:xfrm>
            <a:off x="4022726" y="4648201"/>
            <a:ext cx="1840247" cy="1200971"/>
          </a:xfrm>
          <a:prstGeom prst="rect">
            <a:avLst/>
          </a:prstGeom>
          <a:noFill/>
          <a:ln w="9525">
            <a:noFill/>
            <a:miter lim="800000"/>
            <a:headEnd/>
            <a:tailEnd/>
          </a:ln>
        </p:spPr>
        <p:txBody>
          <a:bodyPr wrap="none" lIns="92075" tIns="46038" rIns="92075" bIns="46038">
            <a:spAutoFit/>
          </a:bodyPr>
          <a:lstStyle/>
          <a:p>
            <a:r>
              <a:rPr lang="en-US" sz="2400" b="1" dirty="0">
                <a:latin typeface="Book Antiqua" pitchFamily="18" charset="0"/>
              </a:rPr>
              <a:t>3. Design &amp; </a:t>
            </a:r>
          </a:p>
          <a:p>
            <a:r>
              <a:rPr lang="en-US" sz="2400" b="1" dirty="0">
                <a:latin typeface="Book Antiqua" pitchFamily="18" charset="0"/>
              </a:rPr>
              <a:t>Implement</a:t>
            </a:r>
          </a:p>
          <a:p>
            <a:r>
              <a:rPr lang="en-US" sz="2400" b="1" dirty="0">
                <a:latin typeface="Book Antiqua" pitchFamily="18" charset="0"/>
              </a:rPr>
              <a:t>Program</a:t>
            </a:r>
          </a:p>
        </p:txBody>
      </p:sp>
      <p:sp>
        <p:nvSpPr>
          <p:cNvPr id="47114" name="Rectangle 10"/>
          <p:cNvSpPr>
            <a:spLocks noChangeArrowheads="1"/>
          </p:cNvSpPr>
          <p:nvPr/>
        </p:nvSpPr>
        <p:spPr bwMode="auto">
          <a:xfrm>
            <a:off x="1355725" y="3397251"/>
            <a:ext cx="2647950" cy="831639"/>
          </a:xfrm>
          <a:prstGeom prst="rect">
            <a:avLst/>
          </a:prstGeom>
          <a:noFill/>
          <a:ln w="9525">
            <a:noFill/>
            <a:miter lim="800000"/>
            <a:headEnd/>
            <a:tailEnd/>
          </a:ln>
        </p:spPr>
        <p:txBody>
          <a:bodyPr lIns="92075" tIns="46038" rIns="92075" bIns="46038">
            <a:spAutoFit/>
          </a:bodyPr>
          <a:lstStyle/>
          <a:p>
            <a:r>
              <a:rPr lang="en-US" sz="2400" b="1">
                <a:latin typeface="Book Antiqua" pitchFamily="18" charset="0"/>
              </a:rPr>
              <a:t>4. Evaluate Program</a:t>
            </a:r>
          </a:p>
        </p:txBody>
      </p:sp>
      <p:sp>
        <p:nvSpPr>
          <p:cNvPr id="68619" name="Line 11"/>
          <p:cNvSpPr>
            <a:spLocks noChangeShapeType="1"/>
          </p:cNvSpPr>
          <p:nvPr/>
        </p:nvSpPr>
        <p:spPr bwMode="auto">
          <a:xfrm>
            <a:off x="3067050" y="3717925"/>
            <a:ext cx="2686050" cy="0"/>
          </a:xfrm>
          <a:prstGeom prst="line">
            <a:avLst/>
          </a:prstGeom>
          <a:noFill/>
          <a:ln w="57150" cmpd="tri">
            <a:solidFill>
              <a:schemeClr val="tx1"/>
            </a:solidFill>
            <a:prstDash val="dash"/>
            <a:round/>
            <a:headEnd type="none" w="sm" len="sm"/>
            <a:tailEnd type="stealth" w="med" len="lg"/>
          </a:ln>
        </p:spPr>
        <p:txBody>
          <a:bodyPr wrap="none" anchor="ctr"/>
          <a:lstStyle/>
          <a:p>
            <a:endParaRPr lang="en-US"/>
          </a:p>
        </p:txBody>
      </p:sp>
      <p:sp>
        <p:nvSpPr>
          <p:cNvPr id="68620" name="Rectangle 12"/>
          <p:cNvSpPr>
            <a:spLocks noChangeArrowheads="1"/>
          </p:cNvSpPr>
          <p:nvPr/>
        </p:nvSpPr>
        <p:spPr bwMode="auto">
          <a:xfrm>
            <a:off x="3527427" y="3367088"/>
            <a:ext cx="1731719" cy="400752"/>
          </a:xfrm>
          <a:prstGeom prst="rect">
            <a:avLst/>
          </a:prstGeom>
          <a:noFill/>
          <a:ln w="9525">
            <a:solidFill>
              <a:schemeClr val="tx1"/>
            </a:solidFill>
            <a:miter lim="800000"/>
            <a:headEnd/>
            <a:tailEnd/>
          </a:ln>
        </p:spPr>
        <p:txBody>
          <a:bodyPr wrap="none" lIns="92075" tIns="46038" rIns="92075" bIns="46038">
            <a:spAutoFit/>
          </a:bodyPr>
          <a:lstStyle/>
          <a:p>
            <a:r>
              <a:rPr lang="en-US" sz="2000" b="1">
                <a:latin typeface="Book Antiqua" pitchFamily="18" charset="0"/>
              </a:rPr>
              <a:t>Reconsider X</a:t>
            </a:r>
          </a:p>
        </p:txBody>
      </p:sp>
      <p:sp>
        <p:nvSpPr>
          <p:cNvPr id="68621" name="Line 13"/>
          <p:cNvSpPr>
            <a:spLocks noChangeShapeType="1"/>
          </p:cNvSpPr>
          <p:nvPr/>
        </p:nvSpPr>
        <p:spPr bwMode="auto">
          <a:xfrm>
            <a:off x="2819400" y="3946525"/>
            <a:ext cx="1143000" cy="1295400"/>
          </a:xfrm>
          <a:prstGeom prst="line">
            <a:avLst/>
          </a:prstGeom>
          <a:noFill/>
          <a:ln w="57150" cmpd="tri">
            <a:solidFill>
              <a:schemeClr val="tx1"/>
            </a:solidFill>
            <a:prstDash val="dash"/>
            <a:round/>
            <a:headEnd type="none" w="sm" len="sm"/>
            <a:tailEnd type="triangle" w="med" len="med"/>
          </a:ln>
        </p:spPr>
        <p:txBody>
          <a:bodyPr wrap="none" anchor="ctr"/>
          <a:lstStyle/>
          <a:p>
            <a:endParaRPr lang="en-US"/>
          </a:p>
        </p:txBody>
      </p:sp>
      <p:sp>
        <p:nvSpPr>
          <p:cNvPr id="68622" name="Line 14"/>
          <p:cNvSpPr>
            <a:spLocks noChangeShapeType="1"/>
          </p:cNvSpPr>
          <p:nvPr/>
        </p:nvSpPr>
        <p:spPr bwMode="auto">
          <a:xfrm>
            <a:off x="3254375" y="5622925"/>
            <a:ext cx="742950" cy="0"/>
          </a:xfrm>
          <a:prstGeom prst="line">
            <a:avLst/>
          </a:prstGeom>
          <a:noFill/>
          <a:ln w="57150" cmpd="tri">
            <a:solidFill>
              <a:schemeClr val="tx1"/>
            </a:solidFill>
            <a:prstDash val="dash"/>
            <a:round/>
            <a:headEnd type="none" w="sm" len="sm"/>
            <a:tailEnd type="stealth" w="med" len="lg"/>
          </a:ln>
        </p:spPr>
        <p:txBody>
          <a:bodyPr wrap="none" anchor="ctr"/>
          <a:lstStyle/>
          <a:p>
            <a:endParaRPr lang="en-US"/>
          </a:p>
        </p:txBody>
      </p:sp>
      <p:sp>
        <p:nvSpPr>
          <p:cNvPr id="68623" name="Rectangle 15"/>
          <p:cNvSpPr>
            <a:spLocks noChangeArrowheads="1"/>
          </p:cNvSpPr>
          <p:nvPr/>
        </p:nvSpPr>
        <p:spPr bwMode="auto">
          <a:xfrm>
            <a:off x="47625" y="4953001"/>
            <a:ext cx="3170238" cy="1016305"/>
          </a:xfrm>
          <a:prstGeom prst="rect">
            <a:avLst/>
          </a:prstGeom>
          <a:noFill/>
          <a:ln w="9525">
            <a:solidFill>
              <a:schemeClr val="tx1"/>
            </a:solidFill>
            <a:miter lim="800000"/>
            <a:headEnd/>
            <a:tailEnd/>
          </a:ln>
        </p:spPr>
        <p:txBody>
          <a:bodyPr lIns="92075" tIns="46038" rIns="92075" bIns="46038">
            <a:spAutoFit/>
          </a:bodyPr>
          <a:lstStyle/>
          <a:p>
            <a:r>
              <a:rPr lang="en-US" sz="2000" b="1" dirty="0">
                <a:latin typeface="Book Antiqua" pitchFamily="18" charset="0"/>
              </a:rPr>
              <a:t>Program Evidence</a:t>
            </a:r>
          </a:p>
          <a:p>
            <a:r>
              <a:rPr lang="en-US" sz="2000" b="1" dirty="0">
                <a:latin typeface="Book Antiqua" pitchFamily="18" charset="0"/>
              </a:rPr>
              <a:t>&amp; Effectiveness Studies,</a:t>
            </a:r>
          </a:p>
          <a:p>
            <a:r>
              <a:rPr lang="en-US" sz="2000" b="1" dirty="0">
                <a:latin typeface="Book Antiqua" pitchFamily="18" charset="0"/>
              </a:rPr>
              <a:t>and use of Theory</a:t>
            </a:r>
          </a:p>
        </p:txBody>
      </p:sp>
      <p:sp>
        <p:nvSpPr>
          <p:cNvPr id="68624" name="Line 16"/>
          <p:cNvSpPr>
            <a:spLocks noChangeShapeType="1"/>
          </p:cNvSpPr>
          <p:nvPr/>
        </p:nvSpPr>
        <p:spPr bwMode="auto">
          <a:xfrm flipV="1">
            <a:off x="8077202" y="2960689"/>
            <a:ext cx="3175" cy="449263"/>
          </a:xfrm>
          <a:prstGeom prst="line">
            <a:avLst/>
          </a:prstGeom>
          <a:noFill/>
          <a:ln w="57150" cmpd="tri">
            <a:solidFill>
              <a:schemeClr val="tx1"/>
            </a:solidFill>
            <a:prstDash val="dash"/>
            <a:round/>
            <a:headEnd type="stealth" w="med" len="lg"/>
            <a:tailEnd type="none" w="sm" len="sm"/>
          </a:ln>
        </p:spPr>
        <p:txBody>
          <a:bodyPr wrap="none" anchor="ctr"/>
          <a:lstStyle/>
          <a:p>
            <a:endParaRPr lang="en-US"/>
          </a:p>
        </p:txBody>
      </p:sp>
      <p:sp>
        <p:nvSpPr>
          <p:cNvPr id="68625" name="Rectangle 17"/>
          <p:cNvSpPr>
            <a:spLocks noChangeArrowheads="1"/>
          </p:cNvSpPr>
          <p:nvPr/>
        </p:nvSpPr>
        <p:spPr bwMode="auto">
          <a:xfrm>
            <a:off x="6651625" y="2128839"/>
            <a:ext cx="2344242" cy="708528"/>
          </a:xfrm>
          <a:prstGeom prst="rect">
            <a:avLst/>
          </a:prstGeom>
          <a:noFill/>
          <a:ln w="9525">
            <a:solidFill>
              <a:schemeClr val="tx1"/>
            </a:solidFill>
            <a:miter lim="800000"/>
            <a:headEnd/>
            <a:tailEnd/>
          </a:ln>
        </p:spPr>
        <p:txBody>
          <a:bodyPr wrap="none" lIns="92075" tIns="46038" rIns="92075" bIns="46038">
            <a:spAutoFit/>
          </a:bodyPr>
          <a:lstStyle/>
          <a:p>
            <a:r>
              <a:rPr lang="en-US" sz="2000" b="1" dirty="0">
                <a:latin typeface="Book Antiqua" pitchFamily="18" charset="0"/>
              </a:rPr>
              <a:t>Evidence from</a:t>
            </a:r>
          </a:p>
          <a:p>
            <a:r>
              <a:rPr lang="en-US" sz="2000" b="1" dirty="0">
                <a:latin typeface="Book Antiqua" pitchFamily="18" charset="0"/>
              </a:rPr>
              <a:t>Etiologic Research</a:t>
            </a:r>
          </a:p>
        </p:txBody>
      </p:sp>
      <p:sp>
        <p:nvSpPr>
          <p:cNvPr id="68626" name="Line 18"/>
          <p:cNvSpPr>
            <a:spLocks noChangeShapeType="1"/>
          </p:cNvSpPr>
          <p:nvPr/>
        </p:nvSpPr>
        <p:spPr bwMode="auto">
          <a:xfrm>
            <a:off x="2019300" y="1870075"/>
            <a:ext cx="1714500" cy="0"/>
          </a:xfrm>
          <a:prstGeom prst="line">
            <a:avLst/>
          </a:prstGeom>
          <a:noFill/>
          <a:ln w="57150" cmpd="tri">
            <a:solidFill>
              <a:schemeClr val="tx1"/>
            </a:solidFill>
            <a:prstDash val="dash"/>
            <a:round/>
            <a:headEnd type="none" w="sm" len="sm"/>
            <a:tailEnd type="stealth" w="med" len="lg"/>
          </a:ln>
        </p:spPr>
        <p:txBody>
          <a:bodyPr wrap="none" anchor="ctr"/>
          <a:lstStyle/>
          <a:p>
            <a:endParaRPr lang="en-US"/>
          </a:p>
        </p:txBody>
      </p:sp>
      <p:sp>
        <p:nvSpPr>
          <p:cNvPr id="68627" name="Rectangle 19"/>
          <p:cNvSpPr>
            <a:spLocks noChangeArrowheads="1"/>
          </p:cNvSpPr>
          <p:nvPr/>
        </p:nvSpPr>
        <p:spPr bwMode="auto">
          <a:xfrm>
            <a:off x="746125" y="1728789"/>
            <a:ext cx="2160848" cy="1016305"/>
          </a:xfrm>
          <a:prstGeom prst="rect">
            <a:avLst/>
          </a:prstGeom>
          <a:noFill/>
          <a:ln w="9525">
            <a:solidFill>
              <a:schemeClr val="tx1"/>
            </a:solidFill>
            <a:miter lim="800000"/>
            <a:headEnd/>
            <a:tailEnd/>
          </a:ln>
        </p:spPr>
        <p:txBody>
          <a:bodyPr wrap="none" lIns="92075" tIns="46038" rIns="92075" bIns="46038">
            <a:spAutoFit/>
          </a:bodyPr>
          <a:lstStyle/>
          <a:p>
            <a:r>
              <a:rPr lang="en-US" sz="2000" b="1">
                <a:latin typeface="Book Antiqua" pitchFamily="18" charset="0"/>
              </a:rPr>
              <a:t>Evidence</a:t>
            </a:r>
          </a:p>
          <a:p>
            <a:r>
              <a:rPr lang="en-US" sz="2000" b="1">
                <a:latin typeface="Book Antiqua" pitchFamily="18" charset="0"/>
              </a:rPr>
              <a:t>from community</a:t>
            </a:r>
          </a:p>
          <a:p>
            <a:r>
              <a:rPr lang="en-US" sz="2000" b="1">
                <a:latin typeface="Book Antiqua" pitchFamily="18" charset="0"/>
              </a:rPr>
              <a:t>or population</a:t>
            </a:r>
          </a:p>
        </p:txBody>
      </p:sp>
      <p:sp>
        <p:nvSpPr>
          <p:cNvPr id="68628" name="Rectangle 20"/>
          <p:cNvSpPr>
            <a:spLocks noChangeArrowheads="1"/>
          </p:cNvSpPr>
          <p:nvPr/>
        </p:nvSpPr>
        <p:spPr bwMode="auto">
          <a:xfrm>
            <a:off x="7032626" y="4414839"/>
            <a:ext cx="2137354" cy="1631858"/>
          </a:xfrm>
          <a:prstGeom prst="rect">
            <a:avLst/>
          </a:prstGeom>
          <a:noFill/>
          <a:ln w="9525">
            <a:solidFill>
              <a:schemeClr val="tx1"/>
            </a:solidFill>
            <a:miter lim="800000"/>
            <a:headEnd/>
            <a:tailEnd/>
          </a:ln>
        </p:spPr>
        <p:txBody>
          <a:bodyPr wrap="none" lIns="92075" tIns="46038" rIns="92075" bIns="46038">
            <a:spAutoFit/>
          </a:bodyPr>
          <a:lstStyle/>
          <a:p>
            <a:r>
              <a:rPr lang="en-US" sz="2000" b="1" dirty="0">
                <a:latin typeface="Book Antiqua" pitchFamily="18" charset="0"/>
              </a:rPr>
              <a:t>Evidence from </a:t>
            </a:r>
          </a:p>
          <a:p>
            <a:r>
              <a:rPr lang="en-US" sz="2000" b="1" dirty="0">
                <a:latin typeface="Book Antiqua" pitchFamily="18" charset="0"/>
              </a:rPr>
              <a:t>Efficacy Studies,</a:t>
            </a:r>
          </a:p>
          <a:p>
            <a:r>
              <a:rPr lang="en-US" sz="2000" b="1" dirty="0">
                <a:latin typeface="Book Antiqua" pitchFamily="18" charset="0"/>
              </a:rPr>
              <a:t>and Use of </a:t>
            </a:r>
          </a:p>
          <a:p>
            <a:r>
              <a:rPr lang="en-US" sz="2000" b="1" dirty="0">
                <a:latin typeface="Book Antiqua" pitchFamily="18" charset="0"/>
              </a:rPr>
              <a:t>Theory to Fill </a:t>
            </a:r>
          </a:p>
          <a:p>
            <a:r>
              <a:rPr lang="en-US" sz="2000" b="1" dirty="0" smtClean="0">
                <a:latin typeface="Book Antiqua" pitchFamily="18" charset="0"/>
              </a:rPr>
              <a:t>Gaps</a:t>
            </a:r>
            <a:endParaRPr lang="en-US" sz="2000" b="1" dirty="0">
              <a:latin typeface="Book Antiqua" pitchFamily="18" charset="0"/>
            </a:endParaRPr>
          </a:p>
        </p:txBody>
      </p:sp>
      <p:sp>
        <p:nvSpPr>
          <p:cNvPr id="68629" name="Line 21"/>
          <p:cNvSpPr>
            <a:spLocks noChangeShapeType="1"/>
          </p:cNvSpPr>
          <p:nvPr/>
        </p:nvSpPr>
        <p:spPr bwMode="auto">
          <a:xfrm flipH="1">
            <a:off x="6267450" y="5413375"/>
            <a:ext cx="838200" cy="0"/>
          </a:xfrm>
          <a:prstGeom prst="line">
            <a:avLst/>
          </a:prstGeom>
          <a:noFill/>
          <a:ln w="57150" cmpd="tri">
            <a:solidFill>
              <a:schemeClr val="tx1"/>
            </a:solidFill>
            <a:prstDash val="lgDash"/>
            <a:round/>
            <a:headEnd type="none" w="sm" len="sm"/>
            <a:tailEnd type="stealth" w="med" len="lg"/>
          </a:ln>
        </p:spPr>
        <p:txBody>
          <a:bodyPr wrap="none" anchor="ctr"/>
          <a:lstStyle/>
          <a:p>
            <a:endParaRPr lang="en-US"/>
          </a:p>
        </p:txBody>
      </p:sp>
      <p:sp>
        <p:nvSpPr>
          <p:cNvPr id="47126" name="Text Box 22"/>
          <p:cNvSpPr txBox="1">
            <a:spLocks noChangeArrowheads="1"/>
          </p:cNvSpPr>
          <p:nvPr/>
        </p:nvSpPr>
        <p:spPr bwMode="auto">
          <a:xfrm>
            <a:off x="76200" y="6477000"/>
            <a:ext cx="8857676" cy="369332"/>
          </a:xfrm>
          <a:prstGeom prst="rect">
            <a:avLst/>
          </a:prstGeom>
          <a:noFill/>
          <a:ln w="9525">
            <a:noFill/>
            <a:miter lim="800000"/>
            <a:headEnd type="none" w="sm" len="med"/>
            <a:tailEnd type="none" w="sm" len="med"/>
          </a:ln>
        </p:spPr>
        <p:txBody>
          <a:bodyPr wrap="none">
            <a:spAutoFit/>
          </a:bodyPr>
          <a:lstStyle/>
          <a:p>
            <a:pPr eaLnBrk="1" hangingPunct="1">
              <a:spcBef>
                <a:spcPct val="20000"/>
              </a:spcBef>
            </a:pPr>
            <a:r>
              <a:rPr lang="en-US" dirty="0">
                <a:solidFill>
                  <a:schemeClr val="hlink"/>
                </a:solidFill>
              </a:rPr>
              <a:t>*Green &amp; Kreuter, </a:t>
            </a:r>
            <a:r>
              <a:rPr lang="en-US" i="1" dirty="0">
                <a:solidFill>
                  <a:schemeClr val="hlink"/>
                </a:solidFill>
              </a:rPr>
              <a:t>Health Program Planning. </a:t>
            </a:r>
            <a:r>
              <a:rPr lang="en-US" dirty="0">
                <a:solidFill>
                  <a:schemeClr val="hlink"/>
                </a:solidFill>
              </a:rPr>
              <a:t>4th ed. NY: McGraw-Hill, 2005, Fig. 5-1.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27"/>
                                        </p:tgtEl>
                                        <p:attrNameLst>
                                          <p:attrName>style.visibility</p:attrName>
                                        </p:attrNameLst>
                                      </p:cBhvr>
                                      <p:to>
                                        <p:strVal val="visible"/>
                                      </p:to>
                                    </p:set>
                                    <p:animEffect transition="in" filter="blinds(horizontal)">
                                      <p:cBhvr>
                                        <p:cTn id="7" dur="500"/>
                                        <p:tgtEl>
                                          <p:spTgt spid="686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26"/>
                                        </p:tgtEl>
                                        <p:attrNameLst>
                                          <p:attrName>style.visibility</p:attrName>
                                        </p:attrNameLst>
                                      </p:cBhvr>
                                      <p:to>
                                        <p:strVal val="visible"/>
                                      </p:to>
                                    </p:set>
                                    <p:animEffect transition="in" filter="blinds(horizontal)">
                                      <p:cBhvr>
                                        <p:cTn id="12" dur="500"/>
                                        <p:tgtEl>
                                          <p:spTgt spid="68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25"/>
                                        </p:tgtEl>
                                        <p:attrNameLst>
                                          <p:attrName>style.visibility</p:attrName>
                                        </p:attrNameLst>
                                      </p:cBhvr>
                                      <p:to>
                                        <p:strVal val="visible"/>
                                      </p:to>
                                    </p:set>
                                    <p:animEffect transition="in" filter="blinds(horizontal)">
                                      <p:cBhvr>
                                        <p:cTn id="17" dur="500"/>
                                        <p:tgtEl>
                                          <p:spTgt spid="686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86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86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86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86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86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86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686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686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1" nodeType="clickEffect">
                                  <p:stCondLst>
                                    <p:cond delay="0"/>
                                  </p:stCondLst>
                                  <p:childTnLst>
                                    <p:set>
                                      <p:cBhvr>
                                        <p:cTn id="53" dur="1" fill="hold">
                                          <p:stCondLst>
                                            <p:cond delay="0"/>
                                          </p:stCondLst>
                                        </p:cTn>
                                        <p:tgtEl>
                                          <p:spTgt spid="68624"/>
                                        </p:tgtEl>
                                        <p:attrNameLst>
                                          <p:attrName>style.visibility</p:attrName>
                                        </p:attrNameLst>
                                      </p:cBhvr>
                                      <p:to>
                                        <p:strVal val="visible"/>
                                      </p:to>
                                    </p:set>
                                    <p:animEffect transition="in" filter="blinds(horizontal)">
                                      <p:cBhvr>
                                        <p:cTn id="54" dur="500"/>
                                        <p:tgtEl>
                                          <p:spTgt spid="686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1" nodeType="clickEffect">
                                  <p:stCondLst>
                                    <p:cond delay="0"/>
                                  </p:stCondLst>
                                  <p:childTnLst>
                                    <p:set>
                                      <p:cBhvr>
                                        <p:cTn id="58" dur="1" fill="hold">
                                          <p:stCondLst>
                                            <p:cond delay="0"/>
                                          </p:stCondLst>
                                        </p:cTn>
                                        <p:tgtEl>
                                          <p:spTgt spid="68628"/>
                                        </p:tgtEl>
                                        <p:attrNameLst>
                                          <p:attrName>style.visibility</p:attrName>
                                        </p:attrNameLst>
                                      </p:cBhvr>
                                      <p:to>
                                        <p:strVal val="visible"/>
                                      </p:to>
                                    </p:set>
                                    <p:animEffect transition="in" filter="blinds(horizontal)">
                                      <p:cBhvr>
                                        <p:cTn id="59" dur="500"/>
                                        <p:tgtEl>
                                          <p:spTgt spid="6862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1" nodeType="clickEffect">
                                  <p:stCondLst>
                                    <p:cond delay="0"/>
                                  </p:stCondLst>
                                  <p:childTnLst>
                                    <p:set>
                                      <p:cBhvr>
                                        <p:cTn id="63" dur="1" fill="hold">
                                          <p:stCondLst>
                                            <p:cond delay="0"/>
                                          </p:stCondLst>
                                        </p:cTn>
                                        <p:tgtEl>
                                          <p:spTgt spid="68629"/>
                                        </p:tgtEl>
                                        <p:attrNameLst>
                                          <p:attrName>style.visibility</p:attrName>
                                        </p:attrNameLst>
                                      </p:cBhvr>
                                      <p:to>
                                        <p:strVal val="visible"/>
                                      </p:to>
                                    </p:set>
                                    <p:animEffect transition="in" filter="blinds(horizontal)">
                                      <p:cBhvr>
                                        <p:cTn id="64" dur="500"/>
                                        <p:tgtEl>
                                          <p:spTgt spid="6862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1" nodeType="clickEffect">
                                  <p:stCondLst>
                                    <p:cond delay="0"/>
                                  </p:stCondLst>
                                  <p:childTnLst>
                                    <p:set>
                                      <p:cBhvr>
                                        <p:cTn id="68" dur="1" fill="hold">
                                          <p:stCondLst>
                                            <p:cond delay="0"/>
                                          </p:stCondLst>
                                        </p:cTn>
                                        <p:tgtEl>
                                          <p:spTgt spid="68623"/>
                                        </p:tgtEl>
                                        <p:attrNameLst>
                                          <p:attrName>style.visibility</p:attrName>
                                        </p:attrNameLst>
                                      </p:cBhvr>
                                      <p:to>
                                        <p:strVal val="visible"/>
                                      </p:to>
                                    </p:set>
                                    <p:animEffect transition="in" filter="blinds(horizontal)">
                                      <p:cBhvr>
                                        <p:cTn id="69" dur="500"/>
                                        <p:tgtEl>
                                          <p:spTgt spid="6862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1" nodeType="clickEffect">
                                  <p:stCondLst>
                                    <p:cond delay="0"/>
                                  </p:stCondLst>
                                  <p:childTnLst>
                                    <p:set>
                                      <p:cBhvr>
                                        <p:cTn id="73" dur="1" fill="hold">
                                          <p:stCondLst>
                                            <p:cond delay="0"/>
                                          </p:stCondLst>
                                        </p:cTn>
                                        <p:tgtEl>
                                          <p:spTgt spid="68622"/>
                                        </p:tgtEl>
                                        <p:attrNameLst>
                                          <p:attrName>style.visibility</p:attrName>
                                        </p:attrNameLst>
                                      </p:cBhvr>
                                      <p:to>
                                        <p:strVal val="visible"/>
                                      </p:to>
                                    </p:set>
                                    <p:animEffect transition="in" filter="blinds(horizontal)">
                                      <p:cBhvr>
                                        <p:cTn id="74"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animBg="1"/>
      <p:bldP spid="68620" grpId="0" animBg="1" autoUpdateAnimBg="0"/>
      <p:bldP spid="68621" grpId="0" animBg="1"/>
      <p:bldP spid="68622" grpId="0" animBg="1"/>
      <p:bldP spid="68622" grpId="1" animBg="1"/>
      <p:bldP spid="68623" grpId="0" animBg="1" autoUpdateAnimBg="0"/>
      <p:bldP spid="68623" grpId="1" animBg="1"/>
      <p:bldP spid="68624" grpId="0" animBg="1"/>
      <p:bldP spid="68624" grpId="1" animBg="1"/>
      <p:bldP spid="68625" grpId="0" animBg="1" autoUpdateAnimBg="0"/>
      <p:bldP spid="68626" grpId="0" animBg="1"/>
      <p:bldP spid="68627" grpId="0" animBg="1" autoUpdateAnimBg="0"/>
      <p:bldP spid="68628" grpId="0" animBg="1" autoUpdateAnimBg="0"/>
      <p:bldP spid="68628" grpId="1" animBg="1"/>
      <p:bldP spid="68629" grpId="0" animBg="1"/>
      <p:bldP spid="6862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Reasons for Surveillance as a Challenge and an Opportunity </a:t>
            </a:r>
            <a:endParaRPr lang="en-US" dirty="0">
              <a:solidFill>
                <a:srgbClr val="FFFF00"/>
              </a:solidFill>
            </a:endParaRPr>
          </a:p>
        </p:txBody>
      </p:sp>
      <p:sp>
        <p:nvSpPr>
          <p:cNvPr id="3" name="Content Placeholder 2"/>
          <p:cNvSpPr>
            <a:spLocks noGrp="1"/>
          </p:cNvSpPr>
          <p:nvPr>
            <p:ph idx="1"/>
          </p:nvPr>
        </p:nvSpPr>
        <p:spPr>
          <a:xfrm>
            <a:off x="152400" y="1646237"/>
            <a:ext cx="8991600" cy="4525963"/>
          </a:xfrm>
        </p:spPr>
        <p:txBody>
          <a:bodyPr/>
          <a:lstStyle/>
          <a:p>
            <a:r>
              <a:rPr lang="en-US" b="1" dirty="0" smtClean="0"/>
              <a:t>For CBPR</a:t>
            </a:r>
          </a:p>
          <a:p>
            <a:pPr lvl="1"/>
            <a:r>
              <a:rPr lang="en-US" b="1" dirty="0" smtClean="0"/>
              <a:t>Communities need/want more </a:t>
            </a:r>
            <a:r>
              <a:rPr lang="en-US" sz="3600" b="1" i="1" dirty="0" smtClean="0">
                <a:solidFill>
                  <a:srgbClr val="FFFF00"/>
                </a:solidFill>
              </a:rPr>
              <a:t>particular</a:t>
            </a:r>
            <a:r>
              <a:rPr lang="en-US" dirty="0" smtClean="0">
                <a:solidFill>
                  <a:srgbClr val="FFFF00"/>
                </a:solidFill>
              </a:rPr>
              <a:t>,</a:t>
            </a:r>
            <a:r>
              <a:rPr lang="en-US" b="1" dirty="0" smtClean="0"/>
              <a:t> local data</a:t>
            </a:r>
          </a:p>
          <a:p>
            <a:pPr lvl="1"/>
            <a:r>
              <a:rPr lang="en-US" b="1" dirty="0" smtClean="0"/>
              <a:t>CBPR projects usually can’t afford to do population surveys, much less time-series surveys</a:t>
            </a:r>
          </a:p>
          <a:p>
            <a:r>
              <a:rPr lang="en-US" b="1" dirty="0" smtClean="0"/>
              <a:t>For community research in general</a:t>
            </a:r>
          </a:p>
          <a:p>
            <a:pPr lvl="1"/>
            <a:r>
              <a:rPr lang="en-US" b="1" dirty="0" smtClean="0"/>
              <a:t>Provides the most powerful alternative to RCTs for population-level change &amp; community interventions</a:t>
            </a:r>
          </a:p>
          <a:p>
            <a:pPr lvl="1"/>
            <a:r>
              <a:rPr lang="en-US" b="1" dirty="0" smtClean="0"/>
              <a:t>Provides the most credible source of evidence for external validity and dissemination of practice-based evidence</a:t>
            </a:r>
            <a:endParaRPr lang="en-US"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esity USmaps2010.gif"/>
          <p:cNvPicPr>
            <a:picLocks noGrp="1" noChangeAspect="1"/>
          </p:cNvPicPr>
          <p:nvPr>
            <p:ph idx="1"/>
          </p:nvPr>
        </p:nvPicPr>
        <p:blipFill>
          <a:blip r:embed="rId2">
            <a:extLst>
              <a:ext uri="{28A0092B-C50C-407E-A947-70E740481C1C}">
                <a14:useLocalDpi xmlns:a14="http://schemas.microsoft.com/office/drawing/2010/main" val="0"/>
              </a:ext>
            </a:extLst>
          </a:blip>
          <a:srcRect l="-7775" r="-7775"/>
          <a:stretch>
            <a:fillRect/>
          </a:stretch>
        </p:blipFill>
        <p:spPr>
          <a:xfrm>
            <a:off x="228600" y="1447800"/>
            <a:ext cx="8686799" cy="5181600"/>
          </a:xfrm>
          <a:prstGeom prst="rect">
            <a:avLst/>
          </a:prstGeom>
          <a:noFill/>
          <a:ln>
            <a:noFill/>
          </a:ln>
        </p:spPr>
      </p:pic>
      <p:sp>
        <p:nvSpPr>
          <p:cNvPr id="2" name="Title 1"/>
          <p:cNvSpPr>
            <a:spLocks noGrp="1"/>
          </p:cNvSpPr>
          <p:nvPr>
            <p:ph type="title"/>
          </p:nvPr>
        </p:nvSpPr>
        <p:spPr/>
        <p:txBody>
          <a:bodyPr/>
          <a:lstStyle/>
          <a:p>
            <a:r>
              <a:rPr lang="en-US" dirty="0" smtClean="0">
                <a:solidFill>
                  <a:srgbClr val="FFFF00"/>
                </a:solidFill>
              </a:rPr>
              <a:t>The CDC Obesity Maps</a:t>
            </a:r>
            <a:endParaRPr lang="en-US" dirty="0">
              <a:solidFill>
                <a:srgbClr val="FFFF00"/>
              </a:solidFill>
            </a:endParaRPr>
          </a:p>
        </p:txBody>
      </p:sp>
    </p:spTree>
    <p:extLst>
      <p:ext uri="{BB962C8B-B14F-4D97-AF65-F5344CB8AC3E}">
        <p14:creationId xmlns:p14="http://schemas.microsoft.com/office/powerpoint/2010/main" val="3772049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5257800" y="5080001"/>
            <a:ext cx="1905000" cy="1073151"/>
          </a:xfrm>
          <a:prstGeom prst="rect">
            <a:avLst/>
          </a:prstGeom>
          <a:solidFill>
            <a:srgbClr val="FFFFFF"/>
          </a:solidFill>
          <a:ln w="15875">
            <a:solidFill>
              <a:srgbClr val="000000"/>
            </a:solidFill>
            <a:miter lim="800000"/>
            <a:headEnd/>
            <a:tailEnd/>
          </a:ln>
        </p:spPr>
        <p:txBody>
          <a:bodyPr/>
          <a:lstStyle/>
          <a:p>
            <a:endParaRPr lang="en-US"/>
          </a:p>
        </p:txBody>
      </p:sp>
      <p:sp>
        <p:nvSpPr>
          <p:cNvPr id="58371" name="Rectangle 3"/>
          <p:cNvSpPr>
            <a:spLocks noChangeArrowheads="1"/>
          </p:cNvSpPr>
          <p:nvPr/>
        </p:nvSpPr>
        <p:spPr bwMode="auto">
          <a:xfrm>
            <a:off x="500063" y="1641475"/>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72" name="Rectangle 4"/>
          <p:cNvSpPr>
            <a:spLocks noChangeArrowheads="1"/>
          </p:cNvSpPr>
          <p:nvPr/>
        </p:nvSpPr>
        <p:spPr bwMode="auto">
          <a:xfrm>
            <a:off x="381002" y="2189165"/>
            <a:ext cx="2022475" cy="1074737"/>
          </a:xfrm>
          <a:prstGeom prst="rect">
            <a:avLst/>
          </a:prstGeom>
          <a:solidFill>
            <a:srgbClr val="FFFFFF"/>
          </a:solidFill>
          <a:ln w="15875">
            <a:solidFill>
              <a:srgbClr val="000000"/>
            </a:solidFill>
            <a:miter lim="800000"/>
            <a:headEnd/>
            <a:tailEnd/>
          </a:ln>
        </p:spPr>
        <p:txBody>
          <a:bodyPr/>
          <a:lstStyle/>
          <a:p>
            <a:pPr eaLnBrk="0" hangingPunct="0"/>
            <a:endParaRPr lang="en-US"/>
          </a:p>
        </p:txBody>
      </p:sp>
      <p:sp>
        <p:nvSpPr>
          <p:cNvPr id="58373" name="Rectangle 5"/>
          <p:cNvSpPr>
            <a:spLocks noChangeArrowheads="1"/>
          </p:cNvSpPr>
          <p:nvPr/>
        </p:nvSpPr>
        <p:spPr bwMode="auto">
          <a:xfrm>
            <a:off x="685800" y="2298700"/>
            <a:ext cx="1676400" cy="369332"/>
          </a:xfrm>
          <a:prstGeom prst="rect">
            <a:avLst/>
          </a:prstGeom>
          <a:noFill/>
          <a:ln w="9525">
            <a:noFill/>
            <a:miter lim="800000"/>
            <a:headEnd/>
            <a:tailEnd/>
          </a:ln>
        </p:spPr>
        <p:txBody>
          <a:bodyPr lIns="0" tIns="0" rIns="0" bIns="0">
            <a:spAutoFit/>
          </a:bodyPr>
          <a:lstStyle/>
          <a:p>
            <a:pPr>
              <a:spcBef>
                <a:spcPct val="20000"/>
              </a:spcBef>
            </a:pPr>
            <a:r>
              <a:rPr lang="en-US" sz="2400" b="1">
                <a:solidFill>
                  <a:srgbClr val="000000"/>
                </a:solidFill>
                <a:latin typeface="Times New Roman" pitchFamily="18" charset="0"/>
              </a:rPr>
              <a:t>Intervention</a:t>
            </a:r>
          </a:p>
        </p:txBody>
      </p:sp>
      <p:sp>
        <p:nvSpPr>
          <p:cNvPr id="58374" name="Rectangle 6"/>
          <p:cNvSpPr>
            <a:spLocks noChangeArrowheads="1"/>
          </p:cNvSpPr>
          <p:nvPr/>
        </p:nvSpPr>
        <p:spPr bwMode="auto">
          <a:xfrm>
            <a:off x="685800" y="2693988"/>
            <a:ext cx="1393260" cy="369332"/>
          </a:xfrm>
          <a:prstGeom prst="rect">
            <a:avLst/>
          </a:prstGeom>
          <a:noFill/>
          <a:ln w="9525">
            <a:noFill/>
            <a:miter lim="800000"/>
            <a:headEnd/>
            <a:tailEnd/>
          </a:ln>
        </p:spPr>
        <p:txBody>
          <a:bodyPr wrap="none" lIns="0" tIns="0" rIns="0" bIns="0">
            <a:spAutoFit/>
          </a:bodyPr>
          <a:lstStyle/>
          <a:p>
            <a:pPr>
              <a:spcBef>
                <a:spcPct val="20000"/>
              </a:spcBef>
            </a:pPr>
            <a:r>
              <a:rPr lang="en-US" sz="2400">
                <a:solidFill>
                  <a:srgbClr val="000000"/>
                </a:solidFill>
                <a:latin typeface="Times New Roman" pitchFamily="18" charset="0"/>
              </a:rPr>
              <a:t>or Program</a:t>
            </a:r>
          </a:p>
        </p:txBody>
      </p:sp>
      <p:sp>
        <p:nvSpPr>
          <p:cNvPr id="58375" name="Rectangle 7"/>
          <p:cNvSpPr>
            <a:spLocks noChangeArrowheads="1"/>
          </p:cNvSpPr>
          <p:nvPr/>
        </p:nvSpPr>
        <p:spPr bwMode="auto">
          <a:xfrm>
            <a:off x="1884363" y="2693989"/>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76" name="Rectangle 8"/>
          <p:cNvSpPr>
            <a:spLocks noChangeArrowheads="1"/>
          </p:cNvSpPr>
          <p:nvPr/>
        </p:nvSpPr>
        <p:spPr bwMode="auto">
          <a:xfrm>
            <a:off x="673100" y="3109914"/>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77" name="Rectangle 9"/>
          <p:cNvSpPr>
            <a:spLocks noChangeArrowheads="1"/>
          </p:cNvSpPr>
          <p:nvPr/>
        </p:nvSpPr>
        <p:spPr bwMode="auto">
          <a:xfrm>
            <a:off x="3709988" y="1663701"/>
            <a:ext cx="1903412" cy="1073151"/>
          </a:xfrm>
          <a:prstGeom prst="rect">
            <a:avLst/>
          </a:prstGeom>
          <a:solidFill>
            <a:srgbClr val="FFFFFF"/>
          </a:solidFill>
          <a:ln w="15875">
            <a:solidFill>
              <a:srgbClr val="000000"/>
            </a:solidFill>
            <a:miter lim="800000"/>
            <a:headEnd/>
            <a:tailEnd/>
          </a:ln>
        </p:spPr>
        <p:txBody>
          <a:bodyPr/>
          <a:lstStyle/>
          <a:p>
            <a:pPr>
              <a:spcBef>
                <a:spcPct val="20000"/>
              </a:spcBef>
            </a:pPr>
            <a:endParaRPr lang="en-US" sz="2400" b="1">
              <a:solidFill>
                <a:srgbClr val="000000"/>
              </a:solidFill>
            </a:endParaRPr>
          </a:p>
        </p:txBody>
      </p:sp>
      <p:sp>
        <p:nvSpPr>
          <p:cNvPr id="58378" name="Rectangle 10"/>
          <p:cNvSpPr>
            <a:spLocks noChangeArrowheads="1"/>
          </p:cNvSpPr>
          <p:nvPr/>
        </p:nvSpPr>
        <p:spPr bwMode="auto">
          <a:xfrm>
            <a:off x="3725863" y="1985965"/>
            <a:ext cx="1928812" cy="430887"/>
          </a:xfrm>
          <a:prstGeom prst="rect">
            <a:avLst/>
          </a:prstGeom>
          <a:noFill/>
          <a:ln w="9525">
            <a:noFill/>
            <a:miter lim="800000"/>
            <a:headEnd/>
            <a:tailEnd/>
          </a:ln>
        </p:spPr>
        <p:txBody>
          <a:bodyPr lIns="0" tIns="0" rIns="0" bIns="0">
            <a:spAutoFit/>
          </a:bodyPr>
          <a:lstStyle/>
          <a:p>
            <a:pPr>
              <a:spcBef>
                <a:spcPct val="20000"/>
              </a:spcBef>
            </a:pPr>
            <a:r>
              <a:rPr lang="en-US" sz="2800">
                <a:solidFill>
                  <a:srgbClr val="000000"/>
                </a:solidFill>
                <a:latin typeface="Times New Roman" pitchFamily="18" charset="0"/>
              </a:rPr>
              <a:t>   Mediator</a:t>
            </a:r>
            <a:endParaRPr lang="en-US" sz="2400" b="1">
              <a:solidFill>
                <a:srgbClr val="000000"/>
              </a:solidFill>
            </a:endParaRPr>
          </a:p>
        </p:txBody>
      </p:sp>
      <p:sp>
        <p:nvSpPr>
          <p:cNvPr id="58379" name="Rectangle 11"/>
          <p:cNvSpPr>
            <a:spLocks noChangeArrowheads="1"/>
          </p:cNvSpPr>
          <p:nvPr/>
        </p:nvSpPr>
        <p:spPr bwMode="auto">
          <a:xfrm>
            <a:off x="5126038" y="1817689"/>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80" name="Rectangle 12"/>
          <p:cNvSpPr>
            <a:spLocks noChangeArrowheads="1"/>
          </p:cNvSpPr>
          <p:nvPr/>
        </p:nvSpPr>
        <p:spPr bwMode="auto">
          <a:xfrm>
            <a:off x="3709988" y="3767140"/>
            <a:ext cx="1903412" cy="1074737"/>
          </a:xfrm>
          <a:prstGeom prst="rect">
            <a:avLst/>
          </a:prstGeom>
          <a:solidFill>
            <a:srgbClr val="FFFFFF"/>
          </a:solidFill>
          <a:ln w="15875">
            <a:solidFill>
              <a:srgbClr val="000000"/>
            </a:solidFill>
            <a:miter lim="800000"/>
            <a:headEnd/>
            <a:tailEnd/>
          </a:ln>
        </p:spPr>
        <p:txBody>
          <a:bodyPr/>
          <a:lstStyle/>
          <a:p>
            <a:pPr eaLnBrk="0" hangingPunct="0"/>
            <a:endParaRPr lang="en-US"/>
          </a:p>
        </p:txBody>
      </p:sp>
      <p:sp>
        <p:nvSpPr>
          <p:cNvPr id="58381" name="Rectangle 13"/>
          <p:cNvSpPr>
            <a:spLocks noChangeArrowheads="1"/>
          </p:cNvSpPr>
          <p:nvPr/>
        </p:nvSpPr>
        <p:spPr bwMode="auto">
          <a:xfrm>
            <a:off x="4038601" y="4089401"/>
            <a:ext cx="1316191"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Mediator</a:t>
            </a:r>
            <a:endParaRPr lang="en-US" sz="2400" b="1">
              <a:solidFill>
                <a:srgbClr val="000000"/>
              </a:solidFill>
            </a:endParaRPr>
          </a:p>
        </p:txBody>
      </p:sp>
      <p:sp>
        <p:nvSpPr>
          <p:cNvPr id="58382" name="Rectangle 14"/>
          <p:cNvSpPr>
            <a:spLocks noChangeArrowheads="1"/>
          </p:cNvSpPr>
          <p:nvPr/>
        </p:nvSpPr>
        <p:spPr bwMode="auto">
          <a:xfrm>
            <a:off x="5126038" y="3921126"/>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83" name="Rectangle 15"/>
          <p:cNvSpPr>
            <a:spLocks noChangeArrowheads="1"/>
          </p:cNvSpPr>
          <p:nvPr/>
        </p:nvSpPr>
        <p:spPr bwMode="auto">
          <a:xfrm>
            <a:off x="6731002" y="2189165"/>
            <a:ext cx="1903413" cy="1074737"/>
          </a:xfrm>
          <a:prstGeom prst="rect">
            <a:avLst/>
          </a:prstGeom>
          <a:solidFill>
            <a:srgbClr val="FFFFFF"/>
          </a:solidFill>
          <a:ln w="15875">
            <a:solidFill>
              <a:srgbClr val="000000"/>
            </a:solidFill>
            <a:miter lim="800000"/>
            <a:headEnd/>
            <a:tailEnd/>
          </a:ln>
        </p:spPr>
        <p:txBody>
          <a:bodyPr/>
          <a:lstStyle/>
          <a:p>
            <a:pPr eaLnBrk="0" hangingPunct="0"/>
            <a:endParaRPr lang="en-US"/>
          </a:p>
        </p:txBody>
      </p:sp>
      <p:sp>
        <p:nvSpPr>
          <p:cNvPr id="58384" name="Rectangle 16"/>
          <p:cNvSpPr>
            <a:spLocks noChangeArrowheads="1"/>
          </p:cNvSpPr>
          <p:nvPr/>
        </p:nvSpPr>
        <p:spPr bwMode="auto">
          <a:xfrm>
            <a:off x="6991351" y="2298701"/>
            <a:ext cx="1316191"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Outcome </a:t>
            </a:r>
            <a:endParaRPr lang="en-US" sz="2400" b="1">
              <a:solidFill>
                <a:srgbClr val="000000"/>
              </a:solidFill>
            </a:endParaRPr>
          </a:p>
        </p:txBody>
      </p:sp>
      <p:sp>
        <p:nvSpPr>
          <p:cNvPr id="58385" name="Rectangle 17"/>
          <p:cNvSpPr>
            <a:spLocks noChangeArrowheads="1"/>
          </p:cNvSpPr>
          <p:nvPr/>
        </p:nvSpPr>
        <p:spPr bwMode="auto">
          <a:xfrm>
            <a:off x="6935788" y="2693989"/>
            <a:ext cx="1575151"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Variable(s)</a:t>
            </a:r>
            <a:endParaRPr lang="en-US" sz="2400" b="1">
              <a:solidFill>
                <a:srgbClr val="000000"/>
              </a:solidFill>
            </a:endParaRPr>
          </a:p>
        </p:txBody>
      </p:sp>
      <p:sp>
        <p:nvSpPr>
          <p:cNvPr id="58386" name="Rectangle 18"/>
          <p:cNvSpPr>
            <a:spLocks noChangeArrowheads="1"/>
          </p:cNvSpPr>
          <p:nvPr/>
        </p:nvSpPr>
        <p:spPr bwMode="auto">
          <a:xfrm>
            <a:off x="8115300" y="2693989"/>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87" name="Rectangle 19"/>
          <p:cNvSpPr>
            <a:spLocks noChangeArrowheads="1"/>
          </p:cNvSpPr>
          <p:nvPr/>
        </p:nvSpPr>
        <p:spPr bwMode="auto">
          <a:xfrm>
            <a:off x="7689850" y="3525839"/>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Garamond" pitchFamily="18" charset="0"/>
              </a:rPr>
              <a:t> </a:t>
            </a:r>
            <a:endParaRPr lang="en-US" sz="2400" b="1">
              <a:solidFill>
                <a:srgbClr val="000000"/>
              </a:solidFill>
            </a:endParaRPr>
          </a:p>
        </p:txBody>
      </p:sp>
      <p:sp>
        <p:nvSpPr>
          <p:cNvPr id="420884" name="Rectangle 20"/>
          <p:cNvSpPr>
            <a:spLocks noChangeArrowheads="1"/>
          </p:cNvSpPr>
          <p:nvPr/>
        </p:nvSpPr>
        <p:spPr bwMode="auto">
          <a:xfrm>
            <a:off x="2209800" y="5083175"/>
            <a:ext cx="1905000" cy="1073151"/>
          </a:xfrm>
          <a:prstGeom prst="rect">
            <a:avLst/>
          </a:prstGeom>
          <a:solidFill>
            <a:srgbClr val="FFFFFF"/>
          </a:solidFill>
          <a:ln w="15875">
            <a:solidFill>
              <a:srgbClr val="000000"/>
            </a:solidFill>
            <a:miter lim="800000"/>
            <a:headEnd/>
            <a:tailEnd/>
          </a:ln>
        </p:spPr>
        <p:txBody>
          <a:bodyPr/>
          <a:lstStyle/>
          <a:p>
            <a:pPr eaLnBrk="0" hangingPunct="0"/>
            <a:endParaRPr lang="en-US"/>
          </a:p>
        </p:txBody>
      </p:sp>
      <p:sp>
        <p:nvSpPr>
          <p:cNvPr id="420885" name="Rectangle 21"/>
          <p:cNvSpPr>
            <a:spLocks noChangeArrowheads="1"/>
          </p:cNvSpPr>
          <p:nvPr/>
        </p:nvSpPr>
        <p:spPr bwMode="auto">
          <a:xfrm>
            <a:off x="2324100" y="5375275"/>
            <a:ext cx="1655276"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Moderators</a:t>
            </a:r>
            <a:endParaRPr lang="en-US" sz="2400" b="1">
              <a:solidFill>
                <a:srgbClr val="000000"/>
              </a:solidFill>
            </a:endParaRPr>
          </a:p>
        </p:txBody>
      </p:sp>
      <p:sp>
        <p:nvSpPr>
          <p:cNvPr id="58390" name="Rectangle 22"/>
          <p:cNvSpPr>
            <a:spLocks noChangeArrowheads="1"/>
          </p:cNvSpPr>
          <p:nvPr/>
        </p:nvSpPr>
        <p:spPr bwMode="auto">
          <a:xfrm>
            <a:off x="3505200" y="5192714"/>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 </a:t>
            </a:r>
            <a:endParaRPr lang="en-US" sz="2400" b="1">
              <a:solidFill>
                <a:srgbClr val="000000"/>
              </a:solidFill>
            </a:endParaRPr>
          </a:p>
        </p:txBody>
      </p:sp>
      <p:sp>
        <p:nvSpPr>
          <p:cNvPr id="58391" name="Rectangle 23"/>
          <p:cNvSpPr>
            <a:spLocks noChangeArrowheads="1"/>
          </p:cNvSpPr>
          <p:nvPr/>
        </p:nvSpPr>
        <p:spPr bwMode="auto">
          <a:xfrm>
            <a:off x="2970213" y="6024565"/>
            <a:ext cx="0"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Garamond" pitchFamily="18" charset="0"/>
              </a:rPr>
              <a:t> </a:t>
            </a:r>
            <a:endParaRPr lang="en-US" sz="2400" b="1">
              <a:solidFill>
                <a:srgbClr val="000000"/>
              </a:solidFill>
            </a:endParaRPr>
          </a:p>
        </p:txBody>
      </p:sp>
      <p:grpSp>
        <p:nvGrpSpPr>
          <p:cNvPr id="2" name="Group 24"/>
          <p:cNvGrpSpPr>
            <a:grpSpLocks/>
          </p:cNvGrpSpPr>
          <p:nvPr/>
        </p:nvGrpSpPr>
        <p:grpSpPr bwMode="auto">
          <a:xfrm>
            <a:off x="2876550" y="4056064"/>
            <a:ext cx="173038" cy="788987"/>
            <a:chOff x="1812" y="2301"/>
            <a:chExt cx="109" cy="497"/>
          </a:xfrm>
        </p:grpSpPr>
        <p:sp>
          <p:nvSpPr>
            <p:cNvPr id="58412" name="Line 25"/>
            <p:cNvSpPr>
              <a:spLocks noChangeShapeType="1"/>
            </p:cNvSpPr>
            <p:nvPr/>
          </p:nvSpPr>
          <p:spPr bwMode="auto">
            <a:xfrm flipV="1">
              <a:off x="1861" y="2411"/>
              <a:ext cx="1" cy="387"/>
            </a:xfrm>
            <a:prstGeom prst="line">
              <a:avLst/>
            </a:prstGeom>
            <a:noFill/>
            <a:ln w="15875">
              <a:solidFill>
                <a:schemeClr val="tx1"/>
              </a:solidFill>
              <a:round/>
              <a:headEnd/>
              <a:tailEnd/>
            </a:ln>
          </p:spPr>
          <p:txBody>
            <a:bodyPr/>
            <a:lstStyle/>
            <a:p>
              <a:endParaRPr lang="en-US"/>
            </a:p>
          </p:txBody>
        </p:sp>
        <p:sp>
          <p:nvSpPr>
            <p:cNvPr id="58413" name="Freeform 26"/>
            <p:cNvSpPr>
              <a:spLocks/>
            </p:cNvSpPr>
            <p:nvPr/>
          </p:nvSpPr>
          <p:spPr bwMode="auto">
            <a:xfrm>
              <a:off x="1812" y="2301"/>
              <a:ext cx="109" cy="152"/>
            </a:xfrm>
            <a:custGeom>
              <a:avLst/>
              <a:gdLst>
                <a:gd name="T0" fmla="*/ 109 w 109"/>
                <a:gd name="T1" fmla="*/ 152 h 152"/>
                <a:gd name="T2" fmla="*/ 49 w 109"/>
                <a:gd name="T3" fmla="*/ 0 h 152"/>
                <a:gd name="T4" fmla="*/ 0 w 109"/>
                <a:gd name="T5" fmla="*/ 152 h 152"/>
                <a:gd name="T6" fmla="*/ 109 w 109"/>
                <a:gd name="T7" fmla="*/ 152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109" y="152"/>
                  </a:moveTo>
                  <a:lnTo>
                    <a:pt x="49" y="0"/>
                  </a:lnTo>
                  <a:lnTo>
                    <a:pt x="0" y="152"/>
                  </a:lnTo>
                  <a:lnTo>
                    <a:pt x="109" y="152"/>
                  </a:lnTo>
                  <a:close/>
                </a:path>
              </a:pathLst>
            </a:custGeom>
            <a:solidFill>
              <a:srgbClr val="000000"/>
            </a:solidFill>
            <a:ln w="9525">
              <a:solidFill>
                <a:schemeClr val="tx1"/>
              </a:solidFill>
              <a:round/>
              <a:headEnd/>
              <a:tailEnd/>
            </a:ln>
          </p:spPr>
          <p:txBody>
            <a:bodyPr/>
            <a:lstStyle/>
            <a:p>
              <a:endParaRPr lang="en-US"/>
            </a:p>
          </p:txBody>
        </p:sp>
      </p:grpSp>
      <p:grpSp>
        <p:nvGrpSpPr>
          <p:cNvPr id="58393" name="Group 27"/>
          <p:cNvGrpSpPr>
            <a:grpSpLocks/>
          </p:cNvGrpSpPr>
          <p:nvPr/>
        </p:nvGrpSpPr>
        <p:grpSpPr bwMode="auto">
          <a:xfrm>
            <a:off x="2371727" y="2362200"/>
            <a:ext cx="1133475" cy="328613"/>
            <a:chOff x="1504" y="1266"/>
            <a:chExt cx="714" cy="207"/>
          </a:xfrm>
        </p:grpSpPr>
        <p:sp>
          <p:nvSpPr>
            <p:cNvPr id="58410" name="Line 28"/>
            <p:cNvSpPr>
              <a:spLocks noChangeShapeType="1"/>
            </p:cNvSpPr>
            <p:nvPr/>
          </p:nvSpPr>
          <p:spPr bwMode="auto">
            <a:xfrm flipV="1">
              <a:off x="1504" y="1335"/>
              <a:ext cx="635" cy="138"/>
            </a:xfrm>
            <a:prstGeom prst="line">
              <a:avLst/>
            </a:prstGeom>
            <a:noFill/>
            <a:ln w="15875">
              <a:solidFill>
                <a:schemeClr val="tx1"/>
              </a:solidFill>
              <a:round/>
              <a:headEnd/>
              <a:tailEnd/>
            </a:ln>
          </p:spPr>
          <p:txBody>
            <a:bodyPr/>
            <a:lstStyle/>
            <a:p>
              <a:endParaRPr lang="en-US"/>
            </a:p>
          </p:txBody>
        </p:sp>
        <p:sp>
          <p:nvSpPr>
            <p:cNvPr id="58411" name="Freeform 29"/>
            <p:cNvSpPr>
              <a:spLocks/>
            </p:cNvSpPr>
            <p:nvPr/>
          </p:nvSpPr>
          <p:spPr bwMode="auto">
            <a:xfrm>
              <a:off x="2109" y="1266"/>
              <a:ext cx="109" cy="151"/>
            </a:xfrm>
            <a:custGeom>
              <a:avLst/>
              <a:gdLst>
                <a:gd name="T0" fmla="*/ 20 w 109"/>
                <a:gd name="T1" fmla="*/ 151 h 151"/>
                <a:gd name="T2" fmla="*/ 109 w 109"/>
                <a:gd name="T3" fmla="*/ 41 h 151"/>
                <a:gd name="T4" fmla="*/ 0 w 109"/>
                <a:gd name="T5" fmla="*/ 0 h 151"/>
                <a:gd name="T6" fmla="*/ 20 w 109"/>
                <a:gd name="T7" fmla="*/ 151 h 151"/>
                <a:gd name="T8" fmla="*/ 0 60000 65536"/>
                <a:gd name="T9" fmla="*/ 0 60000 65536"/>
                <a:gd name="T10" fmla="*/ 0 60000 65536"/>
                <a:gd name="T11" fmla="*/ 0 60000 65536"/>
                <a:gd name="T12" fmla="*/ 0 w 109"/>
                <a:gd name="T13" fmla="*/ 0 h 151"/>
                <a:gd name="T14" fmla="*/ 109 w 109"/>
                <a:gd name="T15" fmla="*/ 151 h 151"/>
              </a:gdLst>
              <a:ahLst/>
              <a:cxnLst>
                <a:cxn ang="T8">
                  <a:pos x="T0" y="T1"/>
                </a:cxn>
                <a:cxn ang="T9">
                  <a:pos x="T2" y="T3"/>
                </a:cxn>
                <a:cxn ang="T10">
                  <a:pos x="T4" y="T5"/>
                </a:cxn>
                <a:cxn ang="T11">
                  <a:pos x="T6" y="T7"/>
                </a:cxn>
              </a:cxnLst>
              <a:rect l="T12" t="T13" r="T14" b="T15"/>
              <a:pathLst>
                <a:path w="109" h="151">
                  <a:moveTo>
                    <a:pt x="20" y="151"/>
                  </a:moveTo>
                  <a:lnTo>
                    <a:pt x="109" y="41"/>
                  </a:lnTo>
                  <a:lnTo>
                    <a:pt x="0" y="0"/>
                  </a:lnTo>
                  <a:lnTo>
                    <a:pt x="20" y="151"/>
                  </a:lnTo>
                  <a:close/>
                </a:path>
              </a:pathLst>
            </a:custGeom>
            <a:solidFill>
              <a:srgbClr val="000000"/>
            </a:solidFill>
            <a:ln w="9525">
              <a:solidFill>
                <a:schemeClr val="tx1"/>
              </a:solidFill>
              <a:round/>
              <a:headEnd/>
              <a:tailEnd/>
            </a:ln>
          </p:spPr>
          <p:txBody>
            <a:bodyPr/>
            <a:lstStyle/>
            <a:p>
              <a:endParaRPr lang="en-US"/>
            </a:p>
          </p:txBody>
        </p:sp>
      </p:grpSp>
      <p:grpSp>
        <p:nvGrpSpPr>
          <p:cNvPr id="58394" name="Group 30"/>
          <p:cNvGrpSpPr>
            <a:grpSpLocks/>
          </p:cNvGrpSpPr>
          <p:nvPr/>
        </p:nvGrpSpPr>
        <p:grpSpPr bwMode="auto">
          <a:xfrm>
            <a:off x="2438402" y="2667000"/>
            <a:ext cx="1133475" cy="1050925"/>
            <a:chOff x="1504" y="1473"/>
            <a:chExt cx="714" cy="662"/>
          </a:xfrm>
        </p:grpSpPr>
        <p:sp>
          <p:nvSpPr>
            <p:cNvPr id="58408" name="Line 31"/>
            <p:cNvSpPr>
              <a:spLocks noChangeShapeType="1"/>
            </p:cNvSpPr>
            <p:nvPr/>
          </p:nvSpPr>
          <p:spPr bwMode="auto">
            <a:xfrm>
              <a:off x="1504" y="1473"/>
              <a:ext cx="654" cy="607"/>
            </a:xfrm>
            <a:prstGeom prst="line">
              <a:avLst/>
            </a:prstGeom>
            <a:noFill/>
            <a:ln w="15875">
              <a:solidFill>
                <a:schemeClr val="tx1"/>
              </a:solidFill>
              <a:round/>
              <a:headEnd/>
              <a:tailEnd/>
            </a:ln>
          </p:spPr>
          <p:txBody>
            <a:bodyPr/>
            <a:lstStyle/>
            <a:p>
              <a:endParaRPr lang="en-US"/>
            </a:p>
          </p:txBody>
        </p:sp>
        <p:sp>
          <p:nvSpPr>
            <p:cNvPr id="58409" name="Freeform 32"/>
            <p:cNvSpPr>
              <a:spLocks/>
            </p:cNvSpPr>
            <p:nvPr/>
          </p:nvSpPr>
          <p:spPr bwMode="auto">
            <a:xfrm>
              <a:off x="2109" y="1997"/>
              <a:ext cx="109" cy="138"/>
            </a:xfrm>
            <a:custGeom>
              <a:avLst/>
              <a:gdLst>
                <a:gd name="T0" fmla="*/ 0 w 109"/>
                <a:gd name="T1" fmla="*/ 111 h 138"/>
                <a:gd name="T2" fmla="*/ 109 w 109"/>
                <a:gd name="T3" fmla="*/ 138 h 138"/>
                <a:gd name="T4" fmla="*/ 59 w 109"/>
                <a:gd name="T5" fmla="*/ 0 h 138"/>
                <a:gd name="T6" fmla="*/ 0 w 109"/>
                <a:gd name="T7" fmla="*/ 111 h 138"/>
                <a:gd name="T8" fmla="*/ 0 60000 65536"/>
                <a:gd name="T9" fmla="*/ 0 60000 65536"/>
                <a:gd name="T10" fmla="*/ 0 60000 65536"/>
                <a:gd name="T11" fmla="*/ 0 60000 65536"/>
                <a:gd name="T12" fmla="*/ 0 w 109"/>
                <a:gd name="T13" fmla="*/ 0 h 138"/>
                <a:gd name="T14" fmla="*/ 109 w 109"/>
                <a:gd name="T15" fmla="*/ 138 h 138"/>
              </a:gdLst>
              <a:ahLst/>
              <a:cxnLst>
                <a:cxn ang="T8">
                  <a:pos x="T0" y="T1"/>
                </a:cxn>
                <a:cxn ang="T9">
                  <a:pos x="T2" y="T3"/>
                </a:cxn>
                <a:cxn ang="T10">
                  <a:pos x="T4" y="T5"/>
                </a:cxn>
                <a:cxn ang="T11">
                  <a:pos x="T6" y="T7"/>
                </a:cxn>
              </a:cxnLst>
              <a:rect l="T12" t="T13" r="T14" b="T15"/>
              <a:pathLst>
                <a:path w="109" h="138">
                  <a:moveTo>
                    <a:pt x="0" y="111"/>
                  </a:moveTo>
                  <a:lnTo>
                    <a:pt x="109" y="138"/>
                  </a:lnTo>
                  <a:lnTo>
                    <a:pt x="59" y="0"/>
                  </a:lnTo>
                  <a:lnTo>
                    <a:pt x="0" y="111"/>
                  </a:lnTo>
                  <a:close/>
                </a:path>
              </a:pathLst>
            </a:custGeom>
            <a:solidFill>
              <a:srgbClr val="000000"/>
            </a:solidFill>
            <a:ln w="9525">
              <a:solidFill>
                <a:schemeClr val="tx1"/>
              </a:solidFill>
              <a:round/>
              <a:headEnd/>
              <a:tailEnd/>
            </a:ln>
          </p:spPr>
          <p:txBody>
            <a:bodyPr/>
            <a:lstStyle/>
            <a:p>
              <a:endParaRPr lang="en-US"/>
            </a:p>
          </p:txBody>
        </p:sp>
      </p:grpSp>
      <p:grpSp>
        <p:nvGrpSpPr>
          <p:cNvPr id="58395" name="Group 33"/>
          <p:cNvGrpSpPr>
            <a:grpSpLocks/>
          </p:cNvGrpSpPr>
          <p:nvPr/>
        </p:nvGrpSpPr>
        <p:grpSpPr bwMode="auto">
          <a:xfrm>
            <a:off x="5597527" y="3267077"/>
            <a:ext cx="944563" cy="1052513"/>
            <a:chOff x="3526" y="1804"/>
            <a:chExt cx="595" cy="663"/>
          </a:xfrm>
        </p:grpSpPr>
        <p:sp>
          <p:nvSpPr>
            <p:cNvPr id="58406" name="Line 34"/>
            <p:cNvSpPr>
              <a:spLocks noChangeShapeType="1"/>
            </p:cNvSpPr>
            <p:nvPr/>
          </p:nvSpPr>
          <p:spPr bwMode="auto">
            <a:xfrm flipV="1">
              <a:off x="3526" y="1859"/>
              <a:ext cx="535" cy="608"/>
            </a:xfrm>
            <a:prstGeom prst="line">
              <a:avLst/>
            </a:prstGeom>
            <a:noFill/>
            <a:ln w="15875">
              <a:solidFill>
                <a:schemeClr val="tx1"/>
              </a:solidFill>
              <a:round/>
              <a:headEnd/>
              <a:tailEnd/>
            </a:ln>
          </p:spPr>
          <p:txBody>
            <a:bodyPr/>
            <a:lstStyle/>
            <a:p>
              <a:endParaRPr lang="en-US"/>
            </a:p>
          </p:txBody>
        </p:sp>
        <p:sp>
          <p:nvSpPr>
            <p:cNvPr id="58407" name="Freeform 35"/>
            <p:cNvSpPr>
              <a:spLocks/>
            </p:cNvSpPr>
            <p:nvPr/>
          </p:nvSpPr>
          <p:spPr bwMode="auto">
            <a:xfrm>
              <a:off x="4012" y="1804"/>
              <a:ext cx="109" cy="152"/>
            </a:xfrm>
            <a:custGeom>
              <a:avLst/>
              <a:gdLst>
                <a:gd name="T0" fmla="*/ 59 w 109"/>
                <a:gd name="T1" fmla="*/ 152 h 152"/>
                <a:gd name="T2" fmla="*/ 109 w 109"/>
                <a:gd name="T3" fmla="*/ 0 h 152"/>
                <a:gd name="T4" fmla="*/ 0 w 109"/>
                <a:gd name="T5" fmla="*/ 41 h 152"/>
                <a:gd name="T6" fmla="*/ 59 w 109"/>
                <a:gd name="T7" fmla="*/ 152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59" y="152"/>
                  </a:moveTo>
                  <a:lnTo>
                    <a:pt x="109" y="0"/>
                  </a:lnTo>
                  <a:lnTo>
                    <a:pt x="0" y="41"/>
                  </a:lnTo>
                  <a:lnTo>
                    <a:pt x="59" y="152"/>
                  </a:lnTo>
                  <a:close/>
                </a:path>
              </a:pathLst>
            </a:custGeom>
            <a:solidFill>
              <a:srgbClr val="000000"/>
            </a:solidFill>
            <a:ln w="9525">
              <a:solidFill>
                <a:schemeClr val="tx1"/>
              </a:solidFill>
              <a:round/>
              <a:headEnd/>
              <a:tailEnd/>
            </a:ln>
          </p:spPr>
          <p:txBody>
            <a:bodyPr/>
            <a:lstStyle/>
            <a:p>
              <a:endParaRPr lang="en-US"/>
            </a:p>
          </p:txBody>
        </p:sp>
      </p:grpSp>
      <p:grpSp>
        <p:nvGrpSpPr>
          <p:cNvPr id="58396" name="Group 36"/>
          <p:cNvGrpSpPr>
            <a:grpSpLocks/>
          </p:cNvGrpSpPr>
          <p:nvPr/>
        </p:nvGrpSpPr>
        <p:grpSpPr bwMode="auto">
          <a:xfrm>
            <a:off x="5597527" y="2478088"/>
            <a:ext cx="944563" cy="350837"/>
            <a:chOff x="3526" y="1307"/>
            <a:chExt cx="595" cy="221"/>
          </a:xfrm>
        </p:grpSpPr>
        <p:sp>
          <p:nvSpPr>
            <p:cNvPr id="58404" name="Line 37"/>
            <p:cNvSpPr>
              <a:spLocks noChangeShapeType="1"/>
            </p:cNvSpPr>
            <p:nvPr/>
          </p:nvSpPr>
          <p:spPr bwMode="auto">
            <a:xfrm>
              <a:off x="3526" y="1307"/>
              <a:ext cx="516" cy="138"/>
            </a:xfrm>
            <a:prstGeom prst="line">
              <a:avLst/>
            </a:prstGeom>
            <a:noFill/>
            <a:ln w="15875">
              <a:solidFill>
                <a:schemeClr val="tx1"/>
              </a:solidFill>
              <a:round/>
              <a:headEnd/>
              <a:tailEnd/>
            </a:ln>
          </p:spPr>
          <p:txBody>
            <a:bodyPr/>
            <a:lstStyle/>
            <a:p>
              <a:endParaRPr lang="en-US"/>
            </a:p>
          </p:txBody>
        </p:sp>
        <p:sp>
          <p:nvSpPr>
            <p:cNvPr id="58405" name="Freeform 38"/>
            <p:cNvSpPr>
              <a:spLocks/>
            </p:cNvSpPr>
            <p:nvPr/>
          </p:nvSpPr>
          <p:spPr bwMode="auto">
            <a:xfrm>
              <a:off x="4012" y="1376"/>
              <a:ext cx="109" cy="152"/>
            </a:xfrm>
            <a:custGeom>
              <a:avLst/>
              <a:gdLst>
                <a:gd name="T0" fmla="*/ 0 w 109"/>
                <a:gd name="T1" fmla="*/ 152 h 152"/>
                <a:gd name="T2" fmla="*/ 109 w 109"/>
                <a:gd name="T3" fmla="*/ 97 h 152"/>
                <a:gd name="T4" fmla="*/ 20 w 109"/>
                <a:gd name="T5" fmla="*/ 0 h 152"/>
                <a:gd name="T6" fmla="*/ 0 w 109"/>
                <a:gd name="T7" fmla="*/ 152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0" y="152"/>
                  </a:moveTo>
                  <a:lnTo>
                    <a:pt x="109" y="97"/>
                  </a:lnTo>
                  <a:lnTo>
                    <a:pt x="20" y="0"/>
                  </a:lnTo>
                  <a:lnTo>
                    <a:pt x="0" y="152"/>
                  </a:lnTo>
                  <a:close/>
                </a:path>
              </a:pathLst>
            </a:custGeom>
            <a:solidFill>
              <a:srgbClr val="000000"/>
            </a:solidFill>
            <a:ln w="9525">
              <a:solidFill>
                <a:schemeClr val="tx1"/>
              </a:solidFill>
              <a:round/>
              <a:headEnd/>
              <a:tailEnd/>
            </a:ln>
          </p:spPr>
          <p:txBody>
            <a:bodyPr/>
            <a:lstStyle/>
            <a:p>
              <a:endParaRPr lang="en-US"/>
            </a:p>
          </p:txBody>
        </p:sp>
      </p:grpSp>
      <p:sp>
        <p:nvSpPr>
          <p:cNvPr id="58397" name="Text Box 39"/>
          <p:cNvSpPr txBox="1">
            <a:spLocks noChangeArrowheads="1"/>
          </p:cNvSpPr>
          <p:nvPr/>
        </p:nvSpPr>
        <p:spPr bwMode="auto">
          <a:xfrm>
            <a:off x="1135063" y="776289"/>
            <a:ext cx="193232" cy="984885"/>
          </a:xfrm>
          <a:prstGeom prst="rect">
            <a:avLst/>
          </a:prstGeom>
          <a:noFill/>
          <a:ln w="9525">
            <a:noFill/>
            <a:miter lim="800000"/>
            <a:headEnd type="none" w="sm" len="med"/>
            <a:tailEnd type="none" w="sm" len="med"/>
          </a:ln>
        </p:spPr>
        <p:txBody>
          <a:bodyPr wrap="none">
            <a:spAutoFit/>
          </a:bodyPr>
          <a:lstStyle/>
          <a:p>
            <a:pPr eaLnBrk="0" hangingPunct="0">
              <a:spcAft>
                <a:spcPts val="1200"/>
              </a:spcAft>
            </a:pPr>
            <a:endParaRPr lang="en-US" sz="2400" b="1">
              <a:latin typeface="Times New Roman" pitchFamily="18" charset="0"/>
            </a:endParaRPr>
          </a:p>
          <a:p>
            <a:pPr eaLnBrk="0" hangingPunct="0">
              <a:spcAft>
                <a:spcPts val="1200"/>
              </a:spcAft>
            </a:pPr>
            <a:endParaRPr lang="en-US" sz="2400" b="1">
              <a:solidFill>
                <a:srgbClr val="000000"/>
              </a:solidFill>
            </a:endParaRPr>
          </a:p>
        </p:txBody>
      </p:sp>
      <p:sp>
        <p:nvSpPr>
          <p:cNvPr id="420904" name="Rectangle 40"/>
          <p:cNvSpPr>
            <a:spLocks noGrp="1" noRot="1" noChangeArrowheads="1"/>
          </p:cNvSpPr>
          <p:nvPr>
            <p:ph type="title" idx="4294967295"/>
          </p:nvPr>
        </p:nvSpPr>
        <p:spPr>
          <a:xfrm>
            <a:off x="0" y="254001"/>
            <a:ext cx="9144000" cy="549275"/>
          </a:xfrm>
        </p:spPr>
        <p:txBody>
          <a:bodyPr/>
          <a:lstStyle/>
          <a:p>
            <a:pPr eaLnBrk="1" hangingPunct="1">
              <a:defRPr/>
            </a:pPr>
            <a:r>
              <a:rPr lang="en-US" sz="3600" dirty="0" smtClean="0">
                <a:solidFill>
                  <a:srgbClr val="FFFF00"/>
                </a:solidFill>
                <a:latin typeface="Arial" charset="0"/>
              </a:rPr>
              <a:t>Mediating and Moderating Variables*</a:t>
            </a:r>
          </a:p>
        </p:txBody>
      </p:sp>
      <p:sp>
        <p:nvSpPr>
          <p:cNvPr id="420905" name="Rectangle 41"/>
          <p:cNvSpPr>
            <a:spLocks noChangeArrowheads="1"/>
          </p:cNvSpPr>
          <p:nvPr/>
        </p:nvSpPr>
        <p:spPr bwMode="auto">
          <a:xfrm>
            <a:off x="5410200" y="5327650"/>
            <a:ext cx="1655276" cy="430887"/>
          </a:xfrm>
          <a:prstGeom prst="rect">
            <a:avLst/>
          </a:prstGeom>
          <a:noFill/>
          <a:ln w="9525">
            <a:noFill/>
            <a:miter lim="800000"/>
            <a:headEnd/>
            <a:tailEnd/>
          </a:ln>
        </p:spPr>
        <p:txBody>
          <a:bodyPr wrap="none" lIns="0" tIns="0" rIns="0" bIns="0">
            <a:spAutoFit/>
          </a:bodyPr>
          <a:lstStyle/>
          <a:p>
            <a:pPr>
              <a:spcBef>
                <a:spcPct val="20000"/>
              </a:spcBef>
            </a:pPr>
            <a:r>
              <a:rPr lang="en-US" sz="2800">
                <a:solidFill>
                  <a:srgbClr val="000000"/>
                </a:solidFill>
                <a:latin typeface="Times New Roman" pitchFamily="18" charset="0"/>
              </a:rPr>
              <a:t>Moderators</a:t>
            </a:r>
            <a:endParaRPr lang="en-US" sz="2400" b="1">
              <a:solidFill>
                <a:srgbClr val="000000"/>
              </a:solidFill>
            </a:endParaRPr>
          </a:p>
        </p:txBody>
      </p:sp>
      <p:grpSp>
        <p:nvGrpSpPr>
          <p:cNvPr id="7" name="Group 42"/>
          <p:cNvGrpSpPr>
            <a:grpSpLocks/>
          </p:cNvGrpSpPr>
          <p:nvPr/>
        </p:nvGrpSpPr>
        <p:grpSpPr bwMode="auto">
          <a:xfrm>
            <a:off x="6096000" y="4114801"/>
            <a:ext cx="173038" cy="788988"/>
            <a:chOff x="1812" y="2301"/>
            <a:chExt cx="109" cy="497"/>
          </a:xfrm>
        </p:grpSpPr>
        <p:sp>
          <p:nvSpPr>
            <p:cNvPr id="58402" name="Line 43"/>
            <p:cNvSpPr>
              <a:spLocks noChangeShapeType="1"/>
            </p:cNvSpPr>
            <p:nvPr/>
          </p:nvSpPr>
          <p:spPr bwMode="auto">
            <a:xfrm flipV="1">
              <a:off x="1861" y="2411"/>
              <a:ext cx="1" cy="387"/>
            </a:xfrm>
            <a:prstGeom prst="line">
              <a:avLst/>
            </a:prstGeom>
            <a:noFill/>
            <a:ln w="15875">
              <a:solidFill>
                <a:schemeClr val="tx1"/>
              </a:solidFill>
              <a:round/>
              <a:headEnd/>
              <a:tailEnd/>
            </a:ln>
          </p:spPr>
          <p:txBody>
            <a:bodyPr/>
            <a:lstStyle/>
            <a:p>
              <a:endParaRPr lang="en-US"/>
            </a:p>
          </p:txBody>
        </p:sp>
        <p:sp>
          <p:nvSpPr>
            <p:cNvPr id="58403" name="Freeform 44"/>
            <p:cNvSpPr>
              <a:spLocks/>
            </p:cNvSpPr>
            <p:nvPr/>
          </p:nvSpPr>
          <p:spPr bwMode="auto">
            <a:xfrm>
              <a:off x="1812" y="2301"/>
              <a:ext cx="109" cy="152"/>
            </a:xfrm>
            <a:custGeom>
              <a:avLst/>
              <a:gdLst>
                <a:gd name="T0" fmla="*/ 109 w 109"/>
                <a:gd name="T1" fmla="*/ 152 h 152"/>
                <a:gd name="T2" fmla="*/ 49 w 109"/>
                <a:gd name="T3" fmla="*/ 0 h 152"/>
                <a:gd name="T4" fmla="*/ 0 w 109"/>
                <a:gd name="T5" fmla="*/ 152 h 152"/>
                <a:gd name="T6" fmla="*/ 109 w 109"/>
                <a:gd name="T7" fmla="*/ 152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109" y="152"/>
                  </a:moveTo>
                  <a:lnTo>
                    <a:pt x="49" y="0"/>
                  </a:lnTo>
                  <a:lnTo>
                    <a:pt x="0" y="152"/>
                  </a:lnTo>
                  <a:lnTo>
                    <a:pt x="109" y="152"/>
                  </a:lnTo>
                  <a:close/>
                </a:path>
              </a:pathLst>
            </a:custGeom>
            <a:solidFill>
              <a:srgbClr val="000000"/>
            </a:solidFill>
            <a:ln w="9525">
              <a:solidFill>
                <a:schemeClr val="tx1"/>
              </a:solidFill>
              <a:round/>
              <a:headEnd/>
              <a:tailEnd/>
            </a:ln>
          </p:spPr>
          <p:txBody>
            <a:bodyPr/>
            <a:lstStyle/>
            <a:p>
              <a:endParaRPr lang="en-US"/>
            </a:p>
          </p:txBody>
        </p:sp>
      </p:grpSp>
      <p:sp>
        <p:nvSpPr>
          <p:cNvPr id="58401" name="Text Box 45"/>
          <p:cNvSpPr txBox="1">
            <a:spLocks noChangeArrowheads="1"/>
          </p:cNvSpPr>
          <p:nvPr/>
        </p:nvSpPr>
        <p:spPr bwMode="auto">
          <a:xfrm>
            <a:off x="42864" y="6172201"/>
            <a:ext cx="8872536" cy="539635"/>
          </a:xfrm>
          <a:prstGeom prst="rect">
            <a:avLst/>
          </a:prstGeom>
          <a:noFill/>
          <a:ln w="9525">
            <a:noFill/>
            <a:miter lim="800000"/>
            <a:headEnd type="none" w="sm" len="med"/>
            <a:tailEnd type="none" w="sm" len="med"/>
          </a:ln>
        </p:spPr>
        <p:txBody>
          <a:bodyPr wrap="square">
            <a:spAutoFit/>
          </a:bodyPr>
          <a:lstStyle/>
          <a:p>
            <a:pPr>
              <a:lnSpc>
                <a:spcPct val="90000"/>
              </a:lnSpc>
              <a:spcBef>
                <a:spcPct val="20000"/>
              </a:spcBef>
            </a:pPr>
            <a:r>
              <a:rPr lang="en-US" sz="1600" dirty="0" smtClean="0">
                <a:solidFill>
                  <a:srgbClr val="FFFF00"/>
                </a:solidFill>
              </a:rPr>
              <a:t>*Green </a:t>
            </a:r>
            <a:r>
              <a:rPr lang="en-US" sz="1600" dirty="0">
                <a:solidFill>
                  <a:srgbClr val="FFFF00"/>
                </a:solidFill>
              </a:rPr>
              <a:t>&amp; Kreuter, </a:t>
            </a:r>
            <a:r>
              <a:rPr lang="en-US" sz="1600" i="1" dirty="0">
                <a:solidFill>
                  <a:srgbClr val="FFFF00"/>
                </a:solidFill>
              </a:rPr>
              <a:t>Health Program Planning: An Educational and </a:t>
            </a:r>
            <a:r>
              <a:rPr lang="en-US" sz="1600" i="1" dirty="0" smtClean="0">
                <a:solidFill>
                  <a:srgbClr val="FFFF00"/>
                </a:solidFill>
              </a:rPr>
              <a:t>Ecological Approach</a:t>
            </a:r>
            <a:r>
              <a:rPr lang="en-US" sz="1600" i="1" dirty="0">
                <a:solidFill>
                  <a:srgbClr val="FFFF00"/>
                </a:solidFill>
              </a:rPr>
              <a:t>. </a:t>
            </a:r>
            <a:r>
              <a:rPr lang="en-US" sz="1600" dirty="0">
                <a:solidFill>
                  <a:srgbClr val="FFFF00"/>
                </a:solidFill>
              </a:rPr>
              <a:t>4th ed. New York: McGraw-Hill, 2005. Green &amp; Glasgow, </a:t>
            </a:r>
            <a:r>
              <a:rPr lang="en-US" sz="1600" i="1" dirty="0" err="1" smtClean="0">
                <a:solidFill>
                  <a:srgbClr val="FFFF00"/>
                </a:solidFill>
              </a:rPr>
              <a:t>Eval</a:t>
            </a:r>
            <a:r>
              <a:rPr lang="en-US" sz="1600" i="1" dirty="0" smtClean="0">
                <a:solidFill>
                  <a:srgbClr val="FFFF00"/>
                </a:solidFill>
              </a:rPr>
              <a:t> &amp; Health Professions, </a:t>
            </a:r>
            <a:r>
              <a:rPr lang="en-US" sz="1600" dirty="0">
                <a:solidFill>
                  <a:srgbClr val="FFFF00"/>
                </a:solidFill>
              </a:rPr>
              <a:t>2006.</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8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08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animBg="1"/>
      <p:bldP spid="420884" grpId="0" animBg="1"/>
      <p:bldP spid="420885" grpId="0"/>
      <p:bldP spid="42090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304800" y="412752"/>
            <a:ext cx="8610600" cy="1016305"/>
          </a:xfrm>
        </p:spPr>
        <p:txBody>
          <a:bodyPr/>
          <a:lstStyle/>
          <a:p>
            <a:pPr marL="0" indent="0">
              <a:lnSpc>
                <a:spcPct val="90000"/>
              </a:lnSpc>
            </a:pPr>
            <a:r>
              <a:rPr lang="en-US" sz="3600" dirty="0" smtClean="0">
                <a:solidFill>
                  <a:srgbClr val="FFFF00"/>
                </a:solidFill>
                <a:effectLst>
                  <a:outerShdw blurRad="38100" dist="38100" dir="2700000" algn="tl">
                    <a:srgbClr val="000000"/>
                  </a:outerShdw>
                </a:effectLst>
              </a:rPr>
              <a:t>Challenges to </a:t>
            </a:r>
            <a:r>
              <a:rPr lang="en-US" sz="3600" dirty="0">
                <a:solidFill>
                  <a:srgbClr val="FFFF00"/>
                </a:solidFill>
                <a:effectLst>
                  <a:outerShdw blurRad="38100" dist="38100" dir="2700000" algn="tl">
                    <a:srgbClr val="000000"/>
                  </a:outerShdw>
                </a:effectLst>
              </a:rPr>
              <a:t>“Best Practices” </a:t>
            </a:r>
            <a:r>
              <a:rPr lang="en-US" sz="3600" dirty="0" smtClean="0">
                <a:solidFill>
                  <a:srgbClr val="FFFF00"/>
                </a:solidFill>
                <a:effectLst>
                  <a:outerShdw blurRad="38100" dist="38100" dir="2700000" algn="tl">
                    <a:srgbClr val="000000"/>
                  </a:outerShdw>
                </a:effectLst>
              </a:rPr>
              <a:t>from Controlled Trials</a:t>
            </a:r>
            <a:r>
              <a:rPr lang="en-US" sz="3600" dirty="0">
                <a:solidFill>
                  <a:srgbClr val="FFFF00"/>
                </a:solidFill>
                <a:effectLst>
                  <a:outerShdw blurRad="38100" dist="38100" dir="2700000" algn="tl">
                    <a:srgbClr val="000000"/>
                  </a:outerShdw>
                </a:effectLst>
              </a:rPr>
              <a:t>*</a:t>
            </a:r>
          </a:p>
        </p:txBody>
      </p:sp>
      <p:sp>
        <p:nvSpPr>
          <p:cNvPr id="450563" name="Rectangle 3"/>
          <p:cNvSpPr>
            <a:spLocks noGrp="1" noChangeArrowheads="1"/>
          </p:cNvSpPr>
          <p:nvPr>
            <p:ph type="body" idx="1"/>
          </p:nvPr>
        </p:nvSpPr>
        <p:spPr>
          <a:xfrm>
            <a:off x="381000" y="1600200"/>
            <a:ext cx="8763000" cy="3962400"/>
          </a:xfrm>
        </p:spPr>
        <p:txBody>
          <a:bodyPr/>
          <a:lstStyle/>
          <a:p>
            <a:pPr marL="342900" indent="-342900">
              <a:lnSpc>
                <a:spcPct val="130000"/>
              </a:lnSpc>
            </a:pPr>
            <a:r>
              <a:rPr lang="en-US" sz="2400" b="1" dirty="0" smtClean="0"/>
              <a:t>Challenge of</a:t>
            </a:r>
            <a:r>
              <a:rPr lang="en-US" sz="2400" b="1" dirty="0" smtClean="0">
                <a:effectLst>
                  <a:outerShdw blurRad="38100" dist="38100" dir="2700000" algn="tl">
                    <a:srgbClr val="000000"/>
                  </a:outerShdw>
                </a:effectLst>
              </a:rPr>
              <a:t> </a:t>
            </a:r>
            <a:r>
              <a:rPr lang="en-US" sz="2400" b="1" dirty="0">
                <a:effectLst>
                  <a:outerShdw blurRad="38100" dist="38100" dir="2700000" algn="tl">
                    <a:srgbClr val="000000"/>
                  </a:outerShdw>
                </a:effectLst>
              </a:rPr>
              <a:t>translating “best practices” from science </a:t>
            </a:r>
            <a:r>
              <a:rPr lang="en-US" sz="2400" b="1" dirty="0" smtClean="0">
                <a:effectLst>
                  <a:outerShdw blurRad="38100" dist="38100" dir="2700000" algn="tl">
                    <a:srgbClr val="000000"/>
                  </a:outerShdw>
                </a:effectLst>
              </a:rPr>
              <a:t>to </a:t>
            </a:r>
            <a:r>
              <a:rPr lang="en-US" sz="2400" b="1" dirty="0">
                <a:effectLst>
                  <a:outerShdw blurRad="38100" dist="38100" dir="2700000" algn="tl">
                    <a:srgbClr val="000000"/>
                  </a:outerShdw>
                </a:effectLst>
              </a:rPr>
              <a:t>practitioner behavior, and to </a:t>
            </a:r>
            <a:r>
              <a:rPr lang="en-US" sz="2400" b="1" dirty="0" smtClean="0"/>
              <a:t>different circumstances</a:t>
            </a:r>
            <a:r>
              <a:rPr lang="en-US" sz="2400" b="1" dirty="0" smtClean="0">
                <a:effectLst>
                  <a:outerShdw blurRad="38100" dist="38100" dir="2700000" algn="tl">
                    <a:srgbClr val="000000"/>
                  </a:outerShdw>
                </a:effectLst>
              </a:rPr>
              <a:t> </a:t>
            </a:r>
            <a:endParaRPr lang="en-US" sz="2400" b="1" dirty="0">
              <a:effectLst>
                <a:outerShdw blurRad="38100" dist="38100" dir="2700000" algn="tl">
                  <a:srgbClr val="000000"/>
                </a:outerShdw>
              </a:effectLst>
            </a:endParaRPr>
          </a:p>
          <a:p>
            <a:pPr marL="342900" indent="-342900">
              <a:lnSpc>
                <a:spcPct val="120000"/>
              </a:lnSpc>
            </a:pPr>
            <a:r>
              <a:rPr lang="en-US" sz="2400" b="1" dirty="0" smtClean="0">
                <a:effectLst>
                  <a:outerShdw blurRad="38100" dist="38100" dir="2700000" algn="tl">
                    <a:srgbClr val="000000"/>
                  </a:outerShdw>
                </a:effectLst>
              </a:rPr>
              <a:t>…</a:t>
            </a:r>
            <a:r>
              <a:rPr lang="en-US" sz="2400" b="1" dirty="0" smtClean="0"/>
              <a:t>of</a:t>
            </a:r>
            <a:r>
              <a:rPr lang="en-US" sz="2400" b="1" dirty="0" smtClean="0">
                <a:effectLst>
                  <a:outerShdw blurRad="38100" dist="38100" dir="2700000" algn="tl">
                    <a:srgbClr val="000000"/>
                  </a:outerShdw>
                </a:effectLst>
              </a:rPr>
              <a:t> </a:t>
            </a:r>
            <a:r>
              <a:rPr lang="en-US" sz="2400" b="1" dirty="0">
                <a:effectLst>
                  <a:outerShdw blurRad="38100" dist="38100" dir="2700000" algn="tl">
                    <a:srgbClr val="000000"/>
                  </a:outerShdw>
                </a:effectLst>
              </a:rPr>
              <a:t>generalizing from research in one place, with one population, to other places, people and circumstances</a:t>
            </a:r>
          </a:p>
          <a:p>
            <a:pPr marL="342900" indent="-342900">
              <a:lnSpc>
                <a:spcPct val="120000"/>
              </a:lnSpc>
            </a:pPr>
            <a:r>
              <a:rPr lang="en-US" sz="2400" b="1" dirty="0" smtClean="0">
                <a:effectLst>
                  <a:outerShdw blurRad="38100" dist="38100" dir="2700000" algn="tl">
                    <a:srgbClr val="000000"/>
                  </a:outerShdw>
                </a:effectLst>
              </a:rPr>
              <a:t>…</a:t>
            </a:r>
            <a:r>
              <a:rPr lang="en-US" sz="2400" b="1" dirty="0" smtClean="0"/>
              <a:t>of</a:t>
            </a:r>
            <a:r>
              <a:rPr lang="en-US" sz="2400" b="1" dirty="0" smtClean="0">
                <a:effectLst>
                  <a:outerShdw blurRad="38100" dist="38100" dir="2700000" algn="tl">
                    <a:srgbClr val="000000"/>
                  </a:outerShdw>
                </a:effectLst>
              </a:rPr>
              <a:t> </a:t>
            </a:r>
            <a:r>
              <a:rPr lang="en-US" sz="2400" b="1" dirty="0">
                <a:effectLst>
                  <a:outerShdw blurRad="38100" dist="38100" dir="2700000" algn="tl">
                    <a:srgbClr val="000000"/>
                  </a:outerShdw>
                </a:effectLst>
              </a:rPr>
              <a:t>imposing experimental controls to generate “best practices” for community and population efforts</a:t>
            </a:r>
          </a:p>
          <a:p>
            <a:pPr marL="342900" indent="-342900">
              <a:lnSpc>
                <a:spcPct val="120000"/>
              </a:lnSpc>
            </a:pPr>
            <a:r>
              <a:rPr lang="en-US" sz="2400" b="1" dirty="0">
                <a:effectLst>
                  <a:outerShdw blurRad="38100" dist="38100" dir="2700000" algn="tl">
                    <a:srgbClr val="000000"/>
                  </a:outerShdw>
                </a:effectLst>
              </a:rPr>
              <a:t>Recommend “best practices” with “best processes” of locally-specific, diagnostic-planning procedures </a:t>
            </a:r>
            <a:r>
              <a:rPr lang="en-US" sz="2400" b="1" dirty="0" smtClean="0"/>
              <a:t>&amp;</a:t>
            </a:r>
            <a:r>
              <a:rPr lang="en-US" sz="2400" b="1" dirty="0" smtClean="0">
                <a:effectLst>
                  <a:outerShdw blurRad="38100" dist="38100" dir="2700000" algn="tl">
                    <a:srgbClr val="000000"/>
                  </a:outerShdw>
                </a:effectLst>
              </a:rPr>
              <a:t> CBPR to adapt efficacy-tested interventions to </a:t>
            </a:r>
            <a:r>
              <a:rPr lang="en-US" sz="2400" b="1" dirty="0">
                <a:effectLst>
                  <a:outerShdw blurRad="38100" dist="38100" dir="2700000" algn="tl">
                    <a:srgbClr val="000000"/>
                  </a:outerShdw>
                </a:effectLst>
              </a:rPr>
              <a:t>moderating variables…</a:t>
            </a:r>
          </a:p>
        </p:txBody>
      </p:sp>
      <p:sp>
        <p:nvSpPr>
          <p:cNvPr id="450564" name="Rectangle 4"/>
          <p:cNvSpPr>
            <a:spLocks noChangeArrowheads="1"/>
          </p:cNvSpPr>
          <p:nvPr/>
        </p:nvSpPr>
        <p:spPr bwMode="auto">
          <a:xfrm>
            <a:off x="228600" y="6096000"/>
            <a:ext cx="8610600" cy="457200"/>
          </a:xfrm>
          <a:prstGeom prst="rect">
            <a:avLst/>
          </a:prstGeom>
          <a:noFill/>
          <a:ln w="12700">
            <a:noFill/>
            <a:miter lim="800000"/>
            <a:headEnd type="none" w="sm" len="sm"/>
            <a:tailEnd type="none" w="sm" len="sm"/>
          </a:ln>
          <a:effectLst/>
        </p:spPr>
        <p:txBody>
          <a:bodyPr wrap="none" anchor="ctr"/>
          <a:lstStyle/>
          <a:p>
            <a:endParaRPr lang="en-US"/>
          </a:p>
        </p:txBody>
      </p:sp>
      <p:sp>
        <p:nvSpPr>
          <p:cNvPr id="450565" name="Text Box 5"/>
          <p:cNvSpPr txBox="1">
            <a:spLocks noChangeArrowheads="1"/>
          </p:cNvSpPr>
          <p:nvPr/>
        </p:nvSpPr>
        <p:spPr bwMode="auto">
          <a:xfrm>
            <a:off x="288927" y="6061077"/>
            <a:ext cx="8474075" cy="646331"/>
          </a:xfrm>
          <a:prstGeom prst="rect">
            <a:avLst/>
          </a:prstGeom>
          <a:noFill/>
          <a:ln w="12700">
            <a:noFill/>
            <a:miter lim="800000"/>
            <a:headEnd type="none" w="sm" len="sm"/>
            <a:tailEnd type="none" w="sm" len="sm"/>
          </a:ln>
          <a:effectLst/>
        </p:spPr>
        <p:txBody>
          <a:bodyPr>
            <a:spAutoFit/>
          </a:bodyPr>
          <a:lstStyle/>
          <a:p>
            <a:pPr eaLnBrk="0" hangingPunct="0"/>
            <a:r>
              <a:rPr lang="en-US" b="1" dirty="0">
                <a:solidFill>
                  <a:schemeClr val="tx1"/>
                </a:solidFill>
                <a:latin typeface="Times New Roman" pitchFamily="18" charset="0"/>
              </a:rPr>
              <a:t>*Green LW. From research to ‘best practices</a:t>
            </a:r>
            <a:r>
              <a:rPr lang="en-US" b="1" dirty="0" smtClean="0">
                <a:solidFill>
                  <a:schemeClr val="tx1"/>
                </a:solidFill>
                <a:latin typeface="Times New Roman" pitchFamily="18" charset="0"/>
              </a:rPr>
              <a:t>’ in other populations… </a:t>
            </a:r>
            <a:r>
              <a:rPr lang="en-US" b="1" i="1" dirty="0">
                <a:solidFill>
                  <a:schemeClr val="tx1"/>
                </a:solidFill>
                <a:latin typeface="Times New Roman" pitchFamily="18" charset="0"/>
              </a:rPr>
              <a:t>Am J H </a:t>
            </a:r>
            <a:r>
              <a:rPr lang="en-US" b="1" i="1" dirty="0" err="1" smtClean="0">
                <a:solidFill>
                  <a:schemeClr val="tx1"/>
                </a:solidFill>
                <a:latin typeface="Times New Roman" pitchFamily="18" charset="0"/>
              </a:rPr>
              <a:t>Behav</a:t>
            </a:r>
            <a:r>
              <a:rPr lang="en-US" b="1" i="1" dirty="0" smtClean="0">
                <a:solidFill>
                  <a:schemeClr val="tx1"/>
                </a:solidFill>
                <a:latin typeface="Times New Roman" pitchFamily="18" charset="0"/>
              </a:rPr>
              <a:t>, 25</a:t>
            </a:r>
            <a:r>
              <a:rPr lang="en-US" sz="1600" b="1" i="1" dirty="0">
                <a:latin typeface="Times New Roman"/>
                <a:cs typeface="Times New Roman"/>
              </a:rPr>
              <a:t>(</a:t>
            </a:r>
            <a:r>
              <a:rPr lang="en-US" sz="1600" dirty="0" smtClean="0">
                <a:latin typeface="Times New Roman"/>
                <a:cs typeface="Times New Roman"/>
              </a:rPr>
              <a:t>3), </a:t>
            </a:r>
            <a:r>
              <a:rPr lang="en-US" sz="1600" dirty="0">
                <a:latin typeface="Times New Roman"/>
                <a:cs typeface="Times New Roman"/>
              </a:rPr>
              <a:t>May </a:t>
            </a:r>
            <a:r>
              <a:rPr lang="en-US" sz="1600" dirty="0" smtClean="0">
                <a:latin typeface="Times New Roman"/>
                <a:cs typeface="Times New Roman"/>
              </a:rPr>
              <a:t>2001, </a:t>
            </a:r>
            <a:r>
              <a:rPr lang="en-US" sz="1600" dirty="0">
                <a:latin typeface="Times New Roman"/>
                <a:cs typeface="Times New Roman"/>
              </a:rPr>
              <a:t>pp. 165-</a:t>
            </a:r>
            <a:r>
              <a:rPr lang="en-US" sz="1600" dirty="0" smtClean="0">
                <a:latin typeface="Times New Roman"/>
                <a:cs typeface="Times New Roman"/>
              </a:rPr>
              <a:t>178</a:t>
            </a:r>
            <a:r>
              <a:rPr lang="en-US" sz="1600" dirty="0">
                <a:latin typeface="Times New Roman"/>
                <a:cs typeface="Times New Roman"/>
              </a:rPr>
              <a:t>.</a:t>
            </a:r>
            <a:endParaRPr lang="en-US" sz="1600" b="1" dirty="0">
              <a:solidFill>
                <a:schemeClr val="tx1"/>
              </a:solidFill>
              <a:latin typeface="Times New Roman"/>
              <a:cs typeface="Times New Roman"/>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lstStyle/>
          <a:p>
            <a:r>
              <a:rPr lang="en-US" dirty="0" smtClean="0">
                <a:solidFill>
                  <a:srgbClr val="FFFF00"/>
                </a:solidFill>
              </a:rPr>
              <a:t>The Multi-Site Translational Community Trial (mTCT) Proposal*</a:t>
            </a:r>
            <a:endParaRPr lang="en-US" dirty="0">
              <a:solidFill>
                <a:srgbClr val="FFFF00"/>
              </a:solidFill>
            </a:endParaRPr>
          </a:p>
        </p:txBody>
      </p:sp>
      <p:sp>
        <p:nvSpPr>
          <p:cNvPr id="3" name="Content Placeholder 2"/>
          <p:cNvSpPr>
            <a:spLocks noGrp="1"/>
          </p:cNvSpPr>
          <p:nvPr>
            <p:ph idx="1"/>
          </p:nvPr>
        </p:nvSpPr>
        <p:spPr>
          <a:xfrm>
            <a:off x="152400" y="1930400"/>
            <a:ext cx="8915400" cy="4241800"/>
          </a:xfrm>
        </p:spPr>
        <p:txBody>
          <a:bodyPr/>
          <a:lstStyle/>
          <a:p>
            <a:pPr>
              <a:lnSpc>
                <a:spcPct val="80000"/>
              </a:lnSpc>
            </a:pPr>
            <a:r>
              <a:rPr lang="en-US" b="1" dirty="0" smtClean="0"/>
              <a:t>Blends the internal validity advantages of </a:t>
            </a:r>
          </a:p>
          <a:p>
            <a:pPr lvl="1">
              <a:lnSpc>
                <a:spcPct val="80000"/>
              </a:lnSpc>
            </a:pPr>
            <a:r>
              <a:rPr lang="en-US" dirty="0" smtClean="0"/>
              <a:t>Cluster randomized trial or multi-site RCT</a:t>
            </a:r>
          </a:p>
          <a:p>
            <a:pPr lvl="1">
              <a:lnSpc>
                <a:spcPct val="80000"/>
              </a:lnSpc>
            </a:pPr>
            <a:r>
              <a:rPr lang="en-US" dirty="0" smtClean="0"/>
              <a:t>Fidelity to the function (but not the form) of an efficacy-tested intervention</a:t>
            </a:r>
          </a:p>
          <a:p>
            <a:pPr>
              <a:lnSpc>
                <a:spcPct val="80000"/>
              </a:lnSpc>
            </a:pPr>
            <a:r>
              <a:rPr lang="en-US" b="1" dirty="0" smtClean="0"/>
              <a:t>With the external validity advantages of </a:t>
            </a:r>
          </a:p>
          <a:p>
            <a:pPr lvl="1">
              <a:lnSpc>
                <a:spcPct val="80000"/>
              </a:lnSpc>
            </a:pPr>
            <a:r>
              <a:rPr lang="en-US" dirty="0" smtClean="0"/>
              <a:t>Diversity of settings, cultures, circumstances</a:t>
            </a:r>
          </a:p>
          <a:p>
            <a:pPr lvl="1">
              <a:lnSpc>
                <a:spcPct val="80000"/>
              </a:lnSpc>
            </a:pPr>
            <a:r>
              <a:rPr lang="en-US" dirty="0" smtClean="0"/>
              <a:t>Adaptation of the form (not the function) of the efficacy-tested intervention with some sacrifice of CBPR degrees of freedom</a:t>
            </a:r>
            <a:endParaRPr lang="en-US" dirty="0"/>
          </a:p>
        </p:txBody>
      </p:sp>
      <p:sp>
        <p:nvSpPr>
          <p:cNvPr id="4" name="TextBox 3"/>
          <p:cNvSpPr txBox="1"/>
          <p:nvPr/>
        </p:nvSpPr>
        <p:spPr>
          <a:xfrm>
            <a:off x="228600" y="5818426"/>
            <a:ext cx="8915400" cy="646331"/>
          </a:xfrm>
          <a:prstGeom prst="rect">
            <a:avLst/>
          </a:prstGeom>
          <a:noFill/>
        </p:spPr>
        <p:txBody>
          <a:bodyPr wrap="square" rtlCol="0">
            <a:spAutoFit/>
          </a:bodyPr>
          <a:lstStyle/>
          <a:p>
            <a:r>
              <a:rPr lang="en-US" dirty="0" smtClean="0"/>
              <a:t>*Katz DL et al. From controlled trial to community adoption…</a:t>
            </a:r>
            <a:r>
              <a:rPr lang="en-US" i="1" dirty="0" smtClean="0"/>
              <a:t>Am J Public Health,</a:t>
            </a:r>
            <a:r>
              <a:rPr lang="en-US" dirty="0" smtClean="0"/>
              <a:t>2011</a:t>
            </a:r>
            <a:r>
              <a:rPr lang="en-US" dirty="0"/>
              <a:t>; 101(8): pp. e17-</a:t>
            </a:r>
            <a:r>
              <a:rPr lang="en-US" dirty="0" smtClean="0"/>
              <a:t>e27. </a:t>
            </a:r>
            <a:r>
              <a:rPr lang="en-US" dirty="0"/>
              <a:t>Full text Online </a:t>
            </a:r>
            <a:r>
              <a:rPr lang="en-US" u="sng" dirty="0">
                <a:hlinkClick r:id="rId3"/>
              </a:rPr>
              <a:t>www.ajph.org</a:t>
            </a:r>
            <a:r>
              <a:rPr lang="en-US" dirty="0"/>
              <a:t>, Aug. 2011, e17. </a:t>
            </a:r>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8229600" cy="1143000"/>
          </a:xfrm>
        </p:spPr>
        <p:txBody>
          <a:bodyPr/>
          <a:lstStyle/>
          <a:p>
            <a:pPr>
              <a:lnSpc>
                <a:spcPct val="80000"/>
              </a:lnSpc>
            </a:pPr>
            <a:r>
              <a:rPr lang="en-US" dirty="0" smtClean="0">
                <a:solidFill>
                  <a:srgbClr val="FFFF00"/>
                </a:solidFill>
              </a:rPr>
              <a:t>The mTCT for Practice-Based, Community-Based, Academic to Participatory Research</a:t>
            </a:r>
            <a:endParaRPr lang="en-US" dirty="0">
              <a:solidFill>
                <a:srgbClr val="FFFF00"/>
              </a:solidFill>
            </a:endParaRPr>
          </a:p>
        </p:txBody>
      </p:sp>
      <p:sp>
        <p:nvSpPr>
          <p:cNvPr id="5" name="Oval 4"/>
          <p:cNvSpPr/>
          <p:nvPr/>
        </p:nvSpPr>
        <p:spPr bwMode="auto">
          <a:xfrm>
            <a:off x="3200400" y="2413000"/>
            <a:ext cx="2362200" cy="2057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Practice-     </a:t>
            </a:r>
            <a:r>
              <a:rPr kumimoji="0" lang="en-US" sz="1800" b="0" i="0" u="none" strike="noStrike" cap="none" normalizeH="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Based Research</a:t>
            </a:r>
          </a:p>
        </p:txBody>
      </p:sp>
      <p:sp>
        <p:nvSpPr>
          <p:cNvPr id="7" name="Oval 6"/>
          <p:cNvSpPr/>
          <p:nvPr/>
        </p:nvSpPr>
        <p:spPr bwMode="auto">
          <a:xfrm>
            <a:off x="4038600" y="4038600"/>
            <a:ext cx="2057400" cy="1828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Community-</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Based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Research</a:t>
            </a:r>
          </a:p>
        </p:txBody>
      </p:sp>
      <p:sp>
        <p:nvSpPr>
          <p:cNvPr id="6" name="Oval 5"/>
          <p:cNvSpPr/>
          <p:nvPr/>
        </p:nvSpPr>
        <p:spPr bwMode="auto">
          <a:xfrm>
            <a:off x="4267200" y="2438400"/>
            <a:ext cx="2438400" cy="2286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    Participatory                          </a:t>
            </a:r>
            <a:r>
              <a:rPr kumimoji="0" lang="en-US" sz="1800" b="0" i="0" u="none" strike="noStrike" cap="none" normalizeH="0" baseline="0" dirty="0" smtClean="0">
                <a:ln>
                  <a:noFill/>
                </a:ln>
                <a:effectLst/>
                <a:latin typeface="Arial" charset="0"/>
              </a:rPr>
              <a:t>Research</a:t>
            </a:r>
          </a:p>
        </p:txBody>
      </p:sp>
      <p:sp>
        <p:nvSpPr>
          <p:cNvPr id="8" name="Oval 7"/>
          <p:cNvSpPr/>
          <p:nvPr/>
        </p:nvSpPr>
        <p:spPr bwMode="auto">
          <a:xfrm>
            <a:off x="1828800" y="3962400"/>
            <a:ext cx="2514600" cy="2057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Highly Controlled Academic</a:t>
            </a:r>
            <a:r>
              <a:rPr kumimoji="0" lang="en-US" sz="1800" b="0" i="0" u="none" strike="noStrike" cap="none" normalizeH="0" dirty="0" smtClean="0">
                <a:ln>
                  <a:noFill/>
                </a:ln>
                <a:solidFill>
                  <a:schemeClr val="tx1"/>
                </a:solidFill>
                <a:effectLst/>
                <a:latin typeface="Arial" charset="0"/>
              </a:rPr>
              <a:t> Research</a:t>
            </a: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5029201" y="4114800"/>
            <a:ext cx="825992" cy="369332"/>
          </a:xfrm>
          <a:prstGeom prst="rect">
            <a:avLst/>
          </a:prstGeom>
          <a:noFill/>
        </p:spPr>
        <p:txBody>
          <a:bodyPr wrap="none" rtlCol="0">
            <a:spAutoFit/>
          </a:bodyPr>
          <a:lstStyle/>
          <a:p>
            <a:r>
              <a:rPr lang="en-US" dirty="0" smtClean="0"/>
              <a:t>CBPR</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Rot="1" noChangeArrowheads="1"/>
          </p:cNvSpPr>
          <p:nvPr>
            <p:ph type="title"/>
          </p:nvPr>
        </p:nvSpPr>
        <p:spPr>
          <a:xfrm>
            <a:off x="228600" y="304801"/>
            <a:ext cx="8915400" cy="885825"/>
          </a:xfrm>
        </p:spPr>
        <p:txBody>
          <a:bodyPr/>
          <a:lstStyle/>
          <a:p>
            <a:pPr eaLnBrk="1" hangingPunct="1">
              <a:defRPr/>
            </a:pPr>
            <a:r>
              <a:rPr lang="en-US" sz="3200" dirty="0" smtClean="0">
                <a:solidFill>
                  <a:srgbClr val="FFFF00"/>
                </a:solidFill>
              </a:rPr>
              <a:t>Aligning Evidence* with (and deriving it from) Practice: Matching, Mapping, Pooling &amp; Patching</a:t>
            </a:r>
          </a:p>
        </p:txBody>
      </p:sp>
      <p:sp>
        <p:nvSpPr>
          <p:cNvPr id="466947" name="Rectangle 3"/>
          <p:cNvSpPr>
            <a:spLocks noGrp="1" noChangeArrowheads="1"/>
          </p:cNvSpPr>
          <p:nvPr>
            <p:ph type="body" idx="1"/>
          </p:nvPr>
        </p:nvSpPr>
        <p:spPr>
          <a:xfrm>
            <a:off x="304800" y="1574800"/>
            <a:ext cx="8686800" cy="4191000"/>
          </a:xfrm>
        </p:spPr>
        <p:txBody>
          <a:bodyPr/>
          <a:lstStyle/>
          <a:p>
            <a:pPr eaLnBrk="1" hangingPunct="1">
              <a:defRPr/>
            </a:pPr>
            <a:r>
              <a:rPr lang="en-US" sz="2400" i="1" dirty="0" smtClean="0">
                <a:latin typeface="Arial" charset="0"/>
              </a:rPr>
              <a:t>Matching</a:t>
            </a:r>
            <a:r>
              <a:rPr lang="en-US" sz="2400" dirty="0" smtClean="0">
                <a:latin typeface="Arial" charset="0"/>
              </a:rPr>
              <a:t> ecological levels of a system or community with RCT evidence of </a:t>
            </a:r>
            <a:r>
              <a:rPr lang="en-US" sz="2400" i="1" dirty="0" smtClean="0">
                <a:latin typeface="Arial" charset="0"/>
              </a:rPr>
              <a:t>efficacy</a:t>
            </a:r>
            <a:r>
              <a:rPr lang="en-US" sz="2400" dirty="0" smtClean="0">
                <a:latin typeface="Arial" charset="0"/>
              </a:rPr>
              <a:t> for interventions at those levels</a:t>
            </a:r>
          </a:p>
          <a:p>
            <a:pPr eaLnBrk="1" hangingPunct="1">
              <a:defRPr/>
            </a:pPr>
            <a:r>
              <a:rPr lang="en-US" sz="2400" i="1" dirty="0" smtClean="0">
                <a:latin typeface="Arial" charset="0"/>
              </a:rPr>
              <a:t>Mapping</a:t>
            </a:r>
            <a:r>
              <a:rPr lang="en-US" sz="2400" dirty="0" smtClean="0">
                <a:latin typeface="Arial" charset="0"/>
              </a:rPr>
              <a:t> theory to the causal chain to fill gaps in the evidence for </a:t>
            </a:r>
            <a:r>
              <a:rPr lang="en-US" sz="2400" i="1" dirty="0" smtClean="0">
                <a:latin typeface="Arial" charset="0"/>
              </a:rPr>
              <a:t>effectiveness</a:t>
            </a:r>
            <a:r>
              <a:rPr lang="en-US" sz="2400" dirty="0" smtClean="0">
                <a:latin typeface="Arial" charset="0"/>
              </a:rPr>
              <a:t> of interventions</a:t>
            </a:r>
          </a:p>
          <a:p>
            <a:pPr eaLnBrk="1" hangingPunct="1">
              <a:defRPr/>
            </a:pPr>
            <a:r>
              <a:rPr lang="en-US" sz="2400" i="1" dirty="0" smtClean="0">
                <a:latin typeface="Arial" charset="0"/>
              </a:rPr>
              <a:t>Pooling</a:t>
            </a:r>
            <a:r>
              <a:rPr lang="en-US" sz="2400" dirty="0" smtClean="0">
                <a:latin typeface="Arial" charset="0"/>
              </a:rPr>
              <a:t> experience to blend interventions to fill gaps in evidence for the effectiveness of programs in similar situations</a:t>
            </a:r>
          </a:p>
          <a:p>
            <a:pPr eaLnBrk="1" hangingPunct="1">
              <a:defRPr/>
            </a:pPr>
            <a:r>
              <a:rPr lang="en-US" sz="2400" i="1" dirty="0" smtClean="0">
                <a:latin typeface="Arial" charset="0"/>
              </a:rPr>
              <a:t>Patching</a:t>
            </a:r>
            <a:r>
              <a:rPr lang="en-US" sz="2400" dirty="0" smtClean="0">
                <a:latin typeface="Arial" charset="0"/>
              </a:rPr>
              <a:t> pooled interventions with indigenous wisdom and professional judgment about plausible causes &amp; interventions to fill gaps in the </a:t>
            </a:r>
            <a:r>
              <a:rPr lang="en-US" sz="2400" i="1" dirty="0" smtClean="0">
                <a:latin typeface="Arial" charset="0"/>
              </a:rPr>
              <a:t>program</a:t>
            </a:r>
            <a:r>
              <a:rPr lang="en-US" sz="2400" dirty="0" smtClean="0">
                <a:latin typeface="Arial" charset="0"/>
              </a:rPr>
              <a:t> for the specific population</a:t>
            </a:r>
            <a:endParaRPr lang="en-US" sz="2400" i="1" dirty="0" smtClean="0">
              <a:latin typeface="Arial" charset="0"/>
            </a:endParaRPr>
          </a:p>
        </p:txBody>
      </p:sp>
      <p:sp>
        <p:nvSpPr>
          <p:cNvPr id="59396" name="Text Box 4"/>
          <p:cNvSpPr txBox="1">
            <a:spLocks noChangeArrowheads="1"/>
          </p:cNvSpPr>
          <p:nvPr/>
        </p:nvSpPr>
        <p:spPr bwMode="auto">
          <a:xfrm>
            <a:off x="254386" y="6070600"/>
            <a:ext cx="8203814" cy="498598"/>
          </a:xfrm>
          <a:prstGeom prst="rect">
            <a:avLst/>
          </a:prstGeom>
          <a:noFill/>
          <a:ln w="9525">
            <a:noFill/>
            <a:miter lim="800000"/>
            <a:headEnd type="none" w="sm" len="med"/>
            <a:tailEnd type="none" w="sm" len="med"/>
          </a:ln>
        </p:spPr>
        <p:txBody>
          <a:bodyPr wrap="none">
            <a:spAutoFit/>
          </a:bodyPr>
          <a:lstStyle/>
          <a:p>
            <a:pPr>
              <a:lnSpc>
                <a:spcPct val="60000"/>
              </a:lnSpc>
              <a:spcBef>
                <a:spcPct val="20000"/>
              </a:spcBef>
            </a:pPr>
            <a:r>
              <a:rPr lang="en-US" dirty="0">
                <a:solidFill>
                  <a:srgbClr val="FFFF00"/>
                </a:solidFill>
              </a:rPr>
              <a:t>*Green &amp; Kreuter, </a:t>
            </a:r>
            <a:r>
              <a:rPr lang="en-US" i="1" dirty="0">
                <a:solidFill>
                  <a:srgbClr val="FFFF00"/>
                </a:solidFill>
              </a:rPr>
              <a:t>Health Program Planning: An Educational and Ecological</a:t>
            </a:r>
          </a:p>
          <a:p>
            <a:pPr>
              <a:lnSpc>
                <a:spcPct val="60000"/>
              </a:lnSpc>
              <a:spcBef>
                <a:spcPct val="20000"/>
              </a:spcBef>
            </a:pPr>
            <a:r>
              <a:rPr lang="en-US" i="1" dirty="0">
                <a:solidFill>
                  <a:srgbClr val="FFFF00"/>
                </a:solidFill>
              </a:rPr>
              <a:t>Approach. </a:t>
            </a:r>
            <a:r>
              <a:rPr lang="en-US" dirty="0">
                <a:solidFill>
                  <a:srgbClr val="FFFF00"/>
                </a:solidFill>
              </a:rPr>
              <a:t>4th ed. NY: McGraw-Hill, 2005, Chapter 5. Green &amp; Glasgow, 2006.</a:t>
            </a:r>
            <a:endParaRPr lang="en-US" b="1" dirty="0">
              <a:solidFill>
                <a:srgbClr val="FFFF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6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6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6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The Drag</a:t>
            </a:r>
            <a:endParaRPr lang="en-US" dirty="0">
              <a:solidFill>
                <a:srgbClr val="FFFF00"/>
              </a:solidFill>
            </a:endParaRPr>
          </a:p>
        </p:txBody>
      </p:sp>
      <p:sp>
        <p:nvSpPr>
          <p:cNvPr id="3" name="Content Placeholder 2"/>
          <p:cNvSpPr>
            <a:spLocks noGrp="1"/>
          </p:cNvSpPr>
          <p:nvPr>
            <p:ph idx="1"/>
          </p:nvPr>
        </p:nvSpPr>
        <p:spPr>
          <a:xfrm>
            <a:off x="457200" y="1295400"/>
            <a:ext cx="8229600" cy="4525963"/>
          </a:xfrm>
        </p:spPr>
        <p:txBody>
          <a:bodyPr/>
          <a:lstStyle/>
          <a:p>
            <a:r>
              <a:rPr lang="en-US" dirty="0">
                <a:effectLst/>
              </a:rPr>
              <a:t>After innovating with quasi-</a:t>
            </a:r>
            <a:r>
              <a:rPr lang="en-US" dirty="0" err="1">
                <a:effectLst/>
              </a:rPr>
              <a:t>expt’l</a:t>
            </a:r>
            <a:r>
              <a:rPr lang="en-US" dirty="0">
                <a:effectLst/>
              </a:rPr>
              <a:t> and mixed-method designs as we tried to get at complexities of population-level, socially-conditioned behaviors, we had to retreat back to </a:t>
            </a:r>
            <a:r>
              <a:rPr lang="en-US" dirty="0" smtClean="0">
                <a:effectLst/>
              </a:rPr>
              <a:t>RCTs </a:t>
            </a:r>
          </a:p>
          <a:p>
            <a:r>
              <a:rPr lang="en-US" dirty="0" smtClean="0">
                <a:effectLst/>
              </a:rPr>
              <a:t>More-rigorous-than-thou ethic in peer review</a:t>
            </a:r>
            <a:endParaRPr lang="en-US" dirty="0">
              <a:effectLst/>
            </a:endParaRPr>
          </a:p>
          <a:p>
            <a:r>
              <a:rPr lang="en-US" dirty="0" smtClean="0">
                <a:effectLst/>
              </a:rPr>
              <a:t>NIH </a:t>
            </a:r>
            <a:r>
              <a:rPr lang="en-US" dirty="0">
                <a:effectLst/>
              </a:rPr>
              <a:t>budgets and peer review became </a:t>
            </a:r>
            <a:r>
              <a:rPr lang="en-US" dirty="0" smtClean="0">
                <a:effectLst/>
              </a:rPr>
              <a:t>stiffer, pay lines sank, and research retreated to safer designs and methods that would fit systematic reviews </a:t>
            </a:r>
          </a:p>
          <a:p>
            <a:endParaRPr lang="en-US" dirty="0" smtClean="0">
              <a:effectLst/>
            </a:endParaRPr>
          </a:p>
          <a:p>
            <a:endParaRPr lang="en-US" dirty="0"/>
          </a:p>
        </p:txBody>
      </p:sp>
    </p:spTree>
    <p:extLst>
      <p:ext uri="{BB962C8B-B14F-4D97-AF65-F5344CB8AC3E}">
        <p14:creationId xmlns:p14="http://schemas.microsoft.com/office/powerpoint/2010/main" val="2373540789"/>
      </p:ext>
    </p:extLst>
  </p:cSld>
  <p:clrMapOvr>
    <a:masterClrMapping/>
  </p:clrMapOvr>
  <p:transition>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dirty="0" smtClean="0">
                <a:solidFill>
                  <a:srgbClr val="FFFF00"/>
                </a:solidFill>
              </a:rPr>
              <a:t>Greenhouse Gas Effects on Temp: Three Scenario Projections</a:t>
            </a:r>
            <a:endParaRPr lang="en-US" dirty="0">
              <a:solidFill>
                <a:srgbClr val="FFFF00"/>
              </a:solidFill>
            </a:endParaRPr>
          </a:p>
        </p:txBody>
      </p:sp>
      <p:pic>
        <p:nvPicPr>
          <p:cNvPr id="4" name="Content Placeholder 3" descr="GreenhouseGasProjections.jpg"/>
          <p:cNvPicPr>
            <a:picLocks noGrp="1" noChangeAspect="1"/>
          </p:cNvPicPr>
          <p:nvPr>
            <p:ph idx="1"/>
          </p:nvPr>
        </p:nvPicPr>
        <p:blipFill>
          <a:blip r:embed="rId2">
            <a:extLst>
              <a:ext uri="{28A0092B-C50C-407E-A947-70E740481C1C}">
                <a14:useLocalDpi xmlns:a14="http://schemas.microsoft.com/office/drawing/2010/main" val="0"/>
              </a:ext>
            </a:extLst>
          </a:blip>
          <a:srcRect t="10214" b="10214"/>
          <a:stretch>
            <a:fillRect/>
          </a:stretch>
        </p:blipFill>
        <p:spPr>
          <a:xfrm>
            <a:off x="304800" y="1600201"/>
            <a:ext cx="8610600" cy="5029199"/>
          </a:xfrm>
        </p:spPr>
      </p:pic>
    </p:spTree>
    <p:extLst>
      <p:ext uri="{BB962C8B-B14F-4D97-AF65-F5344CB8AC3E}">
        <p14:creationId xmlns:p14="http://schemas.microsoft.com/office/powerpoint/2010/main" val="422013395"/>
      </p:ext>
    </p:extLst>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CDC’s Priorities for 2016*</a:t>
            </a:r>
            <a:endParaRPr lang="en-US" dirty="0">
              <a:solidFill>
                <a:srgbClr val="FFFF00"/>
              </a:solidFill>
            </a:endParaRPr>
          </a:p>
        </p:txBody>
      </p:sp>
      <p:sp>
        <p:nvSpPr>
          <p:cNvPr id="3" name="Content Placeholder 2"/>
          <p:cNvSpPr>
            <a:spLocks noGrp="1"/>
          </p:cNvSpPr>
          <p:nvPr>
            <p:ph idx="1"/>
          </p:nvPr>
        </p:nvSpPr>
        <p:spPr>
          <a:xfrm>
            <a:off x="457200" y="1600201"/>
            <a:ext cx="8229600" cy="3809999"/>
          </a:xfrm>
        </p:spPr>
        <p:txBody>
          <a:bodyPr/>
          <a:lstStyle/>
          <a:p>
            <a:pPr lvl="0"/>
            <a:r>
              <a:rPr lang="en-US" dirty="0" smtClean="0">
                <a:effectLst/>
              </a:rPr>
              <a:t>“We </a:t>
            </a:r>
            <a:r>
              <a:rPr lang="en-US" dirty="0">
                <a:effectLst/>
              </a:rPr>
              <a:t>need to completely extinguish Ebola in West Africa, eradicate polio in Pakistan and Afghanistan, and accelerate the work of strengthening public health infrastructure in every country so that the world will be better protected from the next threat</a:t>
            </a:r>
            <a:r>
              <a:rPr lang="en-US" dirty="0" smtClean="0">
                <a:effectLst/>
              </a:rPr>
              <a:t>.”</a:t>
            </a:r>
          </a:p>
          <a:p>
            <a:pPr lvl="0"/>
            <a:r>
              <a:rPr lang="en-US" dirty="0" smtClean="0">
                <a:effectLst/>
              </a:rPr>
              <a:t> [+Zeta virus]</a:t>
            </a:r>
            <a:endParaRPr lang="en-US" dirty="0">
              <a:effectLst/>
            </a:endParaRPr>
          </a:p>
          <a:p>
            <a:endParaRPr lang="en-US" dirty="0"/>
          </a:p>
        </p:txBody>
      </p:sp>
      <p:sp>
        <p:nvSpPr>
          <p:cNvPr id="4" name="TextBox 3"/>
          <p:cNvSpPr txBox="1"/>
          <p:nvPr/>
        </p:nvSpPr>
        <p:spPr>
          <a:xfrm>
            <a:off x="152400" y="5410200"/>
            <a:ext cx="8763000" cy="707886"/>
          </a:xfrm>
          <a:prstGeom prst="rect">
            <a:avLst/>
          </a:prstGeom>
          <a:noFill/>
        </p:spPr>
        <p:txBody>
          <a:bodyPr wrap="square" rtlCol="0">
            <a:spAutoFit/>
          </a:bodyPr>
          <a:lstStyle/>
          <a:p>
            <a:r>
              <a:rPr lang="en-US" sz="2000" i="1" dirty="0" smtClean="0"/>
              <a:t>*One </a:t>
            </a:r>
            <a:r>
              <a:rPr lang="en-US" sz="2000" i="1" dirty="0"/>
              <a:t>week before the president’s State of the Union </a:t>
            </a:r>
            <a:r>
              <a:rPr lang="en-US" sz="2000" i="1" dirty="0" smtClean="0"/>
              <a:t>address, </a:t>
            </a:r>
            <a:r>
              <a:rPr lang="en-US" sz="2000" i="1" dirty="0"/>
              <a:t>in January, </a:t>
            </a:r>
            <a:endParaRPr lang="en-US" sz="2000" i="1" dirty="0" smtClean="0"/>
          </a:p>
          <a:p>
            <a:r>
              <a:rPr lang="en-US" sz="2000" i="1" dirty="0" smtClean="0"/>
              <a:t>CDC </a:t>
            </a:r>
            <a:r>
              <a:rPr lang="en-US" sz="2000" i="1" dirty="0"/>
              <a:t>released its “State of Public Health 2016″ with Dr</a:t>
            </a:r>
            <a:r>
              <a:rPr lang="en-US" sz="2000" i="1" dirty="0" smtClean="0"/>
              <a:t>. Thomas </a:t>
            </a:r>
            <a:r>
              <a:rPr lang="en-US" sz="2000" i="1" dirty="0" err="1"/>
              <a:t>Frieden</a:t>
            </a:r>
            <a:r>
              <a:rPr lang="en-US" sz="2000" dirty="0"/>
              <a:t> </a:t>
            </a:r>
          </a:p>
        </p:txBody>
      </p:sp>
    </p:spTree>
    <p:extLst>
      <p:ext uri="{BB962C8B-B14F-4D97-AF65-F5344CB8AC3E}">
        <p14:creationId xmlns:p14="http://schemas.microsoft.com/office/powerpoint/2010/main" val="2317154247"/>
      </p:ext>
    </p:extLst>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Frieden’s</a:t>
            </a:r>
            <a:r>
              <a:rPr lang="en-US" dirty="0" smtClean="0">
                <a:solidFill>
                  <a:srgbClr val="FFFF00"/>
                </a:solidFill>
              </a:rPr>
              <a:t> 2016 Priorities for CDC</a:t>
            </a:r>
            <a:endParaRPr lang="en-US" dirty="0">
              <a:solidFill>
                <a:srgbClr val="FFFF00"/>
              </a:solidFill>
            </a:endParaRPr>
          </a:p>
        </p:txBody>
      </p:sp>
      <p:sp>
        <p:nvSpPr>
          <p:cNvPr id="3" name="Content Placeholder 2"/>
          <p:cNvSpPr>
            <a:spLocks noGrp="1"/>
          </p:cNvSpPr>
          <p:nvPr>
            <p:ph idx="1"/>
          </p:nvPr>
        </p:nvSpPr>
        <p:spPr>
          <a:xfrm>
            <a:off x="457200" y="1417637"/>
            <a:ext cx="8382000" cy="5135563"/>
          </a:xfrm>
        </p:spPr>
        <p:txBody>
          <a:bodyPr/>
          <a:lstStyle/>
          <a:p>
            <a:pPr lvl="0"/>
            <a:r>
              <a:rPr lang="en-US" dirty="0">
                <a:effectLst/>
              </a:rPr>
              <a:t>We must find and stop outbreaks of drug-resistant organisms rapidly and protect antibiotics by greatly improving their rational use among both humans and feed animals.</a:t>
            </a:r>
          </a:p>
          <a:p>
            <a:pPr lvl="0"/>
            <a:r>
              <a:rPr lang="en-US" dirty="0">
                <a:effectLst/>
              </a:rPr>
              <a:t>We have to reverse the tragic and devastating opioid epidemic, particularly through improved prescribing practices for pain and addiction, and working with law enforcement to reduce the supply (and thus increase the cost) of illicit opioids.</a:t>
            </a:r>
          </a:p>
          <a:p>
            <a:pPr marL="0" indent="0">
              <a:buNone/>
            </a:pPr>
            <a:r>
              <a:rPr lang="en-US" dirty="0">
                <a:effectLst/>
              </a:rPr>
              <a:t> </a:t>
            </a:r>
          </a:p>
        </p:txBody>
      </p:sp>
    </p:spTree>
    <p:extLst>
      <p:ext uri="{BB962C8B-B14F-4D97-AF65-F5344CB8AC3E}">
        <p14:creationId xmlns:p14="http://schemas.microsoft.com/office/powerpoint/2010/main" val="241145699"/>
      </p:ext>
    </p:extLst>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9"/>
            <a:ext cx="8305800" cy="1096961"/>
          </a:xfrm>
        </p:spPr>
        <p:txBody>
          <a:bodyPr/>
          <a:lstStyle/>
          <a:p>
            <a:r>
              <a:rPr lang="en-US" dirty="0" smtClean="0">
                <a:solidFill>
                  <a:srgbClr val="FFFF00"/>
                </a:solidFill>
              </a:rPr>
              <a:t>CDC’s 4</a:t>
            </a:r>
            <a:r>
              <a:rPr lang="en-US" baseline="30000" dirty="0" smtClean="0">
                <a:solidFill>
                  <a:srgbClr val="FFFF00"/>
                </a:solidFill>
              </a:rPr>
              <a:t>th</a:t>
            </a:r>
            <a:r>
              <a:rPr lang="en-US" dirty="0" smtClean="0">
                <a:solidFill>
                  <a:srgbClr val="FFFF00"/>
                </a:solidFill>
              </a:rPr>
              <a:t> Priority</a:t>
            </a:r>
            <a:endParaRPr lang="en-US" dirty="0">
              <a:solidFill>
                <a:srgbClr val="FFFF00"/>
              </a:solidFill>
            </a:endParaRPr>
          </a:p>
        </p:txBody>
      </p:sp>
      <p:sp>
        <p:nvSpPr>
          <p:cNvPr id="3" name="Content Placeholder 2"/>
          <p:cNvSpPr>
            <a:spLocks noGrp="1"/>
          </p:cNvSpPr>
          <p:nvPr>
            <p:ph idx="1"/>
          </p:nvPr>
        </p:nvSpPr>
        <p:spPr>
          <a:xfrm>
            <a:off x="457200" y="1722437"/>
            <a:ext cx="8229600" cy="4525963"/>
          </a:xfrm>
        </p:spPr>
        <p:txBody>
          <a:bodyPr/>
          <a:lstStyle/>
          <a:p>
            <a:r>
              <a:rPr lang="en-US" dirty="0" smtClean="0">
                <a:effectLst/>
              </a:rPr>
              <a:t>“We </a:t>
            </a:r>
            <a:r>
              <a:rPr lang="en-US" dirty="0">
                <a:effectLst/>
              </a:rPr>
              <a:t>have to double down on efforts to prevent our two leading killers – cardiovascular disease and cancer – by intensifying implementation of comprehensive tobacco control and making even more progress in our Million Hearts campaign</a:t>
            </a:r>
            <a:r>
              <a:rPr lang="en-US" dirty="0" smtClean="0">
                <a:effectLst/>
              </a:rPr>
              <a:t>.”</a:t>
            </a:r>
            <a:endParaRPr lang="en-US" dirty="0"/>
          </a:p>
        </p:txBody>
      </p:sp>
    </p:spTree>
    <p:extLst>
      <p:ext uri="{BB962C8B-B14F-4D97-AF65-F5344CB8AC3E}">
        <p14:creationId xmlns:p14="http://schemas.microsoft.com/office/powerpoint/2010/main" val="2595357733"/>
      </p:ext>
    </p:extLst>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FF00"/>
                </a:solidFill>
              </a:rPr>
              <a:t>Summary: The Case for Participatory and Practice-Based Research</a:t>
            </a:r>
            <a:endParaRPr lang="en-US" b="1" dirty="0">
              <a:solidFill>
                <a:srgbClr val="FFFF00"/>
              </a:solidFill>
            </a:endParaRPr>
          </a:p>
        </p:txBody>
      </p:sp>
      <p:sp>
        <p:nvSpPr>
          <p:cNvPr id="4" name="Content Placeholder 3"/>
          <p:cNvSpPr txBox="1">
            <a:spLocks noGrp="1"/>
          </p:cNvSpPr>
          <p:nvPr>
            <p:ph idx="1"/>
          </p:nvPr>
        </p:nvSpPr>
        <p:spPr>
          <a:xfrm>
            <a:off x="228600" y="1600201"/>
            <a:ext cx="8763000" cy="5029069"/>
          </a:xfrm>
        </p:spPr>
        <p:txBody>
          <a:bodyPr>
            <a:spAutoFit/>
          </a:bodyPr>
          <a:lstStyle/>
          <a:p>
            <a:pPr>
              <a:defRPr/>
            </a:pPr>
            <a:r>
              <a:rPr lang="en-US" b="1" dirty="0" smtClean="0"/>
              <a:t>“Participatory approach at the front-end of the research pipeline is the best assurance of relevance and utilization of the research at the other end of the pipeline.” </a:t>
            </a:r>
          </a:p>
          <a:p>
            <a:pPr lvl="1">
              <a:defRPr/>
            </a:pPr>
            <a:r>
              <a:rPr lang="en-US" sz="2000" dirty="0" smtClean="0"/>
              <a:t>Commission on Community-Engaged Scholarship in the Health Professions. Linking Scholarship and Communities: Report of the Commission on Community-Engaged Scholarship in the Health Professions. Seattle: Community-Campus Partnerships for Health, 2005.</a:t>
            </a:r>
            <a:r>
              <a:rPr lang="en-US" sz="2000" b="1" dirty="0" smtClean="0"/>
              <a:t>  </a:t>
            </a:r>
            <a:endParaRPr lang="en-US" b="1" dirty="0" smtClean="0"/>
          </a:p>
          <a:p>
            <a:pPr>
              <a:defRPr/>
            </a:pPr>
            <a:r>
              <a:rPr lang="en-US" b="1" dirty="0" smtClean="0"/>
              <a:t>“If we want more evidence-based practice… </a:t>
            </a:r>
          </a:p>
          <a:p>
            <a:pPr>
              <a:defRPr/>
            </a:pPr>
            <a:r>
              <a:rPr lang="en-US" b="1" dirty="0" smtClean="0"/>
              <a:t>…we need more practice-based evidence”* *</a:t>
            </a:r>
            <a:r>
              <a:rPr lang="en-US" sz="2800" b="1" i="1" dirty="0" smtClean="0"/>
              <a:t>AJPH, 2006</a:t>
            </a:r>
            <a:endParaRPr lang="en-US" b="1"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Causes of Renewed Drive</a:t>
            </a:r>
            <a:endParaRPr lang="en-US" dirty="0">
              <a:solidFill>
                <a:srgbClr val="FFFF00"/>
              </a:solidFill>
            </a:endParaRPr>
          </a:p>
        </p:txBody>
      </p:sp>
      <p:sp>
        <p:nvSpPr>
          <p:cNvPr id="3" name="Content Placeholder 2"/>
          <p:cNvSpPr>
            <a:spLocks noGrp="1"/>
          </p:cNvSpPr>
          <p:nvPr>
            <p:ph idx="1"/>
          </p:nvPr>
        </p:nvSpPr>
        <p:spPr>
          <a:xfrm>
            <a:off x="228600" y="1417637"/>
            <a:ext cx="8763000" cy="4525963"/>
          </a:xfrm>
        </p:spPr>
        <p:txBody>
          <a:bodyPr/>
          <a:lstStyle/>
          <a:p>
            <a:r>
              <a:rPr lang="en-US" b="1" dirty="0" smtClean="0"/>
              <a:t>The ascendency of ecological models and systems thinking in challenging RCT limitations</a:t>
            </a:r>
          </a:p>
          <a:p>
            <a:r>
              <a:rPr lang="en-US" b="1" dirty="0" smtClean="0"/>
              <a:t>The intensification of theory testing </a:t>
            </a:r>
          </a:p>
          <a:p>
            <a:r>
              <a:rPr lang="en-US" b="1" dirty="0" smtClean="0"/>
              <a:t>The emergence of community-based &amp; patient-centered participatory research</a:t>
            </a:r>
          </a:p>
          <a:p>
            <a:r>
              <a:rPr lang="en-US" b="1" dirty="0" smtClean="0"/>
              <a:t>The influence of evidence-based practice criteria limiting funding of robust, innovative programs </a:t>
            </a:r>
          </a:p>
          <a:p>
            <a:endParaRPr lang="en-US" dirty="0"/>
          </a:p>
        </p:txBody>
      </p:sp>
    </p:spTree>
    <p:extLst>
      <p:ext uri="{BB962C8B-B14F-4D97-AF65-F5344CB8AC3E}">
        <p14:creationId xmlns:p14="http://schemas.microsoft.com/office/powerpoint/2010/main" val="220271175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E.g., The Health Belief Model</a:t>
            </a:r>
            <a:endParaRPr lang="en-US" dirty="0">
              <a:solidFill>
                <a:srgbClr val="FFFF00"/>
              </a:solidFill>
            </a:endParaRPr>
          </a:p>
        </p:txBody>
      </p:sp>
      <p:sp>
        <p:nvSpPr>
          <p:cNvPr id="3" name="Content Placeholder 2"/>
          <p:cNvSpPr>
            <a:spLocks noGrp="1"/>
          </p:cNvSpPr>
          <p:nvPr>
            <p:ph idx="1"/>
          </p:nvPr>
        </p:nvSpPr>
        <p:spPr>
          <a:xfrm>
            <a:off x="228600" y="1447800"/>
            <a:ext cx="8686800" cy="4525963"/>
          </a:xfrm>
        </p:spPr>
        <p:txBody>
          <a:bodyPr/>
          <a:lstStyle/>
          <a:p>
            <a:r>
              <a:rPr lang="en-US" sz="2800" b="1" dirty="0" smtClean="0"/>
              <a:t>The </a:t>
            </a:r>
            <a:r>
              <a:rPr lang="en-US" sz="2800" b="1" dirty="0"/>
              <a:t>b</a:t>
            </a:r>
            <a:r>
              <a:rPr lang="en-US" sz="2800" b="1" dirty="0" smtClean="0"/>
              <a:t>ehavioral </a:t>
            </a:r>
            <a:r>
              <a:rPr lang="en-US" sz="2800" b="1" dirty="0"/>
              <a:t>s</a:t>
            </a:r>
            <a:r>
              <a:rPr lang="en-US" sz="2800" b="1" dirty="0" smtClean="0"/>
              <a:t>cience group hired by Mayhew Derryberry for the USPHS Health Education Div.</a:t>
            </a:r>
          </a:p>
          <a:p>
            <a:r>
              <a:rPr lang="en-US" sz="2800" b="1" dirty="0" smtClean="0"/>
              <a:t>Hochbaum’s study of why people did or did not avail themselves of mobile screening units</a:t>
            </a:r>
          </a:p>
          <a:p>
            <a:r>
              <a:rPr lang="en-US" sz="2800" b="1" dirty="0" smtClean="0"/>
              <a:t>The belief in susceptibility to the problem was emblazoned as the first belief identified.</a:t>
            </a:r>
          </a:p>
          <a:p>
            <a:r>
              <a:rPr lang="en-US" sz="2800" b="1" dirty="0" smtClean="0"/>
              <a:t>Second belief, “belief in severity”?</a:t>
            </a:r>
          </a:p>
          <a:p>
            <a:r>
              <a:rPr lang="en-US" sz="2800" b="1" dirty="0" smtClean="0"/>
              <a:t>The subsequent history of the model…*</a:t>
            </a:r>
          </a:p>
          <a:p>
            <a:r>
              <a:rPr lang="en-US" sz="2800" b="1" dirty="0" smtClean="0"/>
              <a:t>Meta-analyses…and fidelity vs. adaptation*</a:t>
            </a:r>
          </a:p>
        </p:txBody>
      </p:sp>
      <p:sp>
        <p:nvSpPr>
          <p:cNvPr id="4" name="Rectangle 3"/>
          <p:cNvSpPr/>
          <p:nvPr/>
        </p:nvSpPr>
        <p:spPr>
          <a:xfrm>
            <a:off x="304800" y="6059269"/>
            <a:ext cx="8534400" cy="646331"/>
          </a:xfrm>
          <a:prstGeom prst="rect">
            <a:avLst/>
          </a:prstGeom>
        </p:spPr>
        <p:txBody>
          <a:bodyPr wrap="square">
            <a:spAutoFit/>
          </a:bodyPr>
          <a:lstStyle/>
          <a:p>
            <a:r>
              <a:rPr lang="en-US" dirty="0" smtClean="0"/>
              <a:t>*Harrison </a:t>
            </a:r>
            <a:r>
              <a:rPr lang="en-US" dirty="0"/>
              <a:t>J, Mullen PD, Green LW. (1992). </a:t>
            </a:r>
            <a:r>
              <a:rPr lang="en-US" dirty="0" smtClean="0"/>
              <a:t> A </a:t>
            </a:r>
            <a:r>
              <a:rPr lang="en-US" dirty="0"/>
              <a:t>meta-analysis of studies of Health Belief Model with adults. </a:t>
            </a:r>
            <a:r>
              <a:rPr lang="en-US" i="1" dirty="0"/>
              <a:t>Health Educ. Res.  </a:t>
            </a:r>
            <a:r>
              <a:rPr lang="en-US" dirty="0"/>
              <a:t>7(1):107-116.</a:t>
            </a:r>
          </a:p>
        </p:txBody>
      </p:sp>
    </p:spTree>
    <p:extLst>
      <p:ext uri="{BB962C8B-B14F-4D97-AF65-F5344CB8AC3E}">
        <p14:creationId xmlns:p14="http://schemas.microsoft.com/office/powerpoint/2010/main" val="390529319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61"/>
            <a:ext cx="8229600" cy="459339"/>
          </a:xfrm>
        </p:spPr>
        <p:txBody>
          <a:bodyPr>
            <a:noAutofit/>
          </a:bodyPr>
          <a:lstStyle/>
          <a:p>
            <a:r>
              <a:rPr lang="en-US" sz="3200" dirty="0" smtClean="0">
                <a:solidFill>
                  <a:srgbClr val="FFFF00"/>
                </a:solidFill>
              </a:rPr>
              <a:t>A Brief History of Systematic Reviews Driving Medicine &amp; Public Health</a:t>
            </a:r>
            <a:endParaRPr lang="en-US" sz="3200" dirty="0">
              <a:solidFill>
                <a:srgbClr val="FFFF00"/>
              </a:solidFill>
            </a:endParaRPr>
          </a:p>
        </p:txBody>
      </p:sp>
      <p:sp>
        <p:nvSpPr>
          <p:cNvPr id="3" name="Content Placeholder 2"/>
          <p:cNvSpPr>
            <a:spLocks noGrp="1"/>
          </p:cNvSpPr>
          <p:nvPr>
            <p:ph idx="1"/>
          </p:nvPr>
        </p:nvSpPr>
        <p:spPr>
          <a:xfrm>
            <a:off x="304800" y="914400"/>
            <a:ext cx="8686800" cy="4958160"/>
          </a:xfrm>
        </p:spPr>
        <p:txBody>
          <a:bodyPr>
            <a:noAutofit/>
          </a:bodyPr>
          <a:lstStyle/>
          <a:p>
            <a:r>
              <a:rPr lang="en-US" sz="2400" b="1" dirty="0" smtClean="0"/>
              <a:t>R.A. Fisher (1926) testing of hybrid seeds in agriculture</a:t>
            </a:r>
          </a:p>
          <a:p>
            <a:r>
              <a:rPr lang="en-US" sz="2400" b="1" dirty="0" smtClean="0"/>
              <a:t>Archie Cochrane, &amp; D. Bradford-Hill, UK, 1960s</a:t>
            </a:r>
          </a:p>
          <a:p>
            <a:r>
              <a:rPr lang="en-US" sz="2400" b="1" dirty="0" smtClean="0"/>
              <a:t>David </a:t>
            </a:r>
            <a:r>
              <a:rPr lang="en-US" sz="2400" b="1" dirty="0" err="1" smtClean="0"/>
              <a:t>Sackett</a:t>
            </a:r>
            <a:r>
              <a:rPr lang="en-US" sz="2400" b="1" dirty="0" smtClean="0"/>
              <a:t>, McMaster Univ., Canada, 1970s</a:t>
            </a:r>
          </a:p>
          <a:p>
            <a:r>
              <a:rPr lang="en-US" sz="2400" b="1" dirty="0"/>
              <a:t>Brian </a:t>
            </a:r>
            <a:r>
              <a:rPr lang="en-US" sz="2400" b="1" dirty="0" smtClean="0"/>
              <a:t>Haynes, founding editor, </a:t>
            </a:r>
            <a:r>
              <a:rPr lang="en-US" sz="2400" b="1" i="1" dirty="0" smtClean="0"/>
              <a:t>J. </a:t>
            </a:r>
            <a:r>
              <a:rPr lang="en-US" sz="2400" b="1" i="1" dirty="0" err="1" smtClean="0"/>
              <a:t>Evid</a:t>
            </a:r>
            <a:r>
              <a:rPr lang="en-US" sz="2400" b="1" i="1" dirty="0" smtClean="0"/>
              <a:t>.-Based Med</a:t>
            </a:r>
            <a:r>
              <a:rPr lang="en-US" sz="2400" b="1" dirty="0" smtClean="0"/>
              <a:t>., 1970-80s</a:t>
            </a:r>
          </a:p>
          <a:p>
            <a:r>
              <a:rPr lang="en-US" sz="2400" b="1" dirty="0" smtClean="0"/>
              <a:t>Haynes &amp; </a:t>
            </a:r>
            <a:r>
              <a:rPr lang="en-US" sz="2400" b="1" dirty="0" err="1" smtClean="0"/>
              <a:t>Sackett</a:t>
            </a:r>
            <a:r>
              <a:rPr lang="en-US" sz="2400" b="1" dirty="0" smtClean="0"/>
              <a:t>, McMaster conf. </a:t>
            </a:r>
            <a:r>
              <a:rPr lang="en-US" sz="2400" b="1" i="1" dirty="0" smtClean="0"/>
              <a:t>Compliance in Health Care</a:t>
            </a:r>
            <a:r>
              <a:rPr lang="en-US" sz="2400" b="1" dirty="0" smtClean="0"/>
              <a:t>, 1979 </a:t>
            </a:r>
          </a:p>
          <a:p>
            <a:r>
              <a:rPr lang="en-US" sz="2400" b="1" dirty="0" smtClean="0"/>
              <a:t>Gord </a:t>
            </a:r>
            <a:r>
              <a:rPr lang="en-US" sz="2400" b="1" dirty="0" err="1" smtClean="0"/>
              <a:t>Guyat</a:t>
            </a:r>
            <a:r>
              <a:rPr lang="en-US" sz="2400" b="1" dirty="0" smtClean="0"/>
              <a:t>, GRADE criteria for systematic reviews</a:t>
            </a:r>
          </a:p>
          <a:p>
            <a:r>
              <a:rPr lang="en-US" sz="2400" b="1" dirty="0" smtClean="0"/>
              <a:t>Canadian Task Force, USPSTF &amp; Cochrane, 1980s-present</a:t>
            </a:r>
          </a:p>
          <a:p>
            <a:r>
              <a:rPr lang="en-US" sz="2400" b="1" dirty="0" smtClean="0"/>
              <a:t>Community Preventive Services Task Force, 90s</a:t>
            </a:r>
          </a:p>
          <a:p>
            <a:r>
              <a:rPr lang="en-US" sz="2400" b="1" dirty="0" smtClean="0"/>
              <a:t>Federal OMB of the Bush Administration, 2002</a:t>
            </a:r>
          </a:p>
          <a:p>
            <a:r>
              <a:rPr lang="en-US" sz="2400" b="1" dirty="0" smtClean="0"/>
              <a:t>Agency directories of evidence-based practices</a:t>
            </a:r>
          </a:p>
          <a:p>
            <a:r>
              <a:rPr lang="en-US" sz="2400" b="1" dirty="0" smtClean="0"/>
              <a:t>Funding of programs requiring EBPs 2002 </a:t>
            </a:r>
          </a:p>
          <a:p>
            <a:r>
              <a:rPr lang="en-US" sz="2400" b="1" dirty="0" smtClean="0"/>
              <a:t>USPSTF reviews set Medicare reimbursement</a:t>
            </a:r>
          </a:p>
          <a:p>
            <a:r>
              <a:rPr lang="en-US" sz="2400" b="1" dirty="0" smtClean="0"/>
              <a:t>2004 CDC &amp; CPSTF promote “practice-based evidence”</a:t>
            </a:r>
            <a:endParaRPr lang="en-US" sz="2400" b="1" dirty="0"/>
          </a:p>
        </p:txBody>
      </p:sp>
    </p:spTree>
    <p:extLst>
      <p:ext uri="{BB962C8B-B14F-4D97-AF65-F5344CB8AC3E}">
        <p14:creationId xmlns:p14="http://schemas.microsoft.com/office/powerpoint/2010/main" val="199354583"/>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69" y="226461"/>
            <a:ext cx="8781817" cy="459339"/>
          </a:xfrm>
        </p:spPr>
        <p:txBody>
          <a:bodyPr>
            <a:noAutofit/>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David Sacket, Brian Haynes, Gord Guyatt</a:t>
            </a:r>
            <a:br>
              <a:rPr lang="en-US" sz="3600" dirty="0" smtClean="0">
                <a:solidFill>
                  <a:srgbClr val="FFFF00"/>
                </a:solidFill>
              </a:rPr>
            </a:br>
            <a:endParaRPr lang="en-US" sz="5400" dirty="0">
              <a:solidFill>
                <a:srgbClr val="FFFF00"/>
              </a:solidFill>
            </a:endParaRPr>
          </a:p>
        </p:txBody>
      </p:sp>
      <p:pic>
        <p:nvPicPr>
          <p:cNvPr id="4" name="Content Placeholder 3" descr="history_of_evidence_based_medicine.jpg"/>
          <p:cNvPicPr>
            <a:picLocks noGrp="1" noChangeAspect="1"/>
          </p:cNvPicPr>
          <p:nvPr>
            <p:ph idx="1"/>
          </p:nvPr>
        </p:nvPicPr>
        <p:blipFill>
          <a:blip r:embed="rId3">
            <a:extLst>
              <a:ext uri="{28A0092B-C50C-407E-A947-70E740481C1C}">
                <a14:useLocalDpi xmlns:a14="http://schemas.microsoft.com/office/drawing/2010/main" val="0"/>
              </a:ext>
            </a:extLst>
          </a:blip>
          <a:srcRect l="9070" r="9070"/>
          <a:stretch>
            <a:fillRect/>
          </a:stretch>
        </p:blipFill>
        <p:spPr>
          <a:xfrm>
            <a:off x="160969" y="824108"/>
            <a:ext cx="8781818" cy="4958160"/>
          </a:xfrm>
        </p:spPr>
      </p:pic>
    </p:spTree>
    <p:extLst>
      <p:ext uri="{BB962C8B-B14F-4D97-AF65-F5344CB8AC3E}">
        <p14:creationId xmlns:p14="http://schemas.microsoft.com/office/powerpoint/2010/main" val="4069063655"/>
      </p:ext>
    </p:extLst>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838200"/>
          </a:xfrm>
        </p:spPr>
        <p:txBody>
          <a:bodyPr>
            <a:normAutofit fontScale="90000"/>
          </a:bodyPr>
          <a:lstStyle/>
          <a:p>
            <a:r>
              <a:rPr lang="en-US" dirty="0" smtClean="0">
                <a:solidFill>
                  <a:srgbClr val="FFFF00"/>
                </a:solidFill>
              </a:rPr>
              <a:t>Multi-level Complementarity </a:t>
            </a:r>
            <a:r>
              <a:rPr lang="en-US" dirty="0">
                <a:solidFill>
                  <a:srgbClr val="FFFF00"/>
                </a:solidFill>
              </a:rPr>
              <a:t>of </a:t>
            </a:r>
            <a:r>
              <a:rPr lang="en-US" dirty="0" smtClean="0">
                <a:solidFill>
                  <a:srgbClr val="FFFF00"/>
                </a:solidFill>
              </a:rPr>
              <a:t>USPSTF &amp; CPSTF </a:t>
            </a:r>
            <a:r>
              <a:rPr lang="en-US" dirty="0">
                <a:solidFill>
                  <a:srgbClr val="FFFF00"/>
                </a:solidFill>
              </a:rPr>
              <a:t/>
            </a:r>
            <a:br>
              <a:rPr lang="en-US" dirty="0">
                <a:solidFill>
                  <a:srgbClr val="FFFF00"/>
                </a:solidFill>
              </a:rPr>
            </a:br>
            <a:endParaRPr lang="en-US" dirty="0">
              <a:solidFill>
                <a:srgbClr val="FFFF00"/>
              </a:solidFill>
            </a:endParaRPr>
          </a:p>
        </p:txBody>
      </p:sp>
      <p:pic>
        <p:nvPicPr>
          <p:cNvPr id="6" name="Picture 5"/>
          <p:cNvPicPr/>
          <p:nvPr/>
        </p:nvPicPr>
        <p:blipFill>
          <a:blip r:embed="rId3" cstate="print"/>
          <a:srcRect/>
          <a:stretch>
            <a:fillRect/>
          </a:stretch>
        </p:blipFill>
        <p:spPr bwMode="auto">
          <a:xfrm>
            <a:off x="0" y="609600"/>
            <a:ext cx="9144000" cy="5562600"/>
          </a:xfrm>
          <a:prstGeom prst="rect">
            <a:avLst/>
          </a:prstGeom>
          <a:noFill/>
          <a:ln w="9525">
            <a:noFill/>
            <a:miter lim="800000"/>
            <a:headEnd/>
            <a:tailEnd/>
          </a:ln>
        </p:spPr>
      </p:pic>
    </p:spTree>
    <p:extLst>
      <p:ext uri="{BB962C8B-B14F-4D97-AF65-F5344CB8AC3E}">
        <p14:creationId xmlns:p14="http://schemas.microsoft.com/office/powerpoint/2010/main" val="232851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80473</TotalTime>
  <Words>5477</Words>
  <Application>Microsoft Macintosh PowerPoint</Application>
  <PresentationFormat>On-screen Show (4:3)</PresentationFormat>
  <Paragraphs>554</Paragraphs>
  <Slides>44</Slides>
  <Notes>38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6" baseType="lpstr">
      <vt:lpstr>Arial</vt:lpstr>
      <vt:lpstr>Arial Narrow</vt:lpstr>
      <vt:lpstr>Book Antiqua</vt:lpstr>
      <vt:lpstr>Calibri</vt:lpstr>
      <vt:lpstr>Courier New</vt:lpstr>
      <vt:lpstr>Garamond</vt:lpstr>
      <vt:lpstr>ＭＳ Ｐゴシック</vt:lpstr>
      <vt:lpstr>ＭＳ ゴシック</vt:lpstr>
      <vt:lpstr>Times New Roman</vt:lpstr>
      <vt:lpstr>Wingdings</vt:lpstr>
      <vt:lpstr>Stream</vt:lpstr>
      <vt:lpstr>Bitmap Image</vt:lpstr>
      <vt:lpstr>The Past as Prologue: The Drift, Drag and Drive of Our History […and Future?]</vt:lpstr>
      <vt:lpstr>The Challenges &amp; Opportunities</vt:lpstr>
      <vt:lpstr>The Causes of Rift, Drift &amp; Drag</vt:lpstr>
      <vt:lpstr>The Drag</vt:lpstr>
      <vt:lpstr>The Causes of Renewed Drive</vt:lpstr>
      <vt:lpstr>E.g., The Health Belief Model</vt:lpstr>
      <vt:lpstr>A Brief History of Systematic Reviews Driving Medicine &amp; Public Health</vt:lpstr>
      <vt:lpstr> David Sacket, Brian Haynes, Gord Guyatt </vt:lpstr>
      <vt:lpstr>Multi-level Complementarity of USPSTF &amp; CPSTF  </vt:lpstr>
      <vt:lpstr>PowerPoint Presentation</vt:lpstr>
      <vt:lpstr>PowerPoint Presentation</vt:lpstr>
      <vt:lpstr>PowerPoint Presentation</vt:lpstr>
      <vt:lpstr>PowerPoint Presentation</vt:lpstr>
      <vt:lpstr>The Drag of Prevailing Standards of Evidence Limited to the Randomized Controlled Trials</vt:lpstr>
      <vt:lpstr>What’s Good for Scientists Not Necessarily Good for Science*</vt:lpstr>
      <vt:lpstr>Scientists vs Science (cont’d)</vt:lpstr>
      <vt:lpstr>Problems Identified by IOM Report* </vt:lpstr>
      <vt:lpstr>IOM Conclusions about  Status of Evidence</vt:lpstr>
      <vt:lpstr>The L.E.A.D. Framework</vt:lpstr>
      <vt:lpstr>Types of Community-Engaged Evidence for Health Research</vt:lpstr>
      <vt:lpstr>Pause for Deliberation</vt:lpstr>
      <vt:lpstr>The Spheres of Practice-Based, Community-Based, Academic &amp; Participatory Research</vt:lpstr>
      <vt:lpstr>Three Paradoxes</vt:lpstr>
      <vt:lpstr>Number of Publications on CBPR Based on Scopus Search*</vt:lpstr>
      <vt:lpstr>Top 9 journals publishing CBPR papers</vt:lpstr>
      <vt:lpstr>Second Tier of CBPR Journals*</vt:lpstr>
      <vt:lpstr>Subject Areas with Most CBPR Pubs*</vt:lpstr>
      <vt:lpstr>The Lenses of Scientists, Health Professionals and Lay People* </vt:lpstr>
      <vt:lpstr>Closing the Gaps Between Population &amp; Scientists’ or Practitioners’ Perception of Needs, and Policy/Funders’ Assessments*</vt:lpstr>
      <vt:lpstr> Reconciling Perceived Needs, “Actual Needs,” &amp; Resources* </vt:lpstr>
      <vt:lpstr>New (neglected) Evidence Forms </vt:lpstr>
      <vt:lpstr>Uses of Evidence &amp; Theory in Population-Based,  Diagnostic, Planning &amp; Evaluation Models*</vt:lpstr>
      <vt:lpstr>Reasons for Surveillance as a Challenge and an Opportunity </vt:lpstr>
      <vt:lpstr>The CDC Obesity Maps</vt:lpstr>
      <vt:lpstr>Mediating and Moderating Variables*</vt:lpstr>
      <vt:lpstr>Challenges to “Best Practices” from Controlled Trials*</vt:lpstr>
      <vt:lpstr>The Multi-Site Translational Community Trial (mTCT) Proposal*</vt:lpstr>
      <vt:lpstr>The mTCT for Practice-Based, Community-Based, Academic to Participatory Research</vt:lpstr>
      <vt:lpstr>Aligning Evidence* with (and deriving it from) Practice: Matching, Mapping, Pooling &amp; Patching</vt:lpstr>
      <vt:lpstr>Greenhouse Gas Effects on Temp: Three Scenario Projections</vt:lpstr>
      <vt:lpstr>CDC’s Priorities for 2016*</vt:lpstr>
      <vt:lpstr>Frieden’s 2016 Priorities for CDC</vt:lpstr>
      <vt:lpstr>CDC’s 4th Priority</vt:lpstr>
      <vt:lpstr>Summary: The Case for Participatory and Practice-Based Research</vt:lpstr>
    </vt:vector>
  </TitlesOfParts>
  <Manager/>
  <Company>CDC/PHPPO/OD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exw2</dc:creator>
  <cp:keywords/>
  <dc:description/>
  <cp:lastModifiedBy>Joanne M Sommers</cp:lastModifiedBy>
  <cp:revision>622</cp:revision>
  <dcterms:created xsi:type="dcterms:W3CDTF">2003-01-09T17:20:49Z</dcterms:created>
  <dcterms:modified xsi:type="dcterms:W3CDTF">2016-02-29T16:19:01Z</dcterms:modified>
  <cp:category/>
</cp:coreProperties>
</file>